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74019DA-54C6-46BD-2796-38FB61D2C6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DD1681-27F1-4D3A-0FC6-304409D3DA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E4B66-E2FA-45E8-B056-9467A6193AC0}" type="datetimeFigureOut">
              <a:rPr lang="es-ES" smtClean="0"/>
              <a:t>14/04/2026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58E5BA-6337-158C-97C7-FDB3A40ED2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34F9A5-C6FF-EC46-7688-BEF22CC3D0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FFE0F-2641-4688-B41A-26EB4418B9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303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89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61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F8B6DE6-233C-9467-2175-FCE797EC49F1}"/>
              </a:ext>
            </a:extLst>
          </p:cNvPr>
          <p:cNvSpPr/>
          <p:nvPr userDrawn="1"/>
        </p:nvSpPr>
        <p:spPr>
          <a:xfrm>
            <a:off x="0" y="965676"/>
            <a:ext cx="12192000" cy="58923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9405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CB2BCC-FD86-017E-6557-25750DF8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7F61721-C47C-550A-0D2C-9C01C6AB3B4E}"/>
              </a:ext>
            </a:extLst>
          </p:cNvPr>
          <p:cNvSpPr/>
          <p:nvPr/>
        </p:nvSpPr>
        <p:spPr>
          <a:xfrm>
            <a:off x="527517" y="1025947"/>
            <a:ext cx="209005" cy="5225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8EEB9E-1370-BD14-5BF8-2204EB3AF72C}"/>
              </a:ext>
            </a:extLst>
          </p:cNvPr>
          <p:cNvSpPr txBox="1"/>
          <p:nvPr/>
        </p:nvSpPr>
        <p:spPr>
          <a:xfrm>
            <a:off x="1043796" y="994816"/>
            <a:ext cx="10765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EL PAPEL DE LAS ADMINISTRACIONES SUPRAMUNICIPALES EN LA DIGITALIZACIÓN</a:t>
            </a:r>
          </a:p>
        </p:txBody>
      </p:sp>
      <p:pic>
        <p:nvPicPr>
          <p:cNvPr id="4" name="4 Imagen" descr="C:\Users\mmarvic\Desktop\MEMORIA2021\FOTOS\1.Banco imágenes\1. Fotos_definitivas_EDAR\NIGRAN\NIGRAN_IMPRIMIR\Nigran-1.jpg">
            <a:extLst>
              <a:ext uri="{FF2B5EF4-FFF2-40B4-BE49-F238E27FC236}">
                <a16:creationId xmlns:a16="http://schemas.microsoft.com/office/drawing/2014/main" id="{829C22F7-C38E-B944-8483-D64695B826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2" y="2430988"/>
            <a:ext cx="3203089" cy="21226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C5E71D-5AA9-C05C-E362-A07F887C10FE}"/>
              </a:ext>
            </a:extLst>
          </p:cNvPr>
          <p:cNvSpPr txBox="1">
            <a:spLocks/>
          </p:cNvSpPr>
          <p:nvPr/>
        </p:nvSpPr>
        <p:spPr>
          <a:xfrm>
            <a:off x="7878010" y="2430989"/>
            <a:ext cx="43139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pic>
        <p:nvPicPr>
          <p:cNvPr id="6" name="8 Imagen" descr="S:\PEP\PEP_SERVIZO de PLANIFICACION\Biblioteca\00_Fotos\RNF_USOS TRADIC\12_5_RioDeza_RioGrovas_Forcarei_DSCN1179_PasoTrad.JPG">
            <a:extLst>
              <a:ext uri="{FF2B5EF4-FFF2-40B4-BE49-F238E27FC236}">
                <a16:creationId xmlns:a16="http://schemas.microsoft.com/office/drawing/2014/main" id="{18D467FE-5556-7B1C-99A0-CFD8545175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17" y="4553671"/>
            <a:ext cx="3203088" cy="230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9 Imagen" descr="Q:\recursos\CatalogoFotos\FOTOS CON REFERENCIA\RÍOS\RNF_BONITAS\01_3_Ouro_RegoDaFurna_Valadouro_DSCN0395.JPG">
            <a:extLst>
              <a:ext uri="{FF2B5EF4-FFF2-40B4-BE49-F238E27FC236}">
                <a16:creationId xmlns:a16="http://schemas.microsoft.com/office/drawing/2014/main" id="{A31E59C8-C383-2134-F6A9-890112C060F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21" y="2430988"/>
            <a:ext cx="3582624" cy="212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7AE773-D5CE-82C0-9D8E-FF255916CD4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05" y="4553671"/>
            <a:ext cx="3746526" cy="23024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6128A84-1510-9E21-BD94-A146188B8A6F}"/>
              </a:ext>
            </a:extLst>
          </p:cNvPr>
          <p:cNvSpPr/>
          <p:nvPr/>
        </p:nvSpPr>
        <p:spPr>
          <a:xfrm>
            <a:off x="8805567" y="6478961"/>
            <a:ext cx="322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  <a:latin typeface="Xunta Sans" panose="00000500000000000000" pitchFamily="2" charset="0"/>
              </a:rPr>
              <a:t>Arteixo</a:t>
            </a:r>
            <a:r>
              <a:rPr lang="es-ES" b="1" dirty="0">
                <a:solidFill>
                  <a:schemeClr val="bg1"/>
                </a:solidFill>
                <a:latin typeface="Xunta Sans" panose="00000500000000000000" pitchFamily="2" charset="0"/>
              </a:rPr>
              <a:t>, 16 de abril de 2026</a:t>
            </a:r>
            <a:endParaRPr lang="gl-ES" dirty="0">
              <a:latin typeface="Xunta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45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4901EA-EA9A-AC57-BB96-4660388A6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69BF69-ECF6-8751-D4F3-EA0469164587}"/>
              </a:ext>
            </a:extLst>
          </p:cNvPr>
          <p:cNvSpPr/>
          <p:nvPr/>
        </p:nvSpPr>
        <p:spPr>
          <a:xfrm>
            <a:off x="527517" y="1071229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2599ED-7230-B244-5257-0C289F16207C}"/>
              </a:ext>
            </a:extLst>
          </p:cNvPr>
          <p:cNvSpPr txBox="1"/>
          <p:nvPr/>
        </p:nvSpPr>
        <p:spPr>
          <a:xfrm>
            <a:off x="881974" y="1040098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Estrategia de digitalización en fases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2A9D01-3281-9801-53D9-AE3CB1E22911}"/>
              </a:ext>
            </a:extLst>
          </p:cNvPr>
          <p:cNvSpPr txBox="1">
            <a:spLocks/>
          </p:cNvSpPr>
          <p:nvPr/>
        </p:nvSpPr>
        <p:spPr>
          <a:xfrm>
            <a:off x="457199" y="1586548"/>
            <a:ext cx="116350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chemeClr val="bg1"/>
                </a:solidFill>
                <a:latin typeface="Xunta Sans" panose="00000500000000000000" pitchFamily="2" charset="0"/>
              </a:rPr>
              <a:t>Fase II b: PRTR. Transparencia y organización</a:t>
            </a:r>
          </a:p>
        </p:txBody>
      </p:sp>
      <p:sp>
        <p:nvSpPr>
          <p:cNvPr id="6" name="Elipse 22" descr="Libros y portátil">
            <a:extLst>
              <a:ext uri="{FF2B5EF4-FFF2-40B4-BE49-F238E27FC236}">
                <a16:creationId xmlns:a16="http://schemas.microsoft.com/office/drawing/2014/main" id="{7365B52B-F38F-DED7-69FA-EA5BB8D7A060}"/>
              </a:ext>
            </a:extLst>
          </p:cNvPr>
          <p:cNvSpPr/>
          <p:nvPr/>
        </p:nvSpPr>
        <p:spPr>
          <a:xfrm>
            <a:off x="963653" y="3221445"/>
            <a:ext cx="4380309" cy="199755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Xunta Sans" panose="00000500000000000000" pitchFamily="2" charset="0"/>
            </a:endParaRPr>
          </a:p>
        </p:txBody>
      </p:sp>
      <p:sp>
        <p:nvSpPr>
          <p:cNvPr id="7" name="CuadroTexto 30">
            <a:extLst>
              <a:ext uri="{FF2B5EF4-FFF2-40B4-BE49-F238E27FC236}">
                <a16:creationId xmlns:a16="http://schemas.microsoft.com/office/drawing/2014/main" id="{6C58CCA6-7446-FF91-6C2A-2546074BBE26}"/>
              </a:ext>
            </a:extLst>
          </p:cNvPr>
          <p:cNvSpPr txBox="1"/>
          <p:nvPr/>
        </p:nvSpPr>
        <p:spPr>
          <a:xfrm>
            <a:off x="1028683" y="6217733"/>
            <a:ext cx="4250249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Nueva aplicación digital y regularización de inscripciones</a:t>
            </a:r>
          </a:p>
          <a:p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Expedientes digitalizados y base de datos moderna</a:t>
            </a:r>
          </a:p>
        </p:txBody>
      </p:sp>
      <p:sp>
        <p:nvSpPr>
          <p:cNvPr id="9" name="Elipse 24">
            <a:extLst>
              <a:ext uri="{FF2B5EF4-FFF2-40B4-BE49-F238E27FC236}">
                <a16:creationId xmlns:a16="http://schemas.microsoft.com/office/drawing/2014/main" id="{8DFA4CA5-3EAB-EE63-8ABE-5E68AF025B95}"/>
              </a:ext>
            </a:extLst>
          </p:cNvPr>
          <p:cNvSpPr/>
          <p:nvPr/>
        </p:nvSpPr>
        <p:spPr>
          <a:xfrm>
            <a:off x="6518876" y="3221445"/>
            <a:ext cx="4380309" cy="199755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Xunta Sans" panose="00000500000000000000" pitchFamily="2" charset="0"/>
            </a:endParaRPr>
          </a:p>
        </p:txBody>
      </p:sp>
      <p:sp>
        <p:nvSpPr>
          <p:cNvPr id="10" name="CuadroTexto 28">
            <a:extLst>
              <a:ext uri="{FF2B5EF4-FFF2-40B4-BE49-F238E27FC236}">
                <a16:creationId xmlns:a16="http://schemas.microsoft.com/office/drawing/2014/main" id="{322BBB39-B3BE-951D-6951-02F0B39E5255}"/>
              </a:ext>
            </a:extLst>
          </p:cNvPr>
          <p:cNvSpPr txBox="1"/>
          <p:nvPr/>
        </p:nvSpPr>
        <p:spPr>
          <a:xfrm>
            <a:off x="6495032" y="5619755"/>
            <a:ext cx="4428000" cy="430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>
                <a:latin typeface="Xunta Sans" panose="00000500000000000000" pitchFamily="2" charset="0"/>
              </a:rPr>
              <a:t>2. NUEVO PORTAL WEB</a:t>
            </a:r>
          </a:p>
        </p:txBody>
      </p:sp>
      <p:sp>
        <p:nvSpPr>
          <p:cNvPr id="11" name="CuadroTexto 32">
            <a:extLst>
              <a:ext uri="{FF2B5EF4-FFF2-40B4-BE49-F238E27FC236}">
                <a16:creationId xmlns:a16="http://schemas.microsoft.com/office/drawing/2014/main" id="{AB782313-561D-15CB-752F-497293DD3DB5}"/>
              </a:ext>
            </a:extLst>
          </p:cNvPr>
          <p:cNvSpPr txBox="1"/>
          <p:nvPr/>
        </p:nvSpPr>
        <p:spPr>
          <a:xfrm>
            <a:off x="6583906" y="6217733"/>
            <a:ext cx="4250249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Acceso a información pública</a:t>
            </a:r>
          </a:p>
          <a:p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Plataforma de datos abiertos e interactivos</a:t>
            </a:r>
          </a:p>
        </p:txBody>
      </p:sp>
      <p:sp>
        <p:nvSpPr>
          <p:cNvPr id="12" name="2 Nube">
            <a:extLst>
              <a:ext uri="{FF2B5EF4-FFF2-40B4-BE49-F238E27FC236}">
                <a16:creationId xmlns:a16="http://schemas.microsoft.com/office/drawing/2014/main" id="{DE53B8E8-AEDF-DF97-B1BC-94EFCE481898}"/>
              </a:ext>
            </a:extLst>
          </p:cNvPr>
          <p:cNvSpPr/>
          <p:nvPr/>
        </p:nvSpPr>
        <p:spPr>
          <a:xfrm>
            <a:off x="7263536" y="2024855"/>
            <a:ext cx="1222049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Xunta Sans" panose="00000500000000000000" pitchFamily="2" charset="0"/>
              </a:rPr>
              <a:t>22 M€</a:t>
            </a:r>
          </a:p>
        </p:txBody>
      </p:sp>
      <p:sp>
        <p:nvSpPr>
          <p:cNvPr id="13" name="CuadroTexto 28">
            <a:extLst>
              <a:ext uri="{FF2B5EF4-FFF2-40B4-BE49-F238E27FC236}">
                <a16:creationId xmlns:a16="http://schemas.microsoft.com/office/drawing/2014/main" id="{F0D7EABC-2D63-6498-C1DE-9D067B4D2DE5}"/>
              </a:ext>
            </a:extLst>
          </p:cNvPr>
          <p:cNvSpPr txBox="1"/>
          <p:nvPr/>
        </p:nvSpPr>
        <p:spPr>
          <a:xfrm>
            <a:off x="939807" y="5619755"/>
            <a:ext cx="4428000" cy="430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>
                <a:latin typeface="Xunta Sans" panose="00000500000000000000" pitchFamily="2" charset="0"/>
              </a:rPr>
              <a:t>1. LIBRO DE REGISTRO</a:t>
            </a:r>
          </a:p>
        </p:txBody>
      </p:sp>
    </p:spTree>
    <p:extLst>
      <p:ext uri="{BB962C8B-B14F-4D97-AF65-F5344CB8AC3E}">
        <p14:creationId xmlns:p14="http://schemas.microsoft.com/office/powerpoint/2010/main" val="74651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A63E5-21A2-68D8-B053-58EF97F5A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BF2A750-0BF0-6325-453A-36271F3F9897}"/>
              </a:ext>
            </a:extLst>
          </p:cNvPr>
          <p:cNvSpPr/>
          <p:nvPr/>
        </p:nvSpPr>
        <p:spPr>
          <a:xfrm>
            <a:off x="527517" y="1089344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3BB1F0-D619-071C-83E9-73DCE91B87F8}"/>
              </a:ext>
            </a:extLst>
          </p:cNvPr>
          <p:cNvSpPr txBox="1"/>
          <p:nvPr/>
        </p:nvSpPr>
        <p:spPr>
          <a:xfrm>
            <a:off x="881974" y="1058213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Estrategia de digitalización en fases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14C4F-BA69-C08F-5E0E-3F5CE431C2B0}"/>
              </a:ext>
            </a:extLst>
          </p:cNvPr>
          <p:cNvSpPr txBox="1">
            <a:spLocks/>
          </p:cNvSpPr>
          <p:nvPr/>
        </p:nvSpPr>
        <p:spPr>
          <a:xfrm>
            <a:off x="457200" y="1638336"/>
            <a:ext cx="5589918" cy="937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chemeClr val="bg1"/>
                </a:solidFill>
                <a:latin typeface="Xunta Sans" panose="00000500000000000000" pitchFamily="2" charset="0"/>
              </a:rPr>
              <a:t>Fase II c: PRTR. Apoyo a municipios</a:t>
            </a:r>
          </a:p>
        </p:txBody>
      </p:sp>
      <p:sp>
        <p:nvSpPr>
          <p:cNvPr id="6" name="Elipse 22">
            <a:extLst>
              <a:ext uri="{FF2B5EF4-FFF2-40B4-BE49-F238E27FC236}">
                <a16:creationId xmlns:a16="http://schemas.microsoft.com/office/drawing/2014/main" id="{3CCE7DEC-A0E9-5143-51B1-D3D1127B8C33}"/>
              </a:ext>
            </a:extLst>
          </p:cNvPr>
          <p:cNvSpPr/>
          <p:nvPr/>
        </p:nvSpPr>
        <p:spPr>
          <a:xfrm>
            <a:off x="2001842" y="2931756"/>
            <a:ext cx="1997554" cy="199755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7" name="CuadroTexto 26">
            <a:extLst>
              <a:ext uri="{FF2B5EF4-FFF2-40B4-BE49-F238E27FC236}">
                <a16:creationId xmlns:a16="http://schemas.microsoft.com/office/drawing/2014/main" id="{F952FD0B-F85F-3553-2DA2-CBE250DF689E}"/>
              </a:ext>
            </a:extLst>
          </p:cNvPr>
          <p:cNvSpPr txBox="1"/>
          <p:nvPr/>
        </p:nvSpPr>
        <p:spPr>
          <a:xfrm>
            <a:off x="1990968" y="5330066"/>
            <a:ext cx="2019303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1. </a:t>
            </a:r>
            <a:r>
              <a:rPr lang="es-ES" sz="2200" dirty="0" err="1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EST</a:t>
            </a:r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. </a:t>
            </a:r>
            <a:r>
              <a:rPr lang="es-ES" sz="2200" dirty="0" err="1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DIG</a:t>
            </a:r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.</a:t>
            </a:r>
          </a:p>
        </p:txBody>
      </p:sp>
      <p:sp>
        <p:nvSpPr>
          <p:cNvPr id="8" name="CuadroTexto 30">
            <a:extLst>
              <a:ext uri="{FF2B5EF4-FFF2-40B4-BE49-F238E27FC236}">
                <a16:creationId xmlns:a16="http://schemas.microsoft.com/office/drawing/2014/main" id="{3A51B109-E7B7-0A1D-9D40-21FA3477A01E}"/>
              </a:ext>
            </a:extLst>
          </p:cNvPr>
          <p:cNvSpPr txBox="1"/>
          <p:nvPr/>
        </p:nvSpPr>
        <p:spPr>
          <a:xfrm>
            <a:off x="2031497" y="5928044"/>
            <a:ext cx="193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Red autonómica de estaciones digitales en </a:t>
            </a:r>
            <a:r>
              <a:rPr lang="es-ES" sz="1200" dirty="0" err="1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concellos</a:t>
            </a:r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 &lt;20.000 </a:t>
            </a:r>
            <a:r>
              <a:rPr lang="es-ES" sz="1200" dirty="0" err="1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hab</a:t>
            </a:r>
            <a:endParaRPr lang="es-ES" sz="1200" dirty="0">
              <a:solidFill>
                <a:schemeClr val="bg1"/>
              </a:solidFill>
              <a:latin typeface="Xunta Sans" panose="00000500000000000000" pitchFamily="2" charset="0"/>
              <a:cs typeface="Recursive Sans Linear Light" pitchFamily="2" charset="77"/>
            </a:endParaRPr>
          </a:p>
        </p:txBody>
      </p:sp>
      <p:sp>
        <p:nvSpPr>
          <p:cNvPr id="10" name="Elipse 23">
            <a:extLst>
              <a:ext uri="{FF2B5EF4-FFF2-40B4-BE49-F238E27FC236}">
                <a16:creationId xmlns:a16="http://schemas.microsoft.com/office/drawing/2014/main" id="{0E81A710-F65E-9F1A-2E5A-A987006E75A6}"/>
              </a:ext>
            </a:extLst>
          </p:cNvPr>
          <p:cNvSpPr/>
          <p:nvPr/>
        </p:nvSpPr>
        <p:spPr>
          <a:xfrm>
            <a:off x="4779453" y="2931756"/>
            <a:ext cx="1997554" cy="199755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11" name="CuadroTexto 27">
            <a:extLst>
              <a:ext uri="{FF2B5EF4-FFF2-40B4-BE49-F238E27FC236}">
                <a16:creationId xmlns:a16="http://schemas.microsoft.com/office/drawing/2014/main" id="{52282D6E-0FAE-529D-B618-AAAC6585E37E}"/>
              </a:ext>
            </a:extLst>
          </p:cNvPr>
          <p:cNvSpPr txBox="1"/>
          <p:nvPr/>
        </p:nvSpPr>
        <p:spPr>
          <a:xfrm>
            <a:off x="4768579" y="5330066"/>
            <a:ext cx="2019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2. </a:t>
            </a:r>
            <a:r>
              <a:rPr lang="es-ES" sz="2200" dirty="0" err="1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ABASTEC</a:t>
            </a:r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.</a:t>
            </a:r>
          </a:p>
        </p:txBody>
      </p:sp>
      <p:sp>
        <p:nvSpPr>
          <p:cNvPr id="12" name="CuadroTexto 31">
            <a:extLst>
              <a:ext uri="{FF2B5EF4-FFF2-40B4-BE49-F238E27FC236}">
                <a16:creationId xmlns:a16="http://schemas.microsoft.com/office/drawing/2014/main" id="{4A4C7284-FD2B-8030-EA33-F07DC1D400A6}"/>
              </a:ext>
            </a:extLst>
          </p:cNvPr>
          <p:cNvSpPr txBox="1"/>
          <p:nvPr/>
        </p:nvSpPr>
        <p:spPr>
          <a:xfrm>
            <a:off x="4809108" y="5928044"/>
            <a:ext cx="193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Subvenciones para digitalización y reducir pérdidas en abastecimientos</a:t>
            </a:r>
          </a:p>
        </p:txBody>
      </p:sp>
      <p:sp>
        <p:nvSpPr>
          <p:cNvPr id="14" name="Elipse 24">
            <a:extLst>
              <a:ext uri="{FF2B5EF4-FFF2-40B4-BE49-F238E27FC236}">
                <a16:creationId xmlns:a16="http://schemas.microsoft.com/office/drawing/2014/main" id="{37FCAB50-53B2-217A-21A7-245E0258FD35}"/>
              </a:ext>
            </a:extLst>
          </p:cNvPr>
          <p:cNvSpPr/>
          <p:nvPr/>
        </p:nvSpPr>
        <p:spPr>
          <a:xfrm>
            <a:off x="7557064" y="2931756"/>
            <a:ext cx="1997554" cy="199755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15" name="CuadroTexto 28">
            <a:extLst>
              <a:ext uri="{FF2B5EF4-FFF2-40B4-BE49-F238E27FC236}">
                <a16:creationId xmlns:a16="http://schemas.microsoft.com/office/drawing/2014/main" id="{9A4BF7A9-DC1D-4F51-B148-060BBE5F94FE}"/>
              </a:ext>
            </a:extLst>
          </p:cNvPr>
          <p:cNvSpPr txBox="1"/>
          <p:nvPr/>
        </p:nvSpPr>
        <p:spPr>
          <a:xfrm>
            <a:off x="7546190" y="5330066"/>
            <a:ext cx="2019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3. </a:t>
            </a:r>
            <a:r>
              <a:rPr lang="es-ES" sz="2200" dirty="0" err="1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SANEAM</a:t>
            </a:r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.</a:t>
            </a:r>
          </a:p>
        </p:txBody>
      </p:sp>
      <p:sp>
        <p:nvSpPr>
          <p:cNvPr id="16" name="CuadroTexto 32">
            <a:extLst>
              <a:ext uri="{FF2B5EF4-FFF2-40B4-BE49-F238E27FC236}">
                <a16:creationId xmlns:a16="http://schemas.microsoft.com/office/drawing/2014/main" id="{E5AEDB01-60BC-1C7E-0078-11CE38B7D102}"/>
              </a:ext>
            </a:extLst>
          </p:cNvPr>
          <p:cNvSpPr txBox="1"/>
          <p:nvPr/>
        </p:nvSpPr>
        <p:spPr>
          <a:xfrm>
            <a:off x="7586719" y="5928044"/>
            <a:ext cx="193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Subvenciones para digitalización y minimizar filtraciones en saneamiento</a:t>
            </a:r>
          </a:p>
        </p:txBody>
      </p:sp>
      <p:sp>
        <p:nvSpPr>
          <p:cNvPr id="17" name="2 Nube">
            <a:extLst>
              <a:ext uri="{FF2B5EF4-FFF2-40B4-BE49-F238E27FC236}">
                <a16:creationId xmlns:a16="http://schemas.microsoft.com/office/drawing/2014/main" id="{872BBDBE-040E-9B4A-1425-4FFD04306ABE}"/>
              </a:ext>
            </a:extLst>
          </p:cNvPr>
          <p:cNvSpPr/>
          <p:nvPr/>
        </p:nvSpPr>
        <p:spPr>
          <a:xfrm>
            <a:off x="5884475" y="1821354"/>
            <a:ext cx="1222049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Xunta Sans" panose="00000500000000000000" pitchFamily="2" charset="0"/>
              </a:rPr>
              <a:t>22 M€</a:t>
            </a:r>
          </a:p>
        </p:txBody>
      </p:sp>
    </p:spTree>
    <p:extLst>
      <p:ext uri="{BB962C8B-B14F-4D97-AF65-F5344CB8AC3E}">
        <p14:creationId xmlns:p14="http://schemas.microsoft.com/office/powerpoint/2010/main" val="3086022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BDB49A-2129-C6F4-5015-AF2138BDF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CD8114-E9D7-7669-1ADD-4B67341CE510}"/>
              </a:ext>
            </a:extLst>
          </p:cNvPr>
          <p:cNvSpPr/>
          <p:nvPr/>
        </p:nvSpPr>
        <p:spPr>
          <a:xfrm>
            <a:off x="527517" y="1143665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E51D66A-FA1C-3208-5829-2E6503D7D353}"/>
              </a:ext>
            </a:extLst>
          </p:cNvPr>
          <p:cNvSpPr txBox="1"/>
          <p:nvPr/>
        </p:nvSpPr>
        <p:spPr>
          <a:xfrm>
            <a:off x="881974" y="1112534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Estrategia de digitalización en fases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24BECF-2420-20CD-3695-1FCEF8DB3D6D}"/>
              </a:ext>
            </a:extLst>
          </p:cNvPr>
          <p:cNvSpPr txBox="1">
            <a:spLocks/>
          </p:cNvSpPr>
          <p:nvPr/>
        </p:nvSpPr>
        <p:spPr>
          <a:xfrm>
            <a:off x="457199" y="1722625"/>
            <a:ext cx="116350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b="1" dirty="0">
                <a:solidFill>
                  <a:schemeClr val="bg1"/>
                </a:solidFill>
                <a:latin typeface="Xunta Sans" panose="00000500000000000000" pitchFamily="2" charset="0"/>
              </a:rPr>
              <a:t>Fase III: 	Oportunidades de futuro. </a:t>
            </a:r>
          </a:p>
          <a:p>
            <a:pPr algn="l"/>
            <a:r>
              <a:rPr lang="es-ES" sz="2800" b="1" dirty="0">
                <a:solidFill>
                  <a:schemeClr val="bg1"/>
                </a:solidFill>
                <a:latin typeface="Xunta Sans" panose="00000500000000000000" pitchFamily="2" charset="0"/>
              </a:rPr>
              <a:t>		Convertir datos en decisiones inteligentes</a:t>
            </a:r>
          </a:p>
        </p:txBody>
      </p:sp>
      <p:sp>
        <p:nvSpPr>
          <p:cNvPr id="5" name="2 Nube">
            <a:extLst>
              <a:ext uri="{FF2B5EF4-FFF2-40B4-BE49-F238E27FC236}">
                <a16:creationId xmlns:a16="http://schemas.microsoft.com/office/drawing/2014/main" id="{D4B4C429-BEC2-2F62-A2AE-1E2CC352F4C6}"/>
              </a:ext>
            </a:extLst>
          </p:cNvPr>
          <p:cNvSpPr/>
          <p:nvPr/>
        </p:nvSpPr>
        <p:spPr>
          <a:xfrm>
            <a:off x="10551366" y="2076533"/>
            <a:ext cx="1222049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Xunta Sans" panose="00000500000000000000" pitchFamily="2" charset="0"/>
              </a:rPr>
              <a:t>9 M€</a:t>
            </a:r>
          </a:p>
        </p:txBody>
      </p:sp>
      <p:sp>
        <p:nvSpPr>
          <p:cNvPr id="6" name="CuadroTexto 15">
            <a:extLst>
              <a:ext uri="{FF2B5EF4-FFF2-40B4-BE49-F238E27FC236}">
                <a16:creationId xmlns:a16="http://schemas.microsoft.com/office/drawing/2014/main" id="{3A2FEE59-D0F9-D75A-D169-3EEE620797F7}"/>
              </a:ext>
            </a:extLst>
          </p:cNvPr>
          <p:cNvSpPr txBox="1"/>
          <p:nvPr/>
        </p:nvSpPr>
        <p:spPr>
          <a:xfrm>
            <a:off x="3191431" y="3894965"/>
            <a:ext cx="298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2BB0C3"/>
                </a:solidFill>
                <a:latin typeface="Xunta Sans" panose="00000500000000000000" pitchFamily="2" charset="0"/>
              </a:rPr>
              <a:t>Aqua</a:t>
            </a:r>
            <a:r>
              <a:rPr lang="es-ES" sz="3200" b="1" dirty="0" err="1">
                <a:solidFill>
                  <a:srgbClr val="157FAF"/>
                </a:solidFill>
                <a:latin typeface="Xunta Sans" panose="00000500000000000000" pitchFamily="2" charset="0"/>
              </a:rPr>
              <a:t>IA</a:t>
            </a:r>
            <a:endParaRPr lang="es-ES" sz="3200" b="1" dirty="0">
              <a:solidFill>
                <a:srgbClr val="157FAF"/>
              </a:solidFill>
              <a:latin typeface="Xunta Sans" panose="00000500000000000000" pitchFamily="2" charset="0"/>
            </a:endParaRPr>
          </a:p>
        </p:txBody>
      </p:sp>
      <p:sp>
        <p:nvSpPr>
          <p:cNvPr id="7" name="CuadroTexto 16">
            <a:extLst>
              <a:ext uri="{FF2B5EF4-FFF2-40B4-BE49-F238E27FC236}">
                <a16:creationId xmlns:a16="http://schemas.microsoft.com/office/drawing/2014/main" id="{73AB42A8-08B8-1392-68C7-D2156C7C9145}"/>
              </a:ext>
            </a:extLst>
          </p:cNvPr>
          <p:cNvSpPr txBox="1"/>
          <p:nvPr/>
        </p:nvSpPr>
        <p:spPr>
          <a:xfrm>
            <a:off x="3191431" y="5325796"/>
            <a:ext cx="298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2BB0C3"/>
                </a:solidFill>
                <a:latin typeface="Xunta Sans" panose="00000500000000000000" pitchFamily="2" charset="0"/>
              </a:rPr>
              <a:t>Aqua</a:t>
            </a:r>
            <a:r>
              <a:rPr lang="es-ES" sz="3200" b="1" dirty="0" err="1">
                <a:solidFill>
                  <a:srgbClr val="157FAF"/>
                </a:solidFill>
                <a:latin typeface="Xunta Sans" panose="00000500000000000000" pitchFamily="2" charset="0"/>
              </a:rPr>
              <a:t>Twin</a:t>
            </a:r>
            <a:endParaRPr lang="es-ES" sz="3200" b="1" dirty="0">
              <a:solidFill>
                <a:srgbClr val="157FAF"/>
              </a:solidFill>
              <a:latin typeface="Xunta Sans" panose="00000500000000000000" pitchFamily="2" charset="0"/>
            </a:endParaRPr>
          </a:p>
        </p:txBody>
      </p:sp>
      <p:sp>
        <p:nvSpPr>
          <p:cNvPr id="8" name="CuadroTexto 18">
            <a:extLst>
              <a:ext uri="{FF2B5EF4-FFF2-40B4-BE49-F238E27FC236}">
                <a16:creationId xmlns:a16="http://schemas.microsoft.com/office/drawing/2014/main" id="{6D940C5D-47DB-8500-F06C-92A7B39596A7}"/>
              </a:ext>
            </a:extLst>
          </p:cNvPr>
          <p:cNvSpPr txBox="1"/>
          <p:nvPr/>
        </p:nvSpPr>
        <p:spPr>
          <a:xfrm>
            <a:off x="289735" y="2991621"/>
            <a:ext cx="298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2BB0C3"/>
                </a:solidFill>
                <a:latin typeface="Xunta Sans" panose="00000500000000000000" pitchFamily="2" charset="0"/>
              </a:rPr>
              <a:t>Auga</a:t>
            </a:r>
            <a:r>
              <a:rPr lang="es-ES" sz="4000" b="1" dirty="0" err="1">
                <a:solidFill>
                  <a:srgbClr val="157FAF"/>
                </a:solidFill>
                <a:latin typeface="Xunta Sans" panose="00000500000000000000" pitchFamily="2" charset="0"/>
              </a:rPr>
              <a:t>Tech</a:t>
            </a:r>
            <a:endParaRPr lang="es-ES" sz="4000" b="1" dirty="0">
              <a:solidFill>
                <a:srgbClr val="157FAF"/>
              </a:solidFill>
              <a:latin typeface="Xunta Sans" panose="00000500000000000000" pitchFamily="2" charset="0"/>
            </a:endParaRPr>
          </a:p>
        </p:txBody>
      </p:sp>
      <p:sp>
        <p:nvSpPr>
          <p:cNvPr id="9" name="CuadroTexto 19">
            <a:extLst>
              <a:ext uri="{FF2B5EF4-FFF2-40B4-BE49-F238E27FC236}">
                <a16:creationId xmlns:a16="http://schemas.microsoft.com/office/drawing/2014/main" id="{8852ED0B-F3FA-1ECA-D6B1-A5A39B6DD67E}"/>
              </a:ext>
            </a:extLst>
          </p:cNvPr>
          <p:cNvSpPr txBox="1"/>
          <p:nvPr/>
        </p:nvSpPr>
        <p:spPr>
          <a:xfrm>
            <a:off x="3549251" y="4462156"/>
            <a:ext cx="2965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Xunta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800" dirty="0">
                <a:solidFill>
                  <a:schemeClr val="bg1"/>
                </a:solidFill>
                <a:effectLst/>
                <a:latin typeface="Xunta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ejora en la interacción ciudadana en tiempo real con Augas de Galicia</a:t>
            </a:r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E9251C-F0B3-BF70-AC4A-3FA4CF1B26EB}"/>
              </a:ext>
            </a:extLst>
          </p:cNvPr>
          <p:cNvSpPr txBox="1"/>
          <p:nvPr/>
        </p:nvSpPr>
        <p:spPr>
          <a:xfrm>
            <a:off x="3549251" y="5910571"/>
            <a:ext cx="2965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Xunta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s-ES" sz="1800" dirty="0">
                <a:solidFill>
                  <a:schemeClr val="bg1"/>
                </a:solidFill>
                <a:effectLst/>
                <a:latin typeface="Xunta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emelo digital aplicado al ámbito de una cuenca hidrográfica completa</a:t>
            </a:r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9F561A3-0CFE-1718-465C-7AAD24F38B7F}"/>
              </a:ext>
            </a:extLst>
          </p:cNvPr>
          <p:cNvCxnSpPr>
            <a:cxnSpLocks/>
          </p:cNvCxnSpPr>
          <p:nvPr/>
        </p:nvCxnSpPr>
        <p:spPr>
          <a:xfrm>
            <a:off x="2940775" y="4172127"/>
            <a:ext cx="0" cy="2012403"/>
          </a:xfrm>
          <a:prstGeom prst="line">
            <a:avLst/>
          </a:prstGeom>
          <a:ln w="38100">
            <a:solidFill>
              <a:srgbClr val="2AA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0">
            <a:extLst>
              <a:ext uri="{FF2B5EF4-FFF2-40B4-BE49-F238E27FC236}">
                <a16:creationId xmlns:a16="http://schemas.microsoft.com/office/drawing/2014/main" id="{ED54D144-32A9-BE61-4E94-ABA1F8520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5" y="4026154"/>
            <a:ext cx="2342603" cy="2342603"/>
          </a:xfrm>
          <a:prstGeom prst="rect">
            <a:avLst/>
          </a:prstGeom>
        </p:spPr>
      </p:pic>
      <p:sp>
        <p:nvSpPr>
          <p:cNvPr id="13" name="Rectángulo 32">
            <a:extLst>
              <a:ext uri="{FF2B5EF4-FFF2-40B4-BE49-F238E27FC236}">
                <a16:creationId xmlns:a16="http://schemas.microsoft.com/office/drawing/2014/main" id="{A53A7C97-DF55-B4B3-48DC-9A2BAD5651EE}"/>
              </a:ext>
            </a:extLst>
          </p:cNvPr>
          <p:cNvSpPr/>
          <p:nvPr/>
        </p:nvSpPr>
        <p:spPr>
          <a:xfrm>
            <a:off x="9697915" y="4455260"/>
            <a:ext cx="24940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Xunta Sans" panose="00000500000000000000" pitchFamily="2" charset="0"/>
              </a:rPr>
              <a:t>Sistema innovador de monitorización avanzada de cuencas fluviales.</a:t>
            </a:r>
          </a:p>
        </p:txBody>
      </p:sp>
      <p:pic>
        <p:nvPicPr>
          <p:cNvPr id="14" name="Imagen 8">
            <a:extLst>
              <a:ext uri="{FF2B5EF4-FFF2-40B4-BE49-F238E27FC236}">
                <a16:creationId xmlns:a16="http://schemas.microsoft.com/office/drawing/2014/main" id="{E7E26615-5040-CBDD-1813-5EC8B8D66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15" y="4026154"/>
            <a:ext cx="2341912" cy="2341912"/>
          </a:xfrm>
          <a:prstGeom prst="rect">
            <a:avLst/>
          </a:prstGeom>
        </p:spPr>
      </p:pic>
      <p:sp>
        <p:nvSpPr>
          <p:cNvPr id="15" name="CuadroTexto 18">
            <a:extLst>
              <a:ext uri="{FF2B5EF4-FFF2-40B4-BE49-F238E27FC236}">
                <a16:creationId xmlns:a16="http://schemas.microsoft.com/office/drawing/2014/main" id="{27D0E72B-1A3C-E593-94D5-F7473A52424A}"/>
              </a:ext>
            </a:extLst>
          </p:cNvPr>
          <p:cNvSpPr txBox="1"/>
          <p:nvPr/>
        </p:nvSpPr>
        <p:spPr>
          <a:xfrm>
            <a:off x="6930858" y="2991621"/>
            <a:ext cx="298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2BB0C3"/>
                </a:solidFill>
                <a:latin typeface="Xunta Sans" panose="00000500000000000000" pitchFamily="2" charset="0"/>
              </a:rPr>
              <a:t>Rego</a:t>
            </a:r>
            <a:r>
              <a:rPr lang="es-ES" sz="4000" b="1" dirty="0" err="1">
                <a:solidFill>
                  <a:srgbClr val="157FAF"/>
                </a:solidFill>
                <a:latin typeface="Xunta Sans" panose="00000500000000000000" pitchFamily="2" charset="0"/>
              </a:rPr>
              <a:t>SAT</a:t>
            </a:r>
            <a:endParaRPr lang="es-ES" sz="4000" b="1" dirty="0">
              <a:solidFill>
                <a:srgbClr val="157FAF"/>
              </a:solidFill>
              <a:latin typeface="Xunta Sans" panose="00000500000000000000" pitchFamily="2" charset="0"/>
            </a:endParaRPr>
          </a:p>
        </p:txBody>
      </p:sp>
      <p:cxnSp>
        <p:nvCxnSpPr>
          <p:cNvPr id="16" name="Conector recto 22">
            <a:extLst>
              <a:ext uri="{FF2B5EF4-FFF2-40B4-BE49-F238E27FC236}">
                <a16:creationId xmlns:a16="http://schemas.microsoft.com/office/drawing/2014/main" id="{2EC6685B-B2FD-2F1E-FE66-800DF3A2743B}"/>
              </a:ext>
            </a:extLst>
          </p:cNvPr>
          <p:cNvCxnSpPr>
            <a:cxnSpLocks/>
          </p:cNvCxnSpPr>
          <p:nvPr/>
        </p:nvCxnSpPr>
        <p:spPr>
          <a:xfrm>
            <a:off x="9397259" y="4191253"/>
            <a:ext cx="0" cy="2012403"/>
          </a:xfrm>
          <a:prstGeom prst="line">
            <a:avLst/>
          </a:prstGeom>
          <a:ln w="38100">
            <a:solidFill>
              <a:srgbClr val="2AA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47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FBE8B-DC3E-9B10-3A94-EF36CCD4F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5C8B020-6EDB-C528-5C7B-D4BFFCA3CF5A}"/>
              </a:ext>
            </a:extLst>
          </p:cNvPr>
          <p:cNvSpPr/>
          <p:nvPr/>
        </p:nvSpPr>
        <p:spPr>
          <a:xfrm>
            <a:off x="527517" y="1125559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117B08-641B-935B-1F07-CFEC26CA36B7}"/>
              </a:ext>
            </a:extLst>
          </p:cNvPr>
          <p:cNvSpPr txBox="1"/>
          <p:nvPr/>
        </p:nvSpPr>
        <p:spPr>
          <a:xfrm>
            <a:off x="881974" y="1094428"/>
            <a:ext cx="965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Galicia ante el reto de la digitalización del agua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585A1-236D-1BB5-41C7-0C3E822A7E8E}"/>
              </a:ext>
            </a:extLst>
          </p:cNvPr>
          <p:cNvSpPr txBox="1">
            <a:spLocks/>
          </p:cNvSpPr>
          <p:nvPr/>
        </p:nvSpPr>
        <p:spPr>
          <a:xfrm>
            <a:off x="527517" y="2342582"/>
            <a:ext cx="11017851" cy="4112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bg1"/>
                </a:solidFill>
                <a:latin typeface="Xunta Sans" panose="00000500000000000000" pitchFamily="2" charset="0"/>
              </a:rPr>
              <a:t>• Galicia: retos → estrategia clara → proyectos en marcha → visión de futuro</a:t>
            </a:r>
          </a:p>
          <a:p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  <a:p>
            <a:r>
              <a:rPr lang="es-ES" dirty="0">
                <a:solidFill>
                  <a:schemeClr val="bg1"/>
                </a:solidFill>
                <a:latin typeface="Xunta Sans" panose="00000500000000000000" pitchFamily="2" charset="0"/>
              </a:rPr>
              <a:t>• La digitalización es medio, no fin</a:t>
            </a:r>
          </a:p>
          <a:p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  <a:p>
            <a:r>
              <a:rPr lang="es-ES" dirty="0">
                <a:solidFill>
                  <a:schemeClr val="bg1"/>
                </a:solidFill>
                <a:latin typeface="Xunta Sans" panose="00000500000000000000" pitchFamily="2" charset="0"/>
              </a:rPr>
              <a:t>• Colaboración administración–empresa–universidad</a:t>
            </a:r>
          </a:p>
          <a:p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  <a:p>
            <a:r>
              <a:rPr lang="es-ES" dirty="0">
                <a:solidFill>
                  <a:schemeClr val="bg1"/>
                </a:solidFill>
                <a:latin typeface="Xunta Sans" panose="00000500000000000000" pitchFamily="2" charset="0"/>
              </a:rPr>
              <a:t>• Galicia como laboratorio de innovación hídrica</a:t>
            </a:r>
          </a:p>
        </p:txBody>
      </p:sp>
    </p:spTree>
    <p:extLst>
      <p:ext uri="{BB962C8B-B14F-4D97-AF65-F5344CB8AC3E}">
        <p14:creationId xmlns:p14="http://schemas.microsoft.com/office/powerpoint/2010/main" val="3583597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9734CB6-1378-119F-8070-2A2FAB333434}"/>
              </a:ext>
            </a:extLst>
          </p:cNvPr>
          <p:cNvSpPr/>
          <p:nvPr/>
        </p:nvSpPr>
        <p:spPr>
          <a:xfrm>
            <a:off x="527517" y="1025976"/>
            <a:ext cx="209005" cy="5225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0866C-E2BE-2A3B-2C2E-C85B1D30EE18}"/>
              </a:ext>
            </a:extLst>
          </p:cNvPr>
          <p:cNvSpPr txBox="1"/>
          <p:nvPr/>
        </p:nvSpPr>
        <p:spPr>
          <a:xfrm>
            <a:off x="881974" y="994845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Introducción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0B904A-B7B3-5D51-B751-E4B507845108}"/>
              </a:ext>
            </a:extLst>
          </p:cNvPr>
          <p:cNvSpPr txBox="1">
            <a:spLocks/>
          </p:cNvSpPr>
          <p:nvPr/>
        </p:nvSpPr>
        <p:spPr>
          <a:xfrm>
            <a:off x="4850138" y="2031651"/>
            <a:ext cx="620029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</a:t>
            </a:r>
            <a:r>
              <a:rPr lang="es-ES" sz="2800" dirty="0">
                <a:solidFill>
                  <a:schemeClr val="bg1"/>
                </a:solidFill>
                <a:latin typeface="Xunta Sans" panose="00000500000000000000" pitchFamily="2" charset="0"/>
              </a:rPr>
              <a:t>Galicia: grandes recursos hídricos, pero retos muy complejos:</a:t>
            </a:r>
          </a:p>
          <a:p>
            <a:endParaRPr lang="es-ES" sz="2200" dirty="0">
              <a:solidFill>
                <a:schemeClr val="bg1"/>
              </a:solidFill>
              <a:latin typeface="Xunta Sans" panose="00000500000000000000" pitchFamily="2" charset="0"/>
            </a:endParaRPr>
          </a:p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Dispersión, orografía, cuencas pequeñas y con poca capacidad de regulación natural </a:t>
            </a:r>
          </a:p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   La digitalización ayuda a afrontarlos. Gestión     del dato y toma de decisiones (deslocalizada)</a:t>
            </a:r>
          </a:p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La digitalización una gran herramienta, pero no es la única, ni siempre la más adecuada</a:t>
            </a:r>
          </a:p>
        </p:txBody>
      </p:sp>
      <p:pic>
        <p:nvPicPr>
          <p:cNvPr id="5" name="8 Imagen" descr="S:\PEP\PEP_SERVIZO de PLANIFICACION\Biblioteca\00_Fotos\RNF_USOS TRADIC\12_5_RioDeza_RioGrovas_Forcarei_DSCN1179_PasoTrad.JPG">
            <a:extLst>
              <a:ext uri="{FF2B5EF4-FFF2-40B4-BE49-F238E27FC236}">
                <a16:creationId xmlns:a16="http://schemas.microsoft.com/office/drawing/2014/main" id="{1FE92DE8-7383-3F82-61FA-96585F1424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1" y="4317652"/>
            <a:ext cx="3565371" cy="252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9 Imagen" descr="Q:\recursos\CatalogoFotos\FOTOS CON REFERENCIA\RÍOS\RNF_BONITAS\01_3_Ouro_RegoDaFurna_Valadouro_DSCN0395.JPG">
            <a:extLst>
              <a:ext uri="{FF2B5EF4-FFF2-40B4-BE49-F238E27FC236}">
                <a16:creationId xmlns:a16="http://schemas.microsoft.com/office/drawing/2014/main" id="{E758FA4C-33E8-7F9D-E672-F181A311B2A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2" y="2031651"/>
            <a:ext cx="3565371" cy="1823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92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A3706-8F0B-9A4B-B478-1AF3B8B6F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3B87EDF-B925-00AA-BF73-093C8EA5AB54}"/>
              </a:ext>
            </a:extLst>
          </p:cNvPr>
          <p:cNvSpPr/>
          <p:nvPr/>
        </p:nvSpPr>
        <p:spPr>
          <a:xfrm>
            <a:off x="527517" y="989750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AE7B29-5620-F75F-C8EA-2931FB41929B}"/>
              </a:ext>
            </a:extLst>
          </p:cNvPr>
          <p:cNvSpPr txBox="1"/>
          <p:nvPr/>
        </p:nvSpPr>
        <p:spPr>
          <a:xfrm>
            <a:off x="881974" y="958619"/>
            <a:ext cx="587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Los retos del agua en Galicia</a:t>
            </a:r>
          </a:p>
        </p:txBody>
      </p:sp>
      <p:sp>
        <p:nvSpPr>
          <p:cNvPr id="4" name="1 Rectángulo">
            <a:extLst>
              <a:ext uri="{FF2B5EF4-FFF2-40B4-BE49-F238E27FC236}">
                <a16:creationId xmlns:a16="http://schemas.microsoft.com/office/drawing/2014/main" id="{0654B126-56CD-786B-A422-596266BB0EA4}"/>
              </a:ext>
            </a:extLst>
          </p:cNvPr>
          <p:cNvSpPr/>
          <p:nvPr/>
        </p:nvSpPr>
        <p:spPr>
          <a:xfrm>
            <a:off x="527517" y="1697662"/>
            <a:ext cx="110316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  <a:latin typeface="Xunta Sans" panose="00000500000000000000" pitchFamily="2" charset="0"/>
              </a:rPr>
              <a:t>ABASTECIMIENTO</a:t>
            </a:r>
          </a:p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Presiones sobre el medio hídrico: turismo, usos industriales y primarios crecientes</a:t>
            </a:r>
          </a:p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Miles de expedientes de concesiones y autorizaciones anuales</a:t>
            </a:r>
          </a:p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Abastecimiento: 600.000 personas en traídas vecinales</a:t>
            </a:r>
          </a:p>
          <a:p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Pérdidas superiores al 60% en algunos municipios</a:t>
            </a:r>
          </a:p>
          <a:p>
            <a:endParaRPr lang="es-ES" sz="2200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4003F6D4-011F-4E44-5F2D-CAEDFE3FEC2E}"/>
              </a:ext>
            </a:extLst>
          </p:cNvPr>
          <p:cNvSpPr txBox="1"/>
          <p:nvPr/>
        </p:nvSpPr>
        <p:spPr>
          <a:xfrm>
            <a:off x="696790" y="3956090"/>
            <a:ext cx="336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Xunta Sans" panose="00000500000000000000" pitchFamily="2" charset="0"/>
                <a:ea typeface="Calibri" pitchFamily="34" charset="0"/>
                <a:cs typeface="Times New Roman" pitchFamily="18" charset="0"/>
              </a:rPr>
              <a:t>&gt; 5.000 captaciones</a:t>
            </a:r>
          </a:p>
        </p:txBody>
      </p:sp>
      <p:sp>
        <p:nvSpPr>
          <p:cNvPr id="6" name="12 CuadroTexto">
            <a:extLst>
              <a:ext uri="{FF2B5EF4-FFF2-40B4-BE49-F238E27FC236}">
                <a16:creationId xmlns:a16="http://schemas.microsoft.com/office/drawing/2014/main" id="{10379CA8-B273-E188-0013-065FF124E099}"/>
              </a:ext>
            </a:extLst>
          </p:cNvPr>
          <p:cNvSpPr txBox="1"/>
          <p:nvPr/>
        </p:nvSpPr>
        <p:spPr>
          <a:xfrm>
            <a:off x="5465059" y="3963872"/>
            <a:ext cx="2032292" cy="376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 i="1">
                <a:solidFill>
                  <a:srgbClr val="075183"/>
                </a:solidFill>
                <a:latin typeface="Xunta Sans" pitchFamily="50" charset="0"/>
                <a:ea typeface="Calibri" pitchFamily="34" charset="0"/>
                <a:cs typeface="Times New Roman" pitchFamily="18" charset="0"/>
              </a:defRPr>
            </a:lvl1pPr>
          </a:lstStyle>
          <a:p>
            <a:r>
              <a:rPr lang="es-ES" i="0" dirty="0">
                <a:solidFill>
                  <a:schemeClr val="bg1"/>
                </a:solidFill>
                <a:latin typeface="Xunta Sans" panose="00000500000000000000" pitchFamily="2" charset="0"/>
              </a:rPr>
              <a:t>&gt; 929 ETAP</a:t>
            </a:r>
          </a:p>
        </p:txBody>
      </p:sp>
      <p:sp>
        <p:nvSpPr>
          <p:cNvPr id="7" name="13 CuadroTexto">
            <a:extLst>
              <a:ext uri="{FF2B5EF4-FFF2-40B4-BE49-F238E27FC236}">
                <a16:creationId xmlns:a16="http://schemas.microsoft.com/office/drawing/2014/main" id="{C024E8B3-0F57-DFED-289E-929C1E886952}"/>
              </a:ext>
            </a:extLst>
          </p:cNvPr>
          <p:cNvSpPr txBox="1"/>
          <p:nvPr/>
        </p:nvSpPr>
        <p:spPr>
          <a:xfrm>
            <a:off x="8063074" y="3970709"/>
            <a:ext cx="300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Xunta Sans" panose="00000500000000000000" pitchFamily="2" charset="0"/>
                <a:ea typeface="Calibri" pitchFamily="34" charset="0"/>
                <a:cs typeface="Times New Roman" pitchFamily="18" charset="0"/>
              </a:rPr>
              <a:t>&gt; 4.100 depósitos</a:t>
            </a:r>
          </a:p>
        </p:txBody>
      </p:sp>
      <p:grpSp>
        <p:nvGrpSpPr>
          <p:cNvPr id="8" name="14 Grupo">
            <a:extLst>
              <a:ext uri="{FF2B5EF4-FFF2-40B4-BE49-F238E27FC236}">
                <a16:creationId xmlns:a16="http://schemas.microsoft.com/office/drawing/2014/main" id="{8427127D-0158-7031-5BDF-79D658EB14FC}"/>
              </a:ext>
            </a:extLst>
          </p:cNvPr>
          <p:cNvGrpSpPr/>
          <p:nvPr/>
        </p:nvGrpSpPr>
        <p:grpSpPr>
          <a:xfrm>
            <a:off x="736522" y="4316131"/>
            <a:ext cx="10693478" cy="2471391"/>
            <a:chOff x="9858" y="2348880"/>
            <a:chExt cx="12176494" cy="2885023"/>
          </a:xfrm>
        </p:grpSpPr>
        <p:pic>
          <p:nvPicPr>
            <p:cNvPr id="9" name="15 Imagen">
              <a:extLst>
                <a:ext uri="{FF2B5EF4-FFF2-40B4-BE49-F238E27FC236}">
                  <a16:creationId xmlns:a16="http://schemas.microsoft.com/office/drawing/2014/main" id="{0BE00DE8-53D3-E262-68F1-1A3890677B85}"/>
                </a:ext>
              </a:extLst>
            </p:cNvPr>
            <p:cNvPicPr/>
            <p:nvPr/>
          </p:nvPicPr>
          <p:blipFill rotWithShape="1">
            <a:blip r:embed="rId3"/>
            <a:srcRect l="24556" t="40969" r="56031" b="32668"/>
            <a:stretch/>
          </p:blipFill>
          <p:spPr>
            <a:xfrm>
              <a:off x="7708307" y="2348881"/>
              <a:ext cx="756550" cy="760576"/>
            </a:xfrm>
            <a:prstGeom prst="rect">
              <a:avLst/>
            </a:prstGeom>
          </p:spPr>
        </p:pic>
        <p:pic>
          <p:nvPicPr>
            <p:cNvPr id="10" name="16 Imagen">
              <a:extLst>
                <a:ext uri="{FF2B5EF4-FFF2-40B4-BE49-F238E27FC236}">
                  <a16:creationId xmlns:a16="http://schemas.microsoft.com/office/drawing/2014/main" id="{148BF690-65A8-7B40-A5F8-FD820CCC504E}"/>
                </a:ext>
              </a:extLst>
            </p:cNvPr>
            <p:cNvPicPr/>
            <p:nvPr/>
          </p:nvPicPr>
          <p:blipFill rotWithShape="1">
            <a:blip r:embed="rId4"/>
            <a:srcRect l="4666"/>
            <a:stretch/>
          </p:blipFill>
          <p:spPr>
            <a:xfrm>
              <a:off x="9858" y="2348881"/>
              <a:ext cx="3743615" cy="2883688"/>
            </a:xfrm>
            <a:prstGeom prst="rect">
              <a:avLst/>
            </a:prstGeom>
          </p:spPr>
        </p:pic>
        <p:pic>
          <p:nvPicPr>
            <p:cNvPr id="11" name="17 Imagen">
              <a:extLst>
                <a:ext uri="{FF2B5EF4-FFF2-40B4-BE49-F238E27FC236}">
                  <a16:creationId xmlns:a16="http://schemas.microsoft.com/office/drawing/2014/main" id="{C49A8108-F771-B0FC-2E52-DAAB175783A7}"/>
                </a:ext>
              </a:extLst>
            </p:cNvPr>
            <p:cNvPicPr/>
            <p:nvPr/>
          </p:nvPicPr>
          <p:blipFill rotWithShape="1">
            <a:blip r:embed="rId3"/>
            <a:srcRect l="3248" r="27676"/>
            <a:stretch/>
          </p:blipFill>
          <p:spPr>
            <a:xfrm>
              <a:off x="5016388" y="2348880"/>
              <a:ext cx="2691919" cy="2885023"/>
            </a:xfrm>
            <a:prstGeom prst="rect">
              <a:avLst/>
            </a:prstGeom>
          </p:spPr>
        </p:pic>
        <p:pic>
          <p:nvPicPr>
            <p:cNvPr id="12" name="18 Imagen">
              <a:extLst>
                <a:ext uri="{FF2B5EF4-FFF2-40B4-BE49-F238E27FC236}">
                  <a16:creationId xmlns:a16="http://schemas.microsoft.com/office/drawing/2014/main" id="{0F4EF223-1A0F-8BCA-E565-FC4BFCD88E44}"/>
                </a:ext>
              </a:extLst>
            </p:cNvPr>
            <p:cNvPicPr/>
            <p:nvPr/>
          </p:nvPicPr>
          <p:blipFill rotWithShape="1">
            <a:blip r:embed="rId5"/>
            <a:srcRect l="6223" r="6466"/>
            <a:stretch/>
          </p:blipFill>
          <p:spPr>
            <a:xfrm>
              <a:off x="8406148" y="2348880"/>
              <a:ext cx="3780204" cy="2883688"/>
            </a:xfrm>
            <a:prstGeom prst="rect">
              <a:avLst/>
            </a:prstGeom>
          </p:spPr>
        </p:pic>
        <p:pic>
          <p:nvPicPr>
            <p:cNvPr id="13" name="19 Imagen">
              <a:extLst>
                <a:ext uri="{FF2B5EF4-FFF2-40B4-BE49-F238E27FC236}">
                  <a16:creationId xmlns:a16="http://schemas.microsoft.com/office/drawing/2014/main" id="{D06F68A5-B2AB-F1CB-A9C5-715FD8C8113E}"/>
                </a:ext>
              </a:extLst>
            </p:cNvPr>
            <p:cNvPicPr/>
            <p:nvPr/>
          </p:nvPicPr>
          <p:blipFill rotWithShape="1">
            <a:blip r:embed="rId6"/>
            <a:srcRect r="18425"/>
            <a:stretch/>
          </p:blipFill>
          <p:spPr>
            <a:xfrm>
              <a:off x="3396924" y="2348880"/>
              <a:ext cx="1691279" cy="2885023"/>
            </a:xfrm>
            <a:prstGeom prst="rect">
              <a:avLst/>
            </a:prstGeom>
          </p:spPr>
        </p:pic>
        <p:pic>
          <p:nvPicPr>
            <p:cNvPr id="14" name="20 Imagen">
              <a:extLst>
                <a:ext uri="{FF2B5EF4-FFF2-40B4-BE49-F238E27FC236}">
                  <a16:creationId xmlns:a16="http://schemas.microsoft.com/office/drawing/2014/main" id="{3DB39CE0-42A9-0AD6-4C5A-20FDB2A41FAA}"/>
                </a:ext>
              </a:extLst>
            </p:cNvPr>
            <p:cNvPicPr/>
            <p:nvPr/>
          </p:nvPicPr>
          <p:blipFill rotWithShape="1">
            <a:blip r:embed="rId3"/>
            <a:srcRect l="73238" t="20527" r="3350"/>
            <a:stretch/>
          </p:blipFill>
          <p:spPr>
            <a:xfrm>
              <a:off x="7503203" y="2939753"/>
              <a:ext cx="912352" cy="2292815"/>
            </a:xfrm>
            <a:prstGeom prst="rect">
              <a:avLst/>
            </a:prstGeom>
          </p:spPr>
        </p:pic>
        <p:pic>
          <p:nvPicPr>
            <p:cNvPr id="15" name="21 Imagen">
              <a:extLst>
                <a:ext uri="{FF2B5EF4-FFF2-40B4-BE49-F238E27FC236}">
                  <a16:creationId xmlns:a16="http://schemas.microsoft.com/office/drawing/2014/main" id="{9137F202-BADD-17E2-6F00-1F89F839A614}"/>
                </a:ext>
              </a:extLst>
            </p:cNvPr>
            <p:cNvPicPr/>
            <p:nvPr/>
          </p:nvPicPr>
          <p:blipFill rotWithShape="1">
            <a:blip r:embed="rId3"/>
            <a:srcRect l="73238" t="20527" r="3350"/>
            <a:stretch/>
          </p:blipFill>
          <p:spPr>
            <a:xfrm>
              <a:off x="2469744" y="2939752"/>
              <a:ext cx="912352" cy="2292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01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EB16E-77F0-8DEB-1B34-E741F9E6D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ugasdegalicia.xunta.gal/image/image_gallery?image_path=/portal-augas-de-galicia/plans/novoPlanSaneamentoGaliciaEnElaboracion/campanha_sto_1.png">
            <a:extLst>
              <a:ext uri="{FF2B5EF4-FFF2-40B4-BE49-F238E27FC236}">
                <a16:creationId xmlns:a16="http://schemas.microsoft.com/office/drawing/2014/main" id="{44ED91BC-FAC2-E9C7-00E1-AC20B3789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2723" r="1797"/>
          <a:stretch/>
        </p:blipFill>
        <p:spPr bwMode="auto">
          <a:xfrm>
            <a:off x="1491030" y="3367123"/>
            <a:ext cx="9149237" cy="349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2A81164-EF12-2F0F-E2D0-2C18481AFF27}"/>
              </a:ext>
            </a:extLst>
          </p:cNvPr>
          <p:cNvSpPr/>
          <p:nvPr/>
        </p:nvSpPr>
        <p:spPr>
          <a:xfrm>
            <a:off x="527517" y="1053129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C4D640-8945-2E8E-888D-6ED8E8B1BB73}"/>
              </a:ext>
            </a:extLst>
          </p:cNvPr>
          <p:cNvSpPr txBox="1"/>
          <p:nvPr/>
        </p:nvSpPr>
        <p:spPr>
          <a:xfrm>
            <a:off x="881974" y="1021998"/>
            <a:ext cx="587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Los retos del agua en Galicia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2CDAA7-A5EE-A9B0-AD81-7EBE25DDB873}"/>
              </a:ext>
            </a:extLst>
          </p:cNvPr>
          <p:cNvSpPr txBox="1">
            <a:spLocks/>
          </p:cNvSpPr>
          <p:nvPr/>
        </p:nvSpPr>
        <p:spPr>
          <a:xfrm>
            <a:off x="382668" y="1707682"/>
            <a:ext cx="11809332" cy="1551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200" b="1" dirty="0">
                <a:latin typeface="Xunta Sans" panose="00000500000000000000" pitchFamily="2" charset="0"/>
              </a:rPr>
              <a:t>   </a:t>
            </a:r>
            <a:r>
              <a:rPr lang="es-ES" sz="2200" b="1" dirty="0">
                <a:solidFill>
                  <a:schemeClr val="bg1"/>
                </a:solidFill>
                <a:latin typeface="Xunta Sans" panose="00000500000000000000" pitchFamily="2" charset="0"/>
              </a:rPr>
              <a:t>SANEAMIENTO</a:t>
            </a:r>
          </a:p>
          <a:p>
            <a:pPr algn="l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Incumplimientos en aglomeraciones urbanas</a:t>
            </a:r>
          </a:p>
          <a:p>
            <a:pPr algn="l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Depuradoras obsoletas y con necesidad de reformas</a:t>
            </a:r>
          </a:p>
          <a:p>
            <a:pPr algn="l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</a:rPr>
              <a:t>• Problemas estructurales: canalizaciones antiguas, freático alto, conexiones irregulares</a:t>
            </a:r>
          </a:p>
        </p:txBody>
      </p:sp>
    </p:spTree>
    <p:extLst>
      <p:ext uri="{BB962C8B-B14F-4D97-AF65-F5344CB8AC3E}">
        <p14:creationId xmlns:p14="http://schemas.microsoft.com/office/powerpoint/2010/main" val="375447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D164C-6C90-6E90-7CFC-CF4F4608F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B4ACAB7-9F2F-6B94-D378-1B272B888D1F}"/>
              </a:ext>
            </a:extLst>
          </p:cNvPr>
          <p:cNvSpPr/>
          <p:nvPr/>
        </p:nvSpPr>
        <p:spPr>
          <a:xfrm>
            <a:off x="527517" y="1007859"/>
            <a:ext cx="209005" cy="5225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DF5755-0A10-0E15-C11B-51FFD1705677}"/>
              </a:ext>
            </a:extLst>
          </p:cNvPr>
          <p:cNvSpPr txBox="1"/>
          <p:nvPr/>
        </p:nvSpPr>
        <p:spPr>
          <a:xfrm>
            <a:off x="881974" y="976728"/>
            <a:ext cx="6939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Competencias de Augas de Galicia</a:t>
            </a:r>
          </a:p>
        </p:txBody>
      </p:sp>
      <p:sp>
        <p:nvSpPr>
          <p:cNvPr id="4" name="10 Rectángulo redondeado">
            <a:extLst>
              <a:ext uri="{FF2B5EF4-FFF2-40B4-BE49-F238E27FC236}">
                <a16:creationId xmlns:a16="http://schemas.microsoft.com/office/drawing/2014/main" id="{4445F51C-4416-E514-4F1A-679B847DA4DE}"/>
              </a:ext>
            </a:extLst>
          </p:cNvPr>
          <p:cNvSpPr/>
          <p:nvPr/>
        </p:nvSpPr>
        <p:spPr>
          <a:xfrm>
            <a:off x="929028" y="4924094"/>
            <a:ext cx="3400616" cy="592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prstClr val="white"/>
                </a:solidFill>
                <a:latin typeface="Xunta Sans" panose="00000500000000000000" pitchFamily="2" charset="0"/>
              </a:rPr>
              <a:t>AdG actúa como </a:t>
            </a:r>
          </a:p>
          <a:p>
            <a:pPr algn="ctr"/>
            <a:r>
              <a:rPr lang="es-ES" b="1" dirty="0">
                <a:solidFill>
                  <a:prstClr val="white"/>
                </a:solidFill>
                <a:latin typeface="Xunta Sans" panose="00000500000000000000" pitchFamily="2" charset="0"/>
              </a:rPr>
              <a:t>Administración Autonómica</a:t>
            </a:r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C24F7D61-6FCC-C0FA-6A0E-4E062A01EDAE}"/>
              </a:ext>
            </a:extLst>
          </p:cNvPr>
          <p:cNvSpPr/>
          <p:nvPr/>
        </p:nvSpPr>
        <p:spPr>
          <a:xfrm>
            <a:off x="7534994" y="4916062"/>
            <a:ext cx="3384376" cy="592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prstClr val="white"/>
                </a:solidFill>
                <a:latin typeface="Xunta Sans" panose="00000500000000000000" pitchFamily="2" charset="0"/>
              </a:rPr>
              <a:t>AdG actúa como </a:t>
            </a:r>
          </a:p>
          <a:p>
            <a:pPr algn="ctr"/>
            <a:r>
              <a:rPr lang="es-ES" b="1" dirty="0">
                <a:solidFill>
                  <a:prstClr val="white"/>
                </a:solidFill>
                <a:latin typeface="Xunta Sans" panose="00000500000000000000" pitchFamily="2" charset="0"/>
              </a:rPr>
              <a:t>Organismo de Cuenca</a:t>
            </a:r>
          </a:p>
        </p:txBody>
      </p:sp>
      <p:sp>
        <p:nvSpPr>
          <p:cNvPr id="6" name="13 Rectángulo">
            <a:extLst>
              <a:ext uri="{FF2B5EF4-FFF2-40B4-BE49-F238E27FC236}">
                <a16:creationId xmlns:a16="http://schemas.microsoft.com/office/drawing/2014/main" id="{841645FF-52BE-7C59-4925-EC5CBC89494C}"/>
              </a:ext>
            </a:extLst>
          </p:cNvPr>
          <p:cNvSpPr/>
          <p:nvPr/>
        </p:nvSpPr>
        <p:spPr>
          <a:xfrm>
            <a:off x="913938" y="1768282"/>
            <a:ext cx="3615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F6FC6"/>
                </a:solidFill>
                <a:latin typeface="Xunta Sans" panose="00000500000000000000" pitchFamily="2" charset="0"/>
              </a:rPr>
              <a:t>Comunidad Autónoma de Galicia</a:t>
            </a:r>
          </a:p>
        </p:txBody>
      </p:sp>
      <p:sp>
        <p:nvSpPr>
          <p:cNvPr id="7" name="14 Rectángulo">
            <a:extLst>
              <a:ext uri="{FF2B5EF4-FFF2-40B4-BE49-F238E27FC236}">
                <a16:creationId xmlns:a16="http://schemas.microsoft.com/office/drawing/2014/main" id="{5DFC38C7-0376-2E2E-5025-9611B8923D8D}"/>
              </a:ext>
            </a:extLst>
          </p:cNvPr>
          <p:cNvSpPr/>
          <p:nvPr/>
        </p:nvSpPr>
        <p:spPr>
          <a:xfrm>
            <a:off x="7170759" y="1759010"/>
            <a:ext cx="4128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0F6FC6"/>
                </a:solidFill>
                <a:latin typeface="Xunta Sans" panose="00000500000000000000" pitchFamily="2" charset="0"/>
              </a:rPr>
              <a:t>Demarcación hidrográfica Galicia-Costa</a:t>
            </a:r>
          </a:p>
        </p:txBody>
      </p:sp>
      <p:pic>
        <p:nvPicPr>
          <p:cNvPr id="8" name="Picture 4" descr="C:\Users\ue02709\Documents\Actores\Holanda\Visita\victor3\Galicia_Mar_V2.jpg">
            <a:extLst>
              <a:ext uri="{FF2B5EF4-FFF2-40B4-BE49-F238E27FC236}">
                <a16:creationId xmlns:a16="http://schemas.microsoft.com/office/drawing/2014/main" id="{25C1A054-0092-1C51-14A4-8AA278067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7966" r="17646" b="6898"/>
          <a:stretch/>
        </p:blipFill>
        <p:spPr bwMode="auto">
          <a:xfrm>
            <a:off x="1011236" y="2151316"/>
            <a:ext cx="3224436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e02709\Documents\Actores\Holanda\Visita\victor3\Galicia_No_Mar_V2.jpg">
            <a:extLst>
              <a:ext uri="{FF2B5EF4-FFF2-40B4-BE49-F238E27FC236}">
                <a16:creationId xmlns:a16="http://schemas.microsoft.com/office/drawing/2014/main" id="{9A98D682-6532-D411-FE4B-6BDCA7708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4292" r="17185" b="7748"/>
          <a:stretch/>
        </p:blipFill>
        <p:spPr bwMode="auto">
          <a:xfrm>
            <a:off x="7648999" y="2137614"/>
            <a:ext cx="3156366" cy="27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0 Rectángulo redondeado">
            <a:extLst>
              <a:ext uri="{FF2B5EF4-FFF2-40B4-BE49-F238E27FC236}">
                <a16:creationId xmlns:a16="http://schemas.microsoft.com/office/drawing/2014/main" id="{25E7756B-4D23-A94D-3E51-ABB84FA5099A}"/>
              </a:ext>
            </a:extLst>
          </p:cNvPr>
          <p:cNvSpPr/>
          <p:nvPr/>
        </p:nvSpPr>
        <p:spPr>
          <a:xfrm>
            <a:off x="7619718" y="5661782"/>
            <a:ext cx="3230134" cy="11963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12.990 Km</a:t>
            </a:r>
            <a:r>
              <a:rPr lang="es-ES" altLang="es-ES" sz="1400" b="1" baseline="30000" dirty="0">
                <a:solidFill>
                  <a:schemeClr val="bg1"/>
                </a:solidFill>
                <a:latin typeface="Xunta Sans" panose="00000500000000000000" pitchFamily="2" charset="0"/>
              </a:rPr>
              <a:t>2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20.000 Km de red fluvial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1.472 mm/año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2,1 Millones habitantes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182 municipios</a:t>
            </a:r>
          </a:p>
        </p:txBody>
      </p:sp>
      <p:sp>
        <p:nvSpPr>
          <p:cNvPr id="11" name="21 Rectángulo redondeado">
            <a:extLst>
              <a:ext uri="{FF2B5EF4-FFF2-40B4-BE49-F238E27FC236}">
                <a16:creationId xmlns:a16="http://schemas.microsoft.com/office/drawing/2014/main" id="{97149DEC-5C6B-D765-219B-BE1C369602C7}"/>
              </a:ext>
            </a:extLst>
          </p:cNvPr>
          <p:cNvSpPr/>
          <p:nvPr/>
        </p:nvSpPr>
        <p:spPr>
          <a:xfrm>
            <a:off x="907376" y="5690834"/>
            <a:ext cx="3443920" cy="11672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29,575 Km2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32.000 km de red fluvial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1.180 mm/año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2,7 Millones de habitantes</a:t>
            </a:r>
          </a:p>
          <a:p>
            <a:pPr algn="ctr">
              <a:spcBef>
                <a:spcPts val="300"/>
              </a:spcBef>
              <a:defRPr/>
            </a:pPr>
            <a:r>
              <a:rPr lang="es-ES" altLang="es-ES" sz="1400" b="1" dirty="0">
                <a:solidFill>
                  <a:schemeClr val="bg1"/>
                </a:solidFill>
                <a:latin typeface="Xunta Sans" panose="00000500000000000000" pitchFamily="2" charset="0"/>
              </a:rPr>
              <a:t>313 municipios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BB9A52E-03D5-2956-8DDF-334CD6A26069}"/>
              </a:ext>
            </a:extLst>
          </p:cNvPr>
          <p:cNvSpPr/>
          <p:nvPr/>
        </p:nvSpPr>
        <p:spPr>
          <a:xfrm>
            <a:off x="4431449" y="2392036"/>
            <a:ext cx="3021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Xunta Sans" panose="00000500000000000000" pitchFamily="2" charset="0"/>
              </a:rPr>
              <a:t>DOBLE MODELO</a:t>
            </a:r>
          </a:p>
          <a:p>
            <a:r>
              <a:rPr lang="es-ES" sz="1600" dirty="0">
                <a:solidFill>
                  <a:schemeClr val="bg1"/>
                </a:solidFill>
                <a:latin typeface="Xunta Sans" panose="00000500000000000000" pitchFamily="2" charset="0"/>
              </a:rPr>
              <a:t>• Gestión DPH</a:t>
            </a:r>
          </a:p>
          <a:p>
            <a:r>
              <a:rPr lang="es-ES" sz="1600" dirty="0">
                <a:solidFill>
                  <a:schemeClr val="bg1"/>
                </a:solidFill>
                <a:latin typeface="Xunta Sans" panose="00000500000000000000" pitchFamily="2" charset="0"/>
              </a:rPr>
              <a:t>• Apoyo a los ayuntamientos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EAD075-F7D2-25ED-810F-4AC517589D22}"/>
              </a:ext>
            </a:extLst>
          </p:cNvPr>
          <p:cNvSpPr/>
          <p:nvPr/>
        </p:nvSpPr>
        <p:spPr>
          <a:xfrm>
            <a:off x="4431449" y="3602977"/>
            <a:ext cx="3021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Xunta Sans" panose="00000500000000000000" pitchFamily="2" charset="0"/>
              </a:rPr>
              <a:t>ADAPTADO A NECESIDADES?</a:t>
            </a:r>
          </a:p>
          <a:p>
            <a:r>
              <a:rPr lang="es-ES" sz="1600" dirty="0">
                <a:solidFill>
                  <a:schemeClr val="bg1"/>
                </a:solidFill>
                <a:latin typeface="Xunta Sans" panose="00000500000000000000" pitchFamily="2" charset="0"/>
              </a:rPr>
              <a:t>• Usos del territorio</a:t>
            </a:r>
          </a:p>
          <a:p>
            <a:r>
              <a:rPr lang="es-ES" sz="1600" dirty="0">
                <a:solidFill>
                  <a:schemeClr val="bg1"/>
                </a:solidFill>
                <a:latin typeface="Xunta Sans" panose="00000500000000000000" pitchFamily="2" charset="0"/>
              </a:rPr>
              <a:t>• Seguridad jurídica</a:t>
            </a:r>
          </a:p>
          <a:p>
            <a:r>
              <a:rPr lang="es-ES" sz="1600" dirty="0">
                <a:solidFill>
                  <a:schemeClr val="bg1"/>
                </a:solidFill>
                <a:latin typeface="Xunta Sans" panose="00000500000000000000" pitchFamily="2" charset="0"/>
              </a:rPr>
              <a:t>• Igualdad de herramientas</a:t>
            </a:r>
          </a:p>
          <a:p>
            <a:endParaRPr lang="es-ES" sz="1600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50D9F-37F9-7BB1-8EFB-3F3D12CFA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8DBA441-6309-CCD0-E979-6E4E1AAB90B9}"/>
              </a:ext>
            </a:extLst>
          </p:cNvPr>
          <p:cNvSpPr/>
          <p:nvPr/>
        </p:nvSpPr>
        <p:spPr>
          <a:xfrm>
            <a:off x="527517" y="1053142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3584BD-18BA-CE94-ACCC-F790026CB4C9}"/>
              </a:ext>
            </a:extLst>
          </p:cNvPr>
          <p:cNvSpPr txBox="1"/>
          <p:nvPr/>
        </p:nvSpPr>
        <p:spPr>
          <a:xfrm>
            <a:off x="881974" y="1022011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Estrategia de digitalización en fases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7EAE69-23E7-37CF-1122-CB79DC05E147}"/>
              </a:ext>
            </a:extLst>
          </p:cNvPr>
          <p:cNvSpPr txBox="1">
            <a:spLocks/>
          </p:cNvSpPr>
          <p:nvPr/>
        </p:nvSpPr>
        <p:spPr>
          <a:xfrm>
            <a:off x="1121434" y="1768712"/>
            <a:ext cx="9877245" cy="2059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b="1" dirty="0">
                <a:solidFill>
                  <a:schemeClr val="bg1"/>
                </a:solidFill>
                <a:latin typeface="Xunta Sans" panose="00000500000000000000" pitchFamily="2" charset="0"/>
              </a:rPr>
              <a:t>APUESTA DECIDIDA POR UNA ESTRUCTURA SÓLIDA </a:t>
            </a:r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(PRESENTE Y FUTURO)</a:t>
            </a:r>
          </a:p>
          <a:p>
            <a:pPr algn="l"/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• Fase I: Ordenar la información (</a:t>
            </a:r>
            <a:r>
              <a:rPr lang="es-ES" sz="2000" dirty="0" err="1">
                <a:solidFill>
                  <a:schemeClr val="bg1"/>
                </a:solidFill>
                <a:latin typeface="Xunta Sans" panose="00000500000000000000" pitchFamily="2" charset="0"/>
              </a:rPr>
              <a:t>Innovaugas</a:t>
            </a:r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 4.0)</a:t>
            </a:r>
          </a:p>
          <a:p>
            <a:pPr algn="l"/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• Fase II: Digitalización en marcha (PRTR, PERTE) </a:t>
            </a:r>
          </a:p>
          <a:p>
            <a:pPr algn="l"/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• Fase III: Futuro próximo (</a:t>
            </a:r>
            <a:r>
              <a:rPr lang="es-ES" sz="2000" dirty="0" err="1">
                <a:solidFill>
                  <a:schemeClr val="bg1"/>
                </a:solidFill>
                <a:latin typeface="Xunta Sans" panose="00000500000000000000" pitchFamily="2" charset="0"/>
              </a:rPr>
              <a:t>Augatech</a:t>
            </a:r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Xunta Sans" panose="00000500000000000000" pitchFamily="2" charset="0"/>
              </a:rPr>
              <a:t>Regosat</a:t>
            </a:r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59A8CE-FE78-2A98-9E01-03E9A175D62D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30" y="3840237"/>
            <a:ext cx="4814149" cy="29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 Imagen">
            <a:extLst>
              <a:ext uri="{FF2B5EF4-FFF2-40B4-BE49-F238E27FC236}">
                <a16:creationId xmlns:a16="http://schemas.microsoft.com/office/drawing/2014/main" id="{E5C8739F-CF6F-064D-55ED-5594867E46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4" y="3840237"/>
            <a:ext cx="4840900" cy="29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7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6714B9-2402-28AB-89B8-407D5F85B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40AFBD5-DC98-4B5E-8C6D-85A673F50029}"/>
              </a:ext>
            </a:extLst>
          </p:cNvPr>
          <p:cNvSpPr/>
          <p:nvPr/>
        </p:nvSpPr>
        <p:spPr>
          <a:xfrm>
            <a:off x="527517" y="1071225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F3414B-402A-82DE-FD3E-D9C44EC745FD}"/>
              </a:ext>
            </a:extLst>
          </p:cNvPr>
          <p:cNvSpPr txBox="1"/>
          <p:nvPr/>
        </p:nvSpPr>
        <p:spPr>
          <a:xfrm>
            <a:off x="881974" y="1040094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Estrategia de digitalización en fases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52E0C5-873D-0ABC-0810-0474D8344D4A}"/>
              </a:ext>
            </a:extLst>
          </p:cNvPr>
          <p:cNvSpPr txBox="1">
            <a:spLocks/>
          </p:cNvSpPr>
          <p:nvPr/>
        </p:nvSpPr>
        <p:spPr>
          <a:xfrm>
            <a:off x="457200" y="2866335"/>
            <a:ext cx="11592370" cy="835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Primer proyecto de Compra Pública de Innovación en agua</a:t>
            </a:r>
          </a:p>
          <a:p>
            <a:r>
              <a:rPr lang="es-ES" sz="2000" dirty="0">
                <a:solidFill>
                  <a:schemeClr val="bg1"/>
                </a:solidFill>
                <a:latin typeface="Xunta Sans" panose="00000500000000000000" pitchFamily="2" charset="0"/>
              </a:rPr>
              <a:t>Permitió ordenar y estructurar la información e identificar nuevas necesidades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E8B98E-25AB-0222-4781-4A8CA71FC283}"/>
              </a:ext>
            </a:extLst>
          </p:cNvPr>
          <p:cNvSpPr txBox="1">
            <a:spLocks/>
          </p:cNvSpPr>
          <p:nvPr/>
        </p:nvSpPr>
        <p:spPr>
          <a:xfrm>
            <a:off x="457200" y="14235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chemeClr val="bg1"/>
                </a:solidFill>
                <a:latin typeface="Xunta Sans" panose="00000500000000000000" pitchFamily="2" charset="0"/>
              </a:rPr>
              <a:t>Fase I: </a:t>
            </a:r>
            <a:r>
              <a:rPr lang="es-ES" sz="2400" b="1" dirty="0" err="1">
                <a:solidFill>
                  <a:schemeClr val="bg1"/>
                </a:solidFill>
                <a:latin typeface="Xunta Sans" panose="00000500000000000000" pitchFamily="2" charset="0"/>
              </a:rPr>
              <a:t>Innovaugas</a:t>
            </a:r>
            <a:r>
              <a:rPr lang="es-ES" sz="2400" b="1" dirty="0">
                <a:solidFill>
                  <a:schemeClr val="bg1"/>
                </a:solidFill>
                <a:latin typeface="Xunta Sans" panose="00000500000000000000" pitchFamily="2" charset="0"/>
              </a:rPr>
              <a:t> 4.0</a:t>
            </a:r>
          </a:p>
        </p:txBody>
      </p:sp>
      <p:pic>
        <p:nvPicPr>
          <p:cNvPr id="6" name="Gráfico 38">
            <a:extLst>
              <a:ext uri="{FF2B5EF4-FFF2-40B4-BE49-F238E27FC236}">
                <a16:creationId xmlns:a16="http://schemas.microsoft.com/office/drawing/2014/main" id="{2DA4AF07-EA39-7A04-8682-0AF1E5976B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9158" y="6264420"/>
            <a:ext cx="2623934" cy="559906"/>
          </a:xfrm>
          <a:prstGeom prst="rect">
            <a:avLst/>
          </a:prstGeom>
        </p:spPr>
      </p:pic>
      <p:cxnSp>
        <p:nvCxnSpPr>
          <p:cNvPr id="7" name="Conector recto 19">
            <a:extLst>
              <a:ext uri="{FF2B5EF4-FFF2-40B4-BE49-F238E27FC236}">
                <a16:creationId xmlns:a16="http://schemas.microsoft.com/office/drawing/2014/main" id="{DF7D9372-47ED-03B4-BC31-9905721F330B}"/>
              </a:ext>
            </a:extLst>
          </p:cNvPr>
          <p:cNvCxnSpPr>
            <a:cxnSpLocks/>
          </p:cNvCxnSpPr>
          <p:nvPr/>
        </p:nvCxnSpPr>
        <p:spPr>
          <a:xfrm>
            <a:off x="4617068" y="3791853"/>
            <a:ext cx="0" cy="2290691"/>
          </a:xfrm>
          <a:prstGeom prst="line">
            <a:avLst/>
          </a:prstGeom>
          <a:ln w="38100">
            <a:solidFill>
              <a:srgbClr val="2AA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29">
            <a:extLst>
              <a:ext uri="{FF2B5EF4-FFF2-40B4-BE49-F238E27FC236}">
                <a16:creationId xmlns:a16="http://schemas.microsoft.com/office/drawing/2014/main" id="{BCD05262-A980-F4F9-23F7-44850DF54E4A}"/>
              </a:ext>
            </a:extLst>
          </p:cNvPr>
          <p:cNvSpPr txBox="1"/>
          <p:nvPr/>
        </p:nvSpPr>
        <p:spPr>
          <a:xfrm>
            <a:off x="5582958" y="3902827"/>
            <a:ext cx="102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157FB2"/>
                </a:solidFill>
                <a:latin typeface="Xunta Sans" panose="00000500000000000000" pitchFamily="2" charset="0"/>
              </a:rPr>
              <a:t>RETO 1</a:t>
            </a:r>
          </a:p>
        </p:txBody>
      </p:sp>
      <p:sp>
        <p:nvSpPr>
          <p:cNvPr id="9" name="Rectángulo 30">
            <a:extLst>
              <a:ext uri="{FF2B5EF4-FFF2-40B4-BE49-F238E27FC236}">
                <a16:creationId xmlns:a16="http://schemas.microsoft.com/office/drawing/2014/main" id="{60748B43-55C1-75CF-66A0-8BBD19B64EDF}"/>
              </a:ext>
            </a:extLst>
          </p:cNvPr>
          <p:cNvSpPr/>
          <p:nvPr/>
        </p:nvSpPr>
        <p:spPr>
          <a:xfrm>
            <a:off x="7300587" y="3841777"/>
            <a:ext cx="4024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706F6F"/>
                </a:solidFill>
                <a:latin typeface="Xunta Sans" panose="00000500000000000000" pitchFamily="2" charset="0"/>
              </a:rPr>
              <a:t>Sistema integral de información hidrológica para una </a:t>
            </a:r>
            <a:r>
              <a:rPr lang="es-ES" sz="1200" b="1" dirty="0">
                <a:solidFill>
                  <a:srgbClr val="706F6F"/>
                </a:solidFill>
                <a:latin typeface="Xunta Sans" panose="00000500000000000000" pitchFamily="2" charset="0"/>
              </a:rPr>
              <a:t>gestión avanzada de los recursos hídricos</a:t>
            </a:r>
            <a:r>
              <a:rPr lang="es-ES" sz="1200" dirty="0">
                <a:solidFill>
                  <a:srgbClr val="706F6F"/>
                </a:solidFill>
                <a:latin typeface="Xunta Sans" panose="00000500000000000000" pitchFamily="2" charset="0"/>
              </a:rPr>
              <a:t>. </a:t>
            </a:r>
          </a:p>
        </p:txBody>
      </p:sp>
      <p:pic>
        <p:nvPicPr>
          <p:cNvPr id="10" name="Imagen 31">
            <a:extLst>
              <a:ext uri="{FF2B5EF4-FFF2-40B4-BE49-F238E27FC236}">
                <a16:creationId xmlns:a16="http://schemas.microsoft.com/office/drawing/2014/main" id="{4D7B05E2-36A1-A2F4-7673-4E1D1C5BD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01670" y="3800409"/>
            <a:ext cx="418174" cy="544403"/>
          </a:xfrm>
          <a:prstGeom prst="rect">
            <a:avLst/>
          </a:prstGeom>
        </p:spPr>
      </p:pic>
      <p:sp>
        <p:nvSpPr>
          <p:cNvPr id="11" name="CuadroTexto 33">
            <a:extLst>
              <a:ext uri="{FF2B5EF4-FFF2-40B4-BE49-F238E27FC236}">
                <a16:creationId xmlns:a16="http://schemas.microsoft.com/office/drawing/2014/main" id="{ACE86860-CDB0-4C60-4B36-33B635995CD0}"/>
              </a:ext>
            </a:extLst>
          </p:cNvPr>
          <p:cNvSpPr txBox="1"/>
          <p:nvPr/>
        </p:nvSpPr>
        <p:spPr>
          <a:xfrm>
            <a:off x="5577610" y="4756319"/>
            <a:ext cx="179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157FB2"/>
                </a:solidFill>
                <a:latin typeface="Xunta Sans" panose="00000500000000000000" pitchFamily="2" charset="0"/>
              </a:rPr>
              <a:t>RETO 2</a:t>
            </a:r>
          </a:p>
        </p:txBody>
      </p:sp>
      <p:sp>
        <p:nvSpPr>
          <p:cNvPr id="12" name="Rectángulo 34">
            <a:extLst>
              <a:ext uri="{FF2B5EF4-FFF2-40B4-BE49-F238E27FC236}">
                <a16:creationId xmlns:a16="http://schemas.microsoft.com/office/drawing/2014/main" id="{7EC596D2-506E-C7DC-931F-59B47E291590}"/>
              </a:ext>
            </a:extLst>
          </p:cNvPr>
          <p:cNvSpPr/>
          <p:nvPr/>
        </p:nvSpPr>
        <p:spPr>
          <a:xfrm>
            <a:off x="7300587" y="4663280"/>
            <a:ext cx="4205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706F6F"/>
                </a:solidFill>
                <a:latin typeface="Xunta Sans" panose="00000500000000000000" pitchFamily="2" charset="0"/>
              </a:rPr>
              <a:t>Fortalecimiento de las capacidades de </a:t>
            </a:r>
            <a:r>
              <a:rPr lang="es-ES" sz="1200" b="1" dirty="0">
                <a:solidFill>
                  <a:srgbClr val="706F6F"/>
                </a:solidFill>
                <a:latin typeface="Xunta Sans" panose="00000500000000000000" pitchFamily="2" charset="0"/>
              </a:rPr>
              <a:t>preparación y adaptación al cambio climático. </a:t>
            </a:r>
          </a:p>
        </p:txBody>
      </p:sp>
      <p:sp>
        <p:nvSpPr>
          <p:cNvPr id="13" name="CuadroTexto 36">
            <a:extLst>
              <a:ext uri="{FF2B5EF4-FFF2-40B4-BE49-F238E27FC236}">
                <a16:creationId xmlns:a16="http://schemas.microsoft.com/office/drawing/2014/main" id="{1DF079A6-F761-8958-C43B-9A6E56E6B8DA}"/>
              </a:ext>
            </a:extLst>
          </p:cNvPr>
          <p:cNvSpPr txBox="1"/>
          <p:nvPr/>
        </p:nvSpPr>
        <p:spPr>
          <a:xfrm>
            <a:off x="5555803" y="5588066"/>
            <a:ext cx="108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solidFill>
                  <a:srgbClr val="157FB2"/>
                </a:solidFill>
                <a:latin typeface="Xunta Sans" panose="00000500000000000000" pitchFamily="2" charset="0"/>
              </a:rPr>
              <a:t>RETO 3</a:t>
            </a:r>
          </a:p>
        </p:txBody>
      </p:sp>
      <p:sp>
        <p:nvSpPr>
          <p:cNvPr id="14" name="Rectángulo 37">
            <a:extLst>
              <a:ext uri="{FF2B5EF4-FFF2-40B4-BE49-F238E27FC236}">
                <a16:creationId xmlns:a16="http://schemas.microsoft.com/office/drawing/2014/main" id="{2EEE1441-4134-E616-3161-D765734B39DB}"/>
              </a:ext>
            </a:extLst>
          </p:cNvPr>
          <p:cNvSpPr/>
          <p:nvPr/>
        </p:nvSpPr>
        <p:spPr>
          <a:xfrm>
            <a:off x="7300587" y="5554468"/>
            <a:ext cx="409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706F6F"/>
                </a:solidFill>
                <a:latin typeface="Xunta Sans" panose="00000500000000000000" pitchFamily="2" charset="0"/>
              </a:rPr>
              <a:t>Mejora en la </a:t>
            </a:r>
            <a:r>
              <a:rPr lang="es-ES" sz="1200" b="1" dirty="0">
                <a:solidFill>
                  <a:srgbClr val="706F6F"/>
                </a:solidFill>
                <a:latin typeface="Xunta Sans" panose="00000500000000000000" pitchFamily="2" charset="0"/>
              </a:rPr>
              <a:t>eficiencia</a:t>
            </a:r>
            <a:r>
              <a:rPr lang="es-ES" sz="1200" dirty="0">
                <a:solidFill>
                  <a:srgbClr val="706F6F"/>
                </a:solidFill>
                <a:latin typeface="Xunta Sans" panose="00000500000000000000" pitchFamily="2" charset="0"/>
              </a:rPr>
              <a:t> de las infraestructuras de saneamiento.  Programas piloto .</a:t>
            </a:r>
          </a:p>
        </p:txBody>
      </p:sp>
      <p:pic>
        <p:nvPicPr>
          <p:cNvPr id="15" name="Imagen 38">
            <a:extLst>
              <a:ext uri="{FF2B5EF4-FFF2-40B4-BE49-F238E27FC236}">
                <a16:creationId xmlns:a16="http://schemas.microsoft.com/office/drawing/2014/main" id="{DBFCFB79-23D0-CEC7-1787-A708B570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01669" y="4653900"/>
            <a:ext cx="418174" cy="544403"/>
          </a:xfrm>
          <a:prstGeom prst="rect">
            <a:avLst/>
          </a:prstGeom>
        </p:spPr>
      </p:pic>
      <p:pic>
        <p:nvPicPr>
          <p:cNvPr id="16" name="Imagen 39">
            <a:extLst>
              <a:ext uri="{FF2B5EF4-FFF2-40B4-BE49-F238E27FC236}">
                <a16:creationId xmlns:a16="http://schemas.microsoft.com/office/drawing/2014/main" id="{FFCAB8A2-244E-73ED-80A7-2607A10D5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17289" y="5513100"/>
            <a:ext cx="418174" cy="544403"/>
          </a:xfrm>
          <a:prstGeom prst="rect">
            <a:avLst/>
          </a:prstGeom>
        </p:spPr>
      </p:pic>
      <p:grpSp>
        <p:nvGrpSpPr>
          <p:cNvPr id="17" name="Grupo 43">
            <a:extLst>
              <a:ext uri="{FF2B5EF4-FFF2-40B4-BE49-F238E27FC236}">
                <a16:creationId xmlns:a16="http://schemas.microsoft.com/office/drawing/2014/main" id="{2FADC16A-AD38-6B82-EC0E-DB0235557A1A}"/>
              </a:ext>
            </a:extLst>
          </p:cNvPr>
          <p:cNvGrpSpPr/>
          <p:nvPr/>
        </p:nvGrpSpPr>
        <p:grpSpPr>
          <a:xfrm>
            <a:off x="1431299" y="3770557"/>
            <a:ext cx="2763752" cy="2374089"/>
            <a:chOff x="110322" y="2307786"/>
            <a:chExt cx="5347357" cy="4507296"/>
          </a:xfrm>
        </p:grpSpPr>
        <p:pic>
          <p:nvPicPr>
            <p:cNvPr id="18" name="Imagen 44">
              <a:extLst>
                <a:ext uri="{FF2B5EF4-FFF2-40B4-BE49-F238E27FC236}">
                  <a16:creationId xmlns:a16="http://schemas.microsoft.com/office/drawing/2014/main" id="{C68C1F56-B9CB-613C-67EA-1A4D961E4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22" y="2307786"/>
              <a:ext cx="5347357" cy="4507296"/>
            </a:xfrm>
            <a:prstGeom prst="rect">
              <a:avLst/>
            </a:prstGeom>
          </p:spPr>
        </p:pic>
        <p:sp>
          <p:nvSpPr>
            <p:cNvPr id="19" name="CuadroTexto 45">
              <a:extLst>
                <a:ext uri="{FF2B5EF4-FFF2-40B4-BE49-F238E27FC236}">
                  <a16:creationId xmlns:a16="http://schemas.microsoft.com/office/drawing/2014/main" id="{C25F3CB6-7285-557E-3BF9-8FF26A2B0C05}"/>
                </a:ext>
              </a:extLst>
            </p:cNvPr>
            <p:cNvSpPr txBox="1"/>
            <p:nvPr/>
          </p:nvSpPr>
          <p:spPr>
            <a:xfrm>
              <a:off x="237260" y="2419942"/>
              <a:ext cx="1645830" cy="49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err="1">
                  <a:solidFill>
                    <a:schemeClr val="bg1"/>
                  </a:solidFill>
                  <a:latin typeface="Xunta Sans" panose="00000500000000000000" pitchFamily="2" charset="0"/>
                </a:rPr>
                <a:t>DataHub</a:t>
              </a:r>
              <a:endParaRPr lang="es-ES" sz="1100" b="1" dirty="0">
                <a:solidFill>
                  <a:schemeClr val="bg1"/>
                </a:solidFill>
                <a:latin typeface="Xunta Sans" panose="00000500000000000000" pitchFamily="2" charset="0"/>
              </a:endParaRPr>
            </a:p>
          </p:txBody>
        </p:sp>
        <p:sp>
          <p:nvSpPr>
            <p:cNvPr id="20" name="CuadroTexto 46">
              <a:extLst>
                <a:ext uri="{FF2B5EF4-FFF2-40B4-BE49-F238E27FC236}">
                  <a16:creationId xmlns:a16="http://schemas.microsoft.com/office/drawing/2014/main" id="{02806A63-800E-2D7D-4533-E51E0CB465CB}"/>
                </a:ext>
              </a:extLst>
            </p:cNvPr>
            <p:cNvSpPr txBox="1"/>
            <p:nvPr/>
          </p:nvSpPr>
          <p:spPr>
            <a:xfrm>
              <a:off x="110322" y="3002290"/>
              <a:ext cx="2649242" cy="43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solidFill>
                    <a:schemeClr val="bg1"/>
                  </a:solidFill>
                  <a:latin typeface="Xunta Sans" panose="00000500000000000000" pitchFamily="2" charset="0"/>
                </a:rPr>
                <a:t>Almacenamiento:</a:t>
              </a:r>
            </a:p>
          </p:txBody>
        </p:sp>
        <p:sp>
          <p:nvSpPr>
            <p:cNvPr id="21" name="Rectángulo redondeado 6">
              <a:extLst>
                <a:ext uri="{FF2B5EF4-FFF2-40B4-BE49-F238E27FC236}">
                  <a16:creationId xmlns:a16="http://schemas.microsoft.com/office/drawing/2014/main" id="{E5D40034-2711-FBC8-895E-D6590860495D}"/>
                </a:ext>
              </a:extLst>
            </p:cNvPr>
            <p:cNvSpPr/>
            <p:nvPr/>
          </p:nvSpPr>
          <p:spPr>
            <a:xfrm>
              <a:off x="185797" y="2406700"/>
              <a:ext cx="1748756" cy="531494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00">
                <a:noFill/>
                <a:latin typeface="Xunta Sans" panose="00000500000000000000" pitchFamily="2" charset="0"/>
              </a:endParaRPr>
            </a:p>
          </p:txBody>
        </p:sp>
        <p:sp>
          <p:nvSpPr>
            <p:cNvPr id="22" name="Rectángulo 48">
              <a:extLst>
                <a:ext uri="{FF2B5EF4-FFF2-40B4-BE49-F238E27FC236}">
                  <a16:creationId xmlns:a16="http://schemas.microsoft.com/office/drawing/2014/main" id="{3317D856-3FBE-EC75-6438-C9E248C004B1}"/>
                </a:ext>
              </a:extLst>
            </p:cNvPr>
            <p:cNvSpPr/>
            <p:nvPr/>
          </p:nvSpPr>
          <p:spPr>
            <a:xfrm>
              <a:off x="153691" y="3396897"/>
              <a:ext cx="2986409" cy="1110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indent="-128588">
                <a:buFontTx/>
                <a:buChar char="-"/>
              </a:pPr>
              <a:r>
                <a:rPr lang="es-ES" sz="800" b="1" dirty="0">
                  <a:solidFill>
                    <a:schemeClr val="bg1"/>
                  </a:solidFill>
                  <a:latin typeface="Xunta Sans" panose="00000500000000000000" pitchFamily="2" charset="0"/>
                </a:rPr>
                <a:t>Centralizado</a:t>
              </a:r>
            </a:p>
            <a:p>
              <a:pPr marL="128588" indent="-128588">
                <a:buFontTx/>
                <a:buChar char="-"/>
              </a:pPr>
              <a:r>
                <a:rPr lang="es-ES" sz="800" b="1" dirty="0">
                  <a:solidFill>
                    <a:schemeClr val="bg1"/>
                  </a:solidFill>
                  <a:latin typeface="Xunta Sans" panose="00000500000000000000" pitchFamily="2" charset="0"/>
                </a:rPr>
                <a:t>Modular</a:t>
              </a:r>
            </a:p>
            <a:p>
              <a:pPr marL="128588" indent="-128588">
                <a:buFontTx/>
                <a:buChar char="-"/>
              </a:pPr>
              <a:r>
                <a:rPr lang="es-ES" sz="800" b="1" dirty="0" err="1">
                  <a:solidFill>
                    <a:schemeClr val="bg1"/>
                  </a:solidFill>
                  <a:latin typeface="Xunta Sans" panose="00000500000000000000" pitchFamily="2" charset="0"/>
                </a:rPr>
                <a:t>Multi</a:t>
              </a:r>
              <a:r>
                <a:rPr lang="es-ES" sz="800" b="1" dirty="0">
                  <a:solidFill>
                    <a:schemeClr val="bg1"/>
                  </a:solidFill>
                  <a:latin typeface="Xunta Sans" panose="00000500000000000000" pitchFamily="2" charset="0"/>
                </a:rPr>
                <a:t>-formato</a:t>
              </a:r>
            </a:p>
            <a:p>
              <a:pPr marL="128588" indent="-128588">
                <a:buFontTx/>
                <a:buChar char="-"/>
              </a:pPr>
              <a:r>
                <a:rPr lang="es-ES" sz="800" b="1" dirty="0" err="1">
                  <a:solidFill>
                    <a:schemeClr val="bg1"/>
                  </a:solidFill>
                  <a:latin typeface="Xunta Sans" panose="00000500000000000000" pitchFamily="2" charset="0"/>
                </a:rPr>
                <a:t>Multi</a:t>
              </a:r>
              <a:r>
                <a:rPr lang="es-ES" sz="800" b="1" dirty="0">
                  <a:solidFill>
                    <a:schemeClr val="bg1"/>
                  </a:solidFill>
                  <a:latin typeface="Xunta Sans" panose="00000500000000000000" pitchFamily="2" charset="0"/>
                </a:rPr>
                <a:t>-fuente</a:t>
              </a:r>
            </a:p>
          </p:txBody>
        </p:sp>
      </p:grpSp>
      <p:pic>
        <p:nvPicPr>
          <p:cNvPr id="23" name="Imagen 4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B707D88-324A-632E-5FCB-1BA1B5E84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83" r="-7718"/>
          <a:stretch/>
        </p:blipFill>
        <p:spPr>
          <a:xfrm>
            <a:off x="1764812" y="5178749"/>
            <a:ext cx="2464821" cy="1674767"/>
          </a:xfrm>
          <a:prstGeom prst="rect">
            <a:avLst/>
          </a:prstGeom>
        </p:spPr>
      </p:pic>
      <p:pic>
        <p:nvPicPr>
          <p:cNvPr id="24" name="Imagen 40">
            <a:extLst>
              <a:ext uri="{FF2B5EF4-FFF2-40B4-BE49-F238E27FC236}">
                <a16:creationId xmlns:a16="http://schemas.microsoft.com/office/drawing/2014/main" id="{F3ADB2EC-32CD-2DA7-DB5B-62EA097CB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522" y="3623339"/>
            <a:ext cx="1841388" cy="1280298"/>
          </a:xfrm>
          <a:prstGeom prst="rect">
            <a:avLst/>
          </a:prstGeom>
        </p:spPr>
      </p:pic>
      <p:sp>
        <p:nvSpPr>
          <p:cNvPr id="25" name="30 Nube">
            <a:extLst>
              <a:ext uri="{FF2B5EF4-FFF2-40B4-BE49-F238E27FC236}">
                <a16:creationId xmlns:a16="http://schemas.microsoft.com/office/drawing/2014/main" id="{6D1D43E2-9C9E-B57F-5AB8-24A086869637}"/>
              </a:ext>
            </a:extLst>
          </p:cNvPr>
          <p:cNvSpPr/>
          <p:nvPr/>
        </p:nvSpPr>
        <p:spPr>
          <a:xfrm>
            <a:off x="4944778" y="1775046"/>
            <a:ext cx="1222049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Xunta Sans" panose="00000500000000000000" pitchFamily="2" charset="0"/>
              </a:rPr>
              <a:t>7 M€</a:t>
            </a:r>
          </a:p>
        </p:txBody>
      </p:sp>
    </p:spTree>
    <p:extLst>
      <p:ext uri="{BB962C8B-B14F-4D97-AF65-F5344CB8AC3E}">
        <p14:creationId xmlns:p14="http://schemas.microsoft.com/office/powerpoint/2010/main" val="2023766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B33BF-DC11-2FB4-31FF-CE7465858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2F01CAE-6E32-0BC8-77B6-221996B25D1B}"/>
              </a:ext>
            </a:extLst>
          </p:cNvPr>
          <p:cNvSpPr/>
          <p:nvPr/>
        </p:nvSpPr>
        <p:spPr>
          <a:xfrm>
            <a:off x="527517" y="1207043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CC431D-80DB-CC2D-5D2D-6953B0459168}"/>
              </a:ext>
            </a:extLst>
          </p:cNvPr>
          <p:cNvSpPr txBox="1"/>
          <p:nvPr/>
        </p:nvSpPr>
        <p:spPr>
          <a:xfrm>
            <a:off x="881974" y="1175912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Estrategia de digitalización en fases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913186-AD8A-4E42-022F-220F463B2A7B}"/>
              </a:ext>
            </a:extLst>
          </p:cNvPr>
          <p:cNvSpPr txBox="1">
            <a:spLocks/>
          </p:cNvSpPr>
          <p:nvPr/>
        </p:nvSpPr>
        <p:spPr>
          <a:xfrm>
            <a:off x="457199" y="1936674"/>
            <a:ext cx="11635099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b="1" dirty="0">
                <a:solidFill>
                  <a:schemeClr val="bg1"/>
                </a:solidFill>
                <a:latin typeface="Xunta Sans" panose="00000500000000000000" pitchFamily="2" charset="0"/>
              </a:rPr>
              <a:t>Fase II: PRTR. Gestión del conocimiento con herramientas digitales</a:t>
            </a:r>
          </a:p>
        </p:txBody>
      </p:sp>
      <p:sp>
        <p:nvSpPr>
          <p:cNvPr id="5" name="2 Nube">
            <a:extLst>
              <a:ext uri="{FF2B5EF4-FFF2-40B4-BE49-F238E27FC236}">
                <a16:creationId xmlns:a16="http://schemas.microsoft.com/office/drawing/2014/main" id="{37FD636A-99C4-1C4C-2468-048FFB90AC17}"/>
              </a:ext>
            </a:extLst>
          </p:cNvPr>
          <p:cNvSpPr/>
          <p:nvPr/>
        </p:nvSpPr>
        <p:spPr>
          <a:xfrm>
            <a:off x="10440111" y="2091658"/>
            <a:ext cx="1222049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Xunta Sans" panose="00000500000000000000" pitchFamily="2" charset="0"/>
              </a:rPr>
              <a:t>22 M€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ACCCAAB-0DFA-2745-1682-FE143D6B22BF}"/>
              </a:ext>
            </a:extLst>
          </p:cNvPr>
          <p:cNvSpPr/>
          <p:nvPr/>
        </p:nvSpPr>
        <p:spPr>
          <a:xfrm>
            <a:off x="980339" y="3092462"/>
            <a:ext cx="7538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Xunta Sans" panose="00000500000000000000" pitchFamily="2" charset="0"/>
              </a:rPr>
              <a:t>• Fase II a: Conocimiento e información digital</a:t>
            </a:r>
          </a:p>
          <a:p>
            <a:r>
              <a:rPr lang="es-ES" sz="2400" dirty="0">
                <a:solidFill>
                  <a:schemeClr val="bg1"/>
                </a:solidFill>
                <a:latin typeface="Xunta Sans" panose="00000500000000000000" pitchFamily="2" charset="0"/>
              </a:rPr>
              <a:t>• Fase II b: Transparencia y organización</a:t>
            </a:r>
          </a:p>
          <a:p>
            <a:r>
              <a:rPr lang="es-ES" sz="2400" dirty="0">
                <a:solidFill>
                  <a:schemeClr val="bg1"/>
                </a:solidFill>
                <a:latin typeface="Xunta Sans" panose="00000500000000000000" pitchFamily="2" charset="0"/>
              </a:rPr>
              <a:t>• Fase II c: Apoyo a municipios</a:t>
            </a:r>
          </a:p>
        </p:txBody>
      </p:sp>
    </p:spTree>
    <p:extLst>
      <p:ext uri="{BB962C8B-B14F-4D97-AF65-F5344CB8AC3E}">
        <p14:creationId xmlns:p14="http://schemas.microsoft.com/office/powerpoint/2010/main" val="182190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EE37F-9B1C-941B-35B6-8A64F124A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125F52E-CC02-FC24-DFD7-3621AFD5055C}"/>
              </a:ext>
            </a:extLst>
          </p:cNvPr>
          <p:cNvSpPr/>
          <p:nvPr/>
        </p:nvSpPr>
        <p:spPr>
          <a:xfrm>
            <a:off x="527517" y="1089344"/>
            <a:ext cx="209005" cy="5225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Xunta Sa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02D650-97BC-C789-F281-B2430FEA1D9C}"/>
              </a:ext>
            </a:extLst>
          </p:cNvPr>
          <p:cNvSpPr txBox="1"/>
          <p:nvPr/>
        </p:nvSpPr>
        <p:spPr>
          <a:xfrm>
            <a:off x="881974" y="1058213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Xunta Sans" panose="00000500000000000000" pitchFamily="2" charset="0"/>
              </a:rPr>
              <a:t>Estrategia de digitalización en fases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D0B0F2-B1E8-A5E3-BA9A-3BC842DA56E5}"/>
              </a:ext>
            </a:extLst>
          </p:cNvPr>
          <p:cNvSpPr txBox="1">
            <a:spLocks/>
          </p:cNvSpPr>
          <p:nvPr/>
        </p:nvSpPr>
        <p:spPr>
          <a:xfrm>
            <a:off x="457199" y="1477921"/>
            <a:ext cx="116350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b="1" dirty="0">
                <a:solidFill>
                  <a:schemeClr val="bg1"/>
                </a:solidFill>
                <a:latin typeface="Xunta Sans" panose="00000500000000000000" pitchFamily="2" charset="0"/>
              </a:rPr>
              <a:t>Fase II a: PRTR. Conocimiento e información digital</a:t>
            </a:r>
          </a:p>
        </p:txBody>
      </p:sp>
      <p:sp>
        <p:nvSpPr>
          <p:cNvPr id="6" name="Elipse 22">
            <a:extLst>
              <a:ext uri="{FF2B5EF4-FFF2-40B4-BE49-F238E27FC236}">
                <a16:creationId xmlns:a16="http://schemas.microsoft.com/office/drawing/2014/main" id="{FFF7E0CD-5A3A-E241-140B-9924286D4B59}"/>
              </a:ext>
            </a:extLst>
          </p:cNvPr>
          <p:cNvSpPr/>
          <p:nvPr/>
        </p:nvSpPr>
        <p:spPr>
          <a:xfrm>
            <a:off x="950684" y="3275777"/>
            <a:ext cx="1997554" cy="199755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7" name="CuadroTexto 26">
            <a:extLst>
              <a:ext uri="{FF2B5EF4-FFF2-40B4-BE49-F238E27FC236}">
                <a16:creationId xmlns:a16="http://schemas.microsoft.com/office/drawing/2014/main" id="{26DD0B78-7D7F-0BDC-9C92-B3FA03E8DBD2}"/>
              </a:ext>
            </a:extLst>
          </p:cNvPr>
          <p:cNvSpPr txBox="1"/>
          <p:nvPr/>
        </p:nvSpPr>
        <p:spPr>
          <a:xfrm>
            <a:off x="939810" y="5674087"/>
            <a:ext cx="2019303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1. </a:t>
            </a:r>
            <a:r>
              <a:rPr lang="es-ES" sz="2200" dirty="0" err="1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MERLIN</a:t>
            </a:r>
            <a:endParaRPr lang="es-ES" sz="2200" dirty="0">
              <a:solidFill>
                <a:schemeClr val="bg1"/>
              </a:solidFill>
              <a:latin typeface="Xunta Sans" panose="00000500000000000000" pitchFamily="2" charset="0"/>
              <a:cs typeface="Recursive Sans Linear Light" pitchFamily="2" charset="77"/>
            </a:endParaRPr>
          </a:p>
        </p:txBody>
      </p:sp>
      <p:sp>
        <p:nvSpPr>
          <p:cNvPr id="8" name="CuadroTexto 30">
            <a:extLst>
              <a:ext uri="{FF2B5EF4-FFF2-40B4-BE49-F238E27FC236}">
                <a16:creationId xmlns:a16="http://schemas.microsoft.com/office/drawing/2014/main" id="{27720535-3F10-586D-6712-52D349C69F66}"/>
              </a:ext>
            </a:extLst>
          </p:cNvPr>
          <p:cNvSpPr txBox="1"/>
          <p:nvPr/>
        </p:nvSpPr>
        <p:spPr>
          <a:xfrm>
            <a:off x="980339" y="6272065"/>
            <a:ext cx="193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Predicción avanzada de inundaciones</a:t>
            </a:r>
          </a:p>
        </p:txBody>
      </p:sp>
      <p:sp>
        <p:nvSpPr>
          <p:cNvPr id="10" name="Elipse 25">
            <a:extLst>
              <a:ext uri="{FF2B5EF4-FFF2-40B4-BE49-F238E27FC236}">
                <a16:creationId xmlns:a16="http://schemas.microsoft.com/office/drawing/2014/main" id="{F97BA45C-3DD2-CF95-B0BB-2DBA26B62A11}"/>
              </a:ext>
            </a:extLst>
          </p:cNvPr>
          <p:cNvSpPr/>
          <p:nvPr/>
        </p:nvSpPr>
        <p:spPr>
          <a:xfrm>
            <a:off x="9283519" y="3275777"/>
            <a:ext cx="1997555" cy="199755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11" name="CuadroTexto 29">
            <a:extLst>
              <a:ext uri="{FF2B5EF4-FFF2-40B4-BE49-F238E27FC236}">
                <a16:creationId xmlns:a16="http://schemas.microsoft.com/office/drawing/2014/main" id="{726E4833-08C1-8D67-EE48-AF68D1BC665B}"/>
              </a:ext>
            </a:extLst>
          </p:cNvPr>
          <p:cNvSpPr txBox="1"/>
          <p:nvPr/>
        </p:nvSpPr>
        <p:spPr>
          <a:xfrm>
            <a:off x="8854289" y="5666915"/>
            <a:ext cx="2860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4. ZONAS HÚMEDAS</a:t>
            </a:r>
          </a:p>
        </p:txBody>
      </p:sp>
      <p:sp>
        <p:nvSpPr>
          <p:cNvPr id="12" name="CuadroTexto 33">
            <a:extLst>
              <a:ext uri="{FF2B5EF4-FFF2-40B4-BE49-F238E27FC236}">
                <a16:creationId xmlns:a16="http://schemas.microsoft.com/office/drawing/2014/main" id="{76549CD2-84D4-2234-E370-7D0B6AD30F90}"/>
              </a:ext>
            </a:extLst>
          </p:cNvPr>
          <p:cNvSpPr txBox="1"/>
          <p:nvPr/>
        </p:nvSpPr>
        <p:spPr>
          <a:xfrm>
            <a:off x="9342830" y="6269062"/>
            <a:ext cx="1938244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Identificación y delimitación</a:t>
            </a:r>
          </a:p>
        </p:txBody>
      </p:sp>
      <p:sp>
        <p:nvSpPr>
          <p:cNvPr id="14" name="Elipse 23">
            <a:extLst>
              <a:ext uri="{FF2B5EF4-FFF2-40B4-BE49-F238E27FC236}">
                <a16:creationId xmlns:a16="http://schemas.microsoft.com/office/drawing/2014/main" id="{A27ED78D-161F-797E-F03D-CA1838988E6F}"/>
              </a:ext>
            </a:extLst>
          </p:cNvPr>
          <p:cNvSpPr/>
          <p:nvPr/>
        </p:nvSpPr>
        <p:spPr>
          <a:xfrm>
            <a:off x="3728295" y="3275777"/>
            <a:ext cx="1997554" cy="199755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15" name="CuadroTexto 27">
            <a:extLst>
              <a:ext uri="{FF2B5EF4-FFF2-40B4-BE49-F238E27FC236}">
                <a16:creationId xmlns:a16="http://schemas.microsoft.com/office/drawing/2014/main" id="{908D5749-0D41-ADDB-1177-94868766FF0D}"/>
              </a:ext>
            </a:extLst>
          </p:cNvPr>
          <p:cNvSpPr txBox="1"/>
          <p:nvPr/>
        </p:nvSpPr>
        <p:spPr>
          <a:xfrm>
            <a:off x="3717421" y="5674087"/>
            <a:ext cx="2019303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2. EMBALSES</a:t>
            </a:r>
          </a:p>
        </p:txBody>
      </p:sp>
      <p:sp>
        <p:nvSpPr>
          <p:cNvPr id="16" name="CuadroTexto 31">
            <a:extLst>
              <a:ext uri="{FF2B5EF4-FFF2-40B4-BE49-F238E27FC236}">
                <a16:creationId xmlns:a16="http://schemas.microsoft.com/office/drawing/2014/main" id="{0BBA86F3-6396-3656-5C1A-F49E45058FD6}"/>
              </a:ext>
            </a:extLst>
          </p:cNvPr>
          <p:cNvSpPr txBox="1"/>
          <p:nvPr/>
        </p:nvSpPr>
        <p:spPr>
          <a:xfrm>
            <a:off x="3757950" y="6272065"/>
            <a:ext cx="193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Modelización de presiones en embalses</a:t>
            </a:r>
          </a:p>
        </p:txBody>
      </p:sp>
      <p:sp>
        <p:nvSpPr>
          <p:cNvPr id="18" name="Elipse 24">
            <a:extLst>
              <a:ext uri="{FF2B5EF4-FFF2-40B4-BE49-F238E27FC236}">
                <a16:creationId xmlns:a16="http://schemas.microsoft.com/office/drawing/2014/main" id="{DFEB0E5C-04E1-95A0-A07D-DA5CC8CB84E7}"/>
              </a:ext>
            </a:extLst>
          </p:cNvPr>
          <p:cNvSpPr/>
          <p:nvPr/>
        </p:nvSpPr>
        <p:spPr>
          <a:xfrm>
            <a:off x="6505906" y="3275777"/>
            <a:ext cx="1997554" cy="199755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  <a:latin typeface="Xunta Sans" panose="00000500000000000000" pitchFamily="2" charset="0"/>
            </a:endParaRPr>
          </a:p>
        </p:txBody>
      </p:sp>
      <p:sp>
        <p:nvSpPr>
          <p:cNvPr id="19" name="CuadroTexto 28">
            <a:extLst>
              <a:ext uri="{FF2B5EF4-FFF2-40B4-BE49-F238E27FC236}">
                <a16:creationId xmlns:a16="http://schemas.microsoft.com/office/drawing/2014/main" id="{0D54C0FB-44CE-F5BF-732B-3D82DE2F733D}"/>
              </a:ext>
            </a:extLst>
          </p:cNvPr>
          <p:cNvSpPr txBox="1"/>
          <p:nvPr/>
        </p:nvSpPr>
        <p:spPr>
          <a:xfrm>
            <a:off x="6495032" y="5674087"/>
            <a:ext cx="2019303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3. CALIDAD</a:t>
            </a:r>
          </a:p>
        </p:txBody>
      </p:sp>
      <p:sp>
        <p:nvSpPr>
          <p:cNvPr id="20" name="CuadroTexto 32">
            <a:extLst>
              <a:ext uri="{FF2B5EF4-FFF2-40B4-BE49-F238E27FC236}">
                <a16:creationId xmlns:a16="http://schemas.microsoft.com/office/drawing/2014/main" id="{16581AE9-E0F7-21DC-5F33-02E704E55EA6}"/>
              </a:ext>
            </a:extLst>
          </p:cNvPr>
          <p:cNvSpPr txBox="1"/>
          <p:nvPr/>
        </p:nvSpPr>
        <p:spPr>
          <a:xfrm>
            <a:off x="6535561" y="6272065"/>
            <a:ext cx="193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Xunta Sans" panose="00000500000000000000" pitchFamily="2" charset="0"/>
                <a:cs typeface="Recursive Sans Linear Light" pitchFamily="2" charset="77"/>
              </a:rPr>
              <a:t>Red básica de control de calidad en continuo</a:t>
            </a:r>
          </a:p>
        </p:txBody>
      </p:sp>
      <p:sp>
        <p:nvSpPr>
          <p:cNvPr id="21" name="2 Nube">
            <a:extLst>
              <a:ext uri="{FF2B5EF4-FFF2-40B4-BE49-F238E27FC236}">
                <a16:creationId xmlns:a16="http://schemas.microsoft.com/office/drawing/2014/main" id="{D77535F3-F17D-5599-A03E-4A06024BAD4B}"/>
              </a:ext>
            </a:extLst>
          </p:cNvPr>
          <p:cNvSpPr/>
          <p:nvPr/>
        </p:nvSpPr>
        <p:spPr>
          <a:xfrm>
            <a:off x="9451640" y="1836354"/>
            <a:ext cx="1222049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Xunta Sans" panose="00000500000000000000" pitchFamily="2" charset="0"/>
              </a:rPr>
              <a:t>22 M€</a:t>
            </a:r>
          </a:p>
        </p:txBody>
      </p:sp>
    </p:spTree>
    <p:extLst>
      <p:ext uri="{BB962C8B-B14F-4D97-AF65-F5344CB8AC3E}">
        <p14:creationId xmlns:p14="http://schemas.microsoft.com/office/powerpoint/2010/main" val="23023272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689</Words>
  <Application>Microsoft Office PowerPoint</Application>
  <PresentationFormat>Panorámica</PresentationFormat>
  <Paragraphs>122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Aptos</vt:lpstr>
      <vt:lpstr>Arial</vt:lpstr>
      <vt:lpstr>Xunta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Asociación Española de Operadores Públicos de Abastecimiento y Saneamiento</dc:creator>
  <cp:lastModifiedBy>Mosqueira Martinez, Gonzalo</cp:lastModifiedBy>
  <cp:revision>12</cp:revision>
  <dcterms:created xsi:type="dcterms:W3CDTF">2026-03-27T12:10:37Z</dcterms:created>
  <dcterms:modified xsi:type="dcterms:W3CDTF">2026-04-15T07:57:17Z</dcterms:modified>
</cp:coreProperties>
</file>