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3" r:id="rId2"/>
    <p:sldId id="732" r:id="rId3"/>
    <p:sldId id="726" r:id="rId4"/>
    <p:sldId id="283" r:id="rId5"/>
    <p:sldId id="728" r:id="rId6"/>
    <p:sldId id="402" r:id="rId7"/>
    <p:sldId id="750" r:id="rId8"/>
    <p:sldId id="733" r:id="rId9"/>
    <p:sldId id="1042" r:id="rId10"/>
    <p:sldId id="677" r:id="rId11"/>
    <p:sldId id="670" r:id="rId12"/>
    <p:sldId id="671" r:id="rId13"/>
    <p:sldId id="256" r:id="rId14"/>
    <p:sldId id="1027" r:id="rId15"/>
    <p:sldId id="1029" r:id="rId16"/>
    <p:sldId id="1030" r:id="rId17"/>
    <p:sldId id="1031" r:id="rId18"/>
    <p:sldId id="1043" r:id="rId19"/>
    <p:sldId id="1036" r:id="rId20"/>
    <p:sldId id="1038" r:id="rId21"/>
    <p:sldId id="1039" r:id="rId22"/>
    <p:sldId id="1040" r:id="rId23"/>
    <p:sldId id="666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542B0C"/>
    <a:srgbClr val="DAA600"/>
    <a:srgbClr val="EAEDF2"/>
    <a:srgbClr val="0099C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D6E82-2183-294E-8422-99BC130C76E3}" v="120" dt="2026-04-16T05:48:10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8" autoAdjust="0"/>
    <p:restoredTop sz="89056" autoAdjust="0"/>
  </p:normalViewPr>
  <p:slideViewPr>
    <p:cSldViewPr snapToGrid="0">
      <p:cViewPr varScale="1">
        <p:scale>
          <a:sx n="112" d="100"/>
          <a:sy n="112" d="100"/>
        </p:scale>
        <p:origin x="22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BE5E-FA92-4382-AB17-96584BAB443E}" type="datetimeFigureOut">
              <a:rPr lang="es-ES" smtClean="0"/>
              <a:t>16/4/26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9E49B-5AD8-407C-9C31-0FD9A0CA46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582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Modalidad: Teórica con ejemplos reales y espacio para intercambio de experiencias</a:t>
            </a:r>
          </a:p>
          <a:p>
            <a:endParaRPr lang="es-ES" dirty="0"/>
          </a:p>
          <a:p>
            <a:r>
              <a:rPr lang="es-ES" dirty="0"/>
              <a:t>Objetivo del curso</a:t>
            </a:r>
          </a:p>
          <a:p>
            <a:endParaRPr lang="es-ES" dirty="0"/>
          </a:p>
          <a:p>
            <a:r>
              <a:rPr lang="es-ES" dirty="0"/>
              <a:t>Ofrecer una visión práctica sobre cómo la inteligencia artificial (IA) puede aplicarse de forma realista y efectiva en los procesos de una empresa del ciclo integral del agua. Se mostrará cómo identificar los procesos que más se benefician de la IA, cómo rediseñarlos y qué aprendizajes están surgiendo de experiencias ya implantadas en el sector.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E49B-5AD8-407C-9C31-0FD9A0CA46E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40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82432-3AEB-C1F3-A660-7019F229F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3881117-F363-C2D8-AB73-098E262A2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7D5BEDB-AEC1-3CC0-CA0F-3D5245373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576398-6583-395A-CF4B-42F1C4BDB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77ADA-9D72-4C0F-A8E0-CE369DE8DB2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321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C52DB-D566-28A3-013B-1D8C2BD1D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FC184E7-1C36-790E-3573-D4C3BCE20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A5BAA74-8401-3984-5C9D-9116D312C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BCCBA0-3464-3615-E8E3-83BA7367E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77ADA-9D72-4C0F-A8E0-CE369DE8DB2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918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① El análisis puede delegarse a la IA</a:t>
            </a:r>
            <a:r>
              <a:rPr lang="es-ES" dirty="0"/>
              <a:t> Grandes volúmenes de datos requieren nuevas capacidades. La IA puede procesar lo que el humano no puede.</a:t>
            </a:r>
          </a:p>
          <a:p>
            <a:r>
              <a:rPr lang="es-ES" b="1" dirty="0"/>
              <a:t>② La decisión siempre es humana</a:t>
            </a:r>
            <a:r>
              <a:rPr lang="es-ES" dirty="0"/>
              <a:t> Los datos y la IA informan, pero la responsabilidad de la gestión pública no se delega.</a:t>
            </a:r>
          </a:p>
          <a:p>
            <a:r>
              <a:rPr lang="es-ES" b="1" dirty="0"/>
              <a:t>③ Compartir datos habilita la Transformación Digital</a:t>
            </a:r>
            <a:r>
              <a:rPr lang="es-ES" dirty="0"/>
              <a:t> Integrar SCADA, GIS, clientes y laboratorio en un lago de datos común cambia la forma de trabajar.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E49B-5AD8-407C-9C31-0FD9A0CA46E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27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E81ED-B7DA-7D6C-D664-1F4A43B0D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F805252-E73F-8ECA-6CE2-089138ED5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38CAC80-FD57-1104-0A28-6659875DA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18B2BB-7143-CFCD-A31D-015664C71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77ADA-9D72-4C0F-A8E0-CE369DE8DB2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8035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INTELIGENTE COMBINACIÓN DEL PARADIGMA SINTÉTICO (FOCO EN EL TODO) Y EL ANALÍTICO (FOCO EN LAS PARTES)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09A82-98B2-E349-8621-A4DAFBC359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6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775838"/>
            <a:ext cx="9144000" cy="2387600"/>
          </a:xfrm>
        </p:spPr>
        <p:txBody>
          <a:bodyPr lIns="180000" tIns="180000" rIns="180000" bIns="180000" anchor="ctr">
            <a:normAutofit/>
          </a:bodyPr>
          <a:lstStyle>
            <a:lvl1pPr algn="ctr">
              <a:defRPr sz="4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163438"/>
            <a:ext cx="9144000" cy="10943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443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74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446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0704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206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638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nenci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09514B58-3A6E-1EA1-E110-A942D6D1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820"/>
          </a:xfrm>
        </p:spPr>
        <p:txBody>
          <a:bodyPr>
            <a:normAutofit fontScale="90000"/>
          </a:bodyPr>
          <a:lstStyle/>
          <a:p>
            <a:r>
              <a:rPr lang="es-ES">
                <a:latin typeface="Calibri" panose="020F0502020204030204" pitchFamily="34" charset="0"/>
                <a:cs typeface="Calibri" panose="020F0502020204030204" pitchFamily="34" charset="0"/>
              </a:rPr>
              <a:t>Haga clic para modificar el estilo de título del patrón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9" descr="Texto  El contenido generado por IA puede ser incorrecto.">
            <a:extLst>
              <a:ext uri="{FF2B5EF4-FFF2-40B4-BE49-F238E27FC236}">
                <a16:creationId xmlns:a16="http://schemas.microsoft.com/office/drawing/2014/main" id="{8421EE00-3FE4-0DEF-D751-89A919C38C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14" y="6442074"/>
            <a:ext cx="1321561" cy="256577"/>
          </a:xfrm>
          <a:prstGeom prst="rect">
            <a:avLst/>
          </a:prstGeom>
        </p:spPr>
      </p:pic>
      <p:sp>
        <p:nvSpPr>
          <p:cNvPr id="12" name="Marcador de contenido 5">
            <a:extLst>
              <a:ext uri="{FF2B5EF4-FFF2-40B4-BE49-F238E27FC236}">
                <a16:creationId xmlns:a16="http://schemas.microsoft.com/office/drawing/2014/main" id="{F9C158C4-C310-13EB-CC7B-F73773019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2223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40827"/>
            <a:ext cx="12192000" cy="2317173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0" y="6462000"/>
            <a:ext cx="12192000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</a:rPr>
              <a:t>1100 1101 1110 1111 0000 0001 0010 0011 0100 0101 0110 0111 1000 1001 1010 1011 1100 1101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775838"/>
            <a:ext cx="9144000" cy="238760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>
            <a:normAutofit/>
          </a:bodyPr>
          <a:lstStyle>
            <a:lvl1pPr algn="ctr">
              <a:defRPr sz="3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163438"/>
            <a:ext cx="9144000" cy="10943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78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496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6000" y="1095269"/>
            <a:ext cx="11520000" cy="539760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–"/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40662" y="6591719"/>
            <a:ext cx="451338" cy="266281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325348D-31B5-41B3-8E3D-F5E4E665046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542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40662" y="6591719"/>
            <a:ext cx="451338" cy="266281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325348D-31B5-41B3-8E3D-F5E4E6650469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Marcador de número de diapositiva 6"/>
          <p:cNvSpPr txBox="1">
            <a:spLocks/>
          </p:cNvSpPr>
          <p:nvPr userDrawn="1"/>
        </p:nvSpPr>
        <p:spPr>
          <a:xfrm>
            <a:off x="11740662" y="6591719"/>
            <a:ext cx="451338" cy="2662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25348D-31B5-41B3-8E3D-F5E4E6650469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0" y="649800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b="1" dirty="0">
                <a:solidFill>
                  <a:schemeClr val="bg2"/>
                </a:solidFill>
                <a:latin typeface="Courier New" panose="02070309020205020404" pitchFamily="49" charset="0"/>
              </a:rPr>
              <a:t>1100 1101 1110 1111 0000 0001 0010 0011 0100 0101 0110 0111 1000 1001 1010 1011 1100 1101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1980000" y="1188000"/>
            <a:ext cx="6840000" cy="4140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–"/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8350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443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59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32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473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3200" cy="72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36000" y="1095270"/>
            <a:ext cx="11520000" cy="50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348D-31B5-41B3-8E3D-F5E4E66504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210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4383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sz="4000" dirty="0">
                <a:latin typeface="Arial Narrow" panose="020B0606020202030204" pitchFamily="34" charset="0"/>
              </a:rPr>
              <a:t>Agua y Digitalización: del despliegue tecnológico a la gestión integral de</a:t>
            </a:r>
            <a:br>
              <a:rPr lang="es-ES" sz="4000" dirty="0">
                <a:latin typeface="Arial Narrow" panose="020B0606020202030204" pitchFamily="34" charset="0"/>
              </a:rPr>
            </a:br>
            <a:r>
              <a:rPr lang="es-ES" sz="4000" dirty="0">
                <a:latin typeface="Arial Narrow" panose="020B0606020202030204" pitchFamily="34" charset="0"/>
              </a:rPr>
              <a:t>datos del sistema</a:t>
            </a:r>
            <a:br>
              <a:rPr lang="es-ES" dirty="0"/>
            </a:b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524000" y="3825982"/>
            <a:ext cx="9144000" cy="1485001"/>
          </a:xfrm>
        </p:spPr>
        <p:txBody>
          <a:bodyPr>
            <a:normAutofit fontScale="62500" lnSpcReduction="20000"/>
          </a:bodyPr>
          <a:lstStyle/>
          <a:p>
            <a:r>
              <a:rPr lang="es-ES" dirty="0"/>
              <a:t>Arteixo, 16 de abril de 2026</a:t>
            </a:r>
          </a:p>
          <a:p>
            <a:endParaRPr lang="es-ES" dirty="0"/>
          </a:p>
          <a:p>
            <a:r>
              <a:rPr lang="es-ES" dirty="0"/>
              <a:t>Catedrático de Universidad</a:t>
            </a:r>
          </a:p>
          <a:p>
            <a:endParaRPr lang="es-ES"/>
          </a:p>
          <a:p>
            <a:r>
              <a:rPr lang="es-ES"/>
              <a:t>Universidad </a:t>
            </a:r>
            <a:r>
              <a:rPr lang="es-ES" dirty="0"/>
              <a:t>de Sevilla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7167D8-193F-F2E3-98AD-8B40D75E987E}"/>
              </a:ext>
            </a:extLst>
          </p:cNvPr>
          <p:cNvSpPr txBox="1"/>
          <p:nvPr/>
        </p:nvSpPr>
        <p:spPr>
          <a:xfrm>
            <a:off x="1524001" y="27514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Jornada de Digitalización y Gobernanza del Agua</a:t>
            </a:r>
            <a:r>
              <a:rPr lang="es-ES" dirty="0"/>
              <a:t>: </a:t>
            </a:r>
            <a:r>
              <a:rPr lang="es-ES" b="1" dirty="0">
                <a:solidFill>
                  <a:srgbClr val="00B050"/>
                </a:solidFill>
              </a:rPr>
              <a:t>Retos y aprendizajes desde lo público</a:t>
            </a:r>
          </a:p>
        </p:txBody>
      </p:sp>
    </p:spTree>
    <p:extLst>
      <p:ext uri="{BB962C8B-B14F-4D97-AF65-F5344CB8AC3E}">
        <p14:creationId xmlns:p14="http://schemas.microsoft.com/office/powerpoint/2010/main" val="1389201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8DF1B0-59B4-0848-B46B-1CE30DF9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Transformación</a:t>
            </a:r>
            <a:r>
              <a:rPr lang="en-US" dirty="0"/>
              <a:t> Digital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5099C1-2672-0E4F-B1F7-56FA52F483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0" b="4597"/>
          <a:stretch/>
        </p:blipFill>
        <p:spPr>
          <a:xfrm>
            <a:off x="2712905" y="2738448"/>
            <a:ext cx="6286179" cy="3332498"/>
          </a:xfrm>
          <a:prstGeom prst="rect">
            <a:avLst/>
          </a:prstGeom>
          <a:solidFill>
            <a:srgbClr val="F8BA24"/>
          </a:solidFill>
        </p:spPr>
      </p:pic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AE5FA299-A92E-E748-815B-42EE8D4EE656}"/>
              </a:ext>
            </a:extLst>
          </p:cNvPr>
          <p:cNvSpPr/>
          <p:nvPr/>
        </p:nvSpPr>
        <p:spPr>
          <a:xfrm flipH="1">
            <a:off x="2672289" y="1124705"/>
            <a:ext cx="6326794" cy="1613743"/>
          </a:xfrm>
          <a:prstGeom prst="rtTriangle">
            <a:avLst/>
          </a:prstGeom>
          <a:solidFill>
            <a:srgbClr val="F8BA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46997B-C811-D841-B207-EB99455886B8}"/>
              </a:ext>
            </a:extLst>
          </p:cNvPr>
          <p:cNvSpPr txBox="1"/>
          <p:nvPr/>
        </p:nvSpPr>
        <p:spPr>
          <a:xfrm>
            <a:off x="7326929" y="1353567"/>
            <a:ext cx="20468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/>
          </a:p>
          <a:p>
            <a:r>
              <a:rPr lang="es-ES" sz="1200" dirty="0"/>
              <a:t>-  Cultura Colaborativa.</a:t>
            </a:r>
          </a:p>
          <a:p>
            <a:r>
              <a:rPr lang="es-ES" sz="1200" dirty="0"/>
              <a:t>-  Integración de Sistemas.</a:t>
            </a:r>
          </a:p>
          <a:p>
            <a:r>
              <a:rPr lang="es-ES" sz="1200" dirty="0"/>
              <a:t>- Integración de canales.</a:t>
            </a:r>
          </a:p>
          <a:p>
            <a:r>
              <a:rPr lang="es-ES" sz="1200" dirty="0"/>
              <a:t>- Modelos de Negocio </a:t>
            </a:r>
          </a:p>
          <a:p>
            <a:r>
              <a:rPr lang="es-ES" sz="1200" dirty="0"/>
              <a:t>       basados en el dato.</a:t>
            </a:r>
          </a:p>
          <a:p>
            <a:r>
              <a:rPr lang="es-ES" sz="1200" dirty="0"/>
              <a:t>- Procesos digitales.</a:t>
            </a:r>
          </a:p>
          <a:p>
            <a:r>
              <a:rPr lang="es-ES" sz="1200" dirty="0"/>
              <a:t>- Gestión Agile.</a:t>
            </a:r>
          </a:p>
          <a:p>
            <a:pPr marL="285750" indent="-285750">
              <a:buFontTx/>
              <a:buChar char="-"/>
            </a:pPr>
            <a:endParaRPr lang="es-ES" sz="1200" dirty="0"/>
          </a:p>
          <a:p>
            <a:pPr marL="285750" indent="-285750">
              <a:buFontTx/>
              <a:buChar char="-"/>
            </a:pPr>
            <a:endParaRPr lang="es-ES" sz="1200" dirty="0"/>
          </a:p>
          <a:p>
            <a:pPr marL="285750" indent="-285750">
              <a:buFontTx/>
              <a:buChar char="-"/>
            </a:pPr>
            <a:endParaRPr lang="es-ES" sz="12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E7E1C4-3A6A-E147-8DF9-2939E5506791}"/>
              </a:ext>
            </a:extLst>
          </p:cNvPr>
          <p:cNvSpPr txBox="1"/>
          <p:nvPr/>
        </p:nvSpPr>
        <p:spPr>
          <a:xfrm>
            <a:off x="5180950" y="3334760"/>
            <a:ext cx="130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INTEGRADA</a:t>
            </a:r>
          </a:p>
          <a:p>
            <a:pPr algn="ctr"/>
            <a:r>
              <a:rPr lang="es-ES" sz="1200" b="1" dirty="0"/>
              <a:t> VERTICALMENTE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A59BE8-254C-B947-9844-59AA5BFE36A9}"/>
              </a:ext>
            </a:extLst>
          </p:cNvPr>
          <p:cNvSpPr txBox="1"/>
          <p:nvPr/>
        </p:nvSpPr>
        <p:spPr>
          <a:xfrm>
            <a:off x="6271715" y="3159442"/>
            <a:ext cx="152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INTEGRADA</a:t>
            </a:r>
          </a:p>
          <a:p>
            <a:pPr algn="ctr"/>
            <a:r>
              <a:rPr lang="es-ES" sz="1200" b="1" dirty="0"/>
              <a:t> HORIZONTALMENTE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369E248-5FCB-2D49-B38C-5B34382ED3B0}"/>
              </a:ext>
            </a:extLst>
          </p:cNvPr>
          <p:cNvSpPr txBox="1"/>
          <p:nvPr/>
        </p:nvSpPr>
        <p:spPr>
          <a:xfrm>
            <a:off x="7610591" y="2996033"/>
            <a:ext cx="86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CAMPEÓN</a:t>
            </a:r>
          </a:p>
          <a:p>
            <a:pPr algn="ctr"/>
            <a:r>
              <a:rPr lang="es-ES" sz="1200" b="1" dirty="0"/>
              <a:t> DIGITAL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C3EED09-1950-E34C-908E-FF543EF1B511}"/>
              </a:ext>
            </a:extLst>
          </p:cNvPr>
          <p:cNvSpPr txBox="1"/>
          <p:nvPr/>
        </p:nvSpPr>
        <p:spPr>
          <a:xfrm>
            <a:off x="3023850" y="4499953"/>
            <a:ext cx="961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ANALÓGICA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6C35B92-D619-1045-A579-FD6AE2CD63D2}"/>
              </a:ext>
            </a:extLst>
          </p:cNvPr>
          <p:cNvSpPr txBox="1"/>
          <p:nvPr/>
        </p:nvSpPr>
        <p:spPr>
          <a:xfrm>
            <a:off x="4253941" y="3586835"/>
            <a:ext cx="73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NOVATO</a:t>
            </a:r>
          </a:p>
          <a:p>
            <a:r>
              <a:rPr lang="es-ES" sz="1200" b="1" dirty="0"/>
              <a:t> DIGITAL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2709DAA-AEFC-A041-B9C6-FA6ECB7ABD30}"/>
              </a:ext>
            </a:extLst>
          </p:cNvPr>
          <p:cNvSpPr txBox="1"/>
          <p:nvPr/>
        </p:nvSpPr>
        <p:spPr>
          <a:xfrm rot="20731189">
            <a:off x="3142635" y="2726242"/>
            <a:ext cx="11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 INTEGRACIÓN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6B758B6-69F4-5444-8E66-BEE42E683C49}"/>
              </a:ext>
            </a:extLst>
          </p:cNvPr>
          <p:cNvSpPr txBox="1"/>
          <p:nvPr/>
        </p:nvSpPr>
        <p:spPr>
          <a:xfrm rot="20787470">
            <a:off x="5544120" y="2111671"/>
            <a:ext cx="1121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USO DE DATOS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E1F51A1-12F5-AE4F-8147-37987A127726}"/>
              </a:ext>
            </a:extLst>
          </p:cNvPr>
          <p:cNvSpPr txBox="1"/>
          <p:nvPr/>
        </p:nvSpPr>
        <p:spPr>
          <a:xfrm rot="20702359">
            <a:off x="4357380" y="2414400"/>
            <a:ext cx="1163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FOCO CLIENTES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A6B88B0-3E76-6943-B3B9-0B627B119DCA}"/>
              </a:ext>
            </a:extLst>
          </p:cNvPr>
          <p:cNvSpPr txBox="1"/>
          <p:nvPr/>
        </p:nvSpPr>
        <p:spPr>
          <a:xfrm rot="20789310">
            <a:off x="4942389" y="2715155"/>
            <a:ext cx="16698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PROVEEDORES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1ACF430-969D-E34B-ADB7-4F2235EE1C73}"/>
              </a:ext>
            </a:extLst>
          </p:cNvPr>
          <p:cNvSpPr txBox="1"/>
          <p:nvPr/>
        </p:nvSpPr>
        <p:spPr>
          <a:xfrm rot="20744942">
            <a:off x="4226998" y="3000847"/>
            <a:ext cx="856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PROCESOS</a:t>
            </a:r>
          </a:p>
        </p:txBody>
      </p:sp>
      <p:sp>
        <p:nvSpPr>
          <p:cNvPr id="18" name="Flecha: hacia abajo 35">
            <a:extLst>
              <a:ext uri="{FF2B5EF4-FFF2-40B4-BE49-F238E27FC236}">
                <a16:creationId xmlns:a16="http://schemas.microsoft.com/office/drawing/2014/main" id="{E656BDA7-CC67-DC48-9601-278C4F918199}"/>
              </a:ext>
            </a:extLst>
          </p:cNvPr>
          <p:cNvSpPr/>
          <p:nvPr/>
        </p:nvSpPr>
        <p:spPr>
          <a:xfrm rot="15341142">
            <a:off x="4804420" y="649080"/>
            <a:ext cx="578379" cy="42322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E27BBAF-72DB-0045-A6DA-29482869031F}"/>
              </a:ext>
            </a:extLst>
          </p:cNvPr>
          <p:cNvSpPr txBox="1"/>
          <p:nvPr/>
        </p:nvSpPr>
        <p:spPr>
          <a:xfrm rot="20789310">
            <a:off x="3095281" y="3203298"/>
            <a:ext cx="16698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COLABORACIÓN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F3D0F95-C043-7A4C-86A6-0943B987516A}"/>
              </a:ext>
            </a:extLst>
          </p:cNvPr>
          <p:cNvSpPr txBox="1"/>
          <p:nvPr/>
        </p:nvSpPr>
        <p:spPr>
          <a:xfrm rot="20744942">
            <a:off x="5959944" y="2536913"/>
            <a:ext cx="102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INNOVACIÓN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B41E5A7-D13A-C940-A126-20FAC4C7B1AA}"/>
              </a:ext>
            </a:extLst>
          </p:cNvPr>
          <p:cNvSpPr txBox="1"/>
          <p:nvPr/>
        </p:nvSpPr>
        <p:spPr>
          <a:xfrm rot="20733813">
            <a:off x="3270119" y="2527778"/>
            <a:ext cx="3775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-                                                +</a:t>
            </a:r>
          </a:p>
        </p:txBody>
      </p:sp>
    </p:spTree>
    <p:extLst>
      <p:ext uri="{BB962C8B-B14F-4D97-AF65-F5344CB8AC3E}">
        <p14:creationId xmlns:p14="http://schemas.microsoft.com/office/powerpoint/2010/main" val="306193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F84468-4F4C-EE42-BFC0-B5F7167E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se </a:t>
            </a:r>
            <a:r>
              <a:rPr lang="en-US" dirty="0" err="1"/>
              <a:t>vende</a:t>
            </a:r>
            <a:r>
              <a:rPr lang="en-US" dirty="0"/>
              <a:t> la </a:t>
            </a:r>
            <a:r>
              <a:rPr lang="en-US" dirty="0" err="1"/>
              <a:t>Eficiencia</a:t>
            </a:r>
            <a:r>
              <a:rPr lang="en-US" dirty="0"/>
              <a:t> de la TD?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81448A3-3DC5-5E48-B5EE-68AB84BA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814" y="2093492"/>
            <a:ext cx="2821186" cy="282118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4506354-779D-6C4E-A470-EA44C872A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8120" y="1690688"/>
            <a:ext cx="3626794" cy="3626794"/>
          </a:xfrm>
          <a:prstGeom prst="rect">
            <a:avLst/>
          </a:prstGeom>
        </p:spPr>
      </p:pic>
      <p:sp>
        <p:nvSpPr>
          <p:cNvPr id="15" name="Pentágono 14">
            <a:extLst>
              <a:ext uri="{FF2B5EF4-FFF2-40B4-BE49-F238E27FC236}">
                <a16:creationId xmlns:a16="http://schemas.microsoft.com/office/drawing/2014/main" id="{A2F1ACC7-6464-6E43-97E0-ED5A55EA9320}"/>
              </a:ext>
            </a:extLst>
          </p:cNvPr>
          <p:cNvSpPr/>
          <p:nvPr/>
        </p:nvSpPr>
        <p:spPr>
          <a:xfrm>
            <a:off x="2717800" y="2821533"/>
            <a:ext cx="6769100" cy="1196331"/>
          </a:xfrm>
          <a:prstGeom prst="homePlat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Transformación digital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00B7F2-5C78-D64C-958E-49587F305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021" y="4250724"/>
            <a:ext cx="2323958" cy="232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2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4506354-779D-6C4E-A470-EA44C872A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531" y="1232663"/>
            <a:ext cx="3416305" cy="34163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F84468-4F4C-EE42-BFC0-B5F7167E4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85"/>
            <a:ext cx="12191999" cy="946906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es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realidad</a:t>
            </a:r>
            <a:r>
              <a:rPr lang="en-US" dirty="0"/>
              <a:t> el camino de la TD?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73F87-EFA2-D348-B7D4-7E5CE39A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035" y="1232663"/>
            <a:ext cx="3413782" cy="34137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DBAAD61-35D9-F548-A2D6-E64A82CC8F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760"/>
          <a:stretch/>
        </p:blipFill>
        <p:spPr>
          <a:xfrm>
            <a:off x="3311616" y="1366217"/>
            <a:ext cx="2734209" cy="7721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A8D7950-BA71-3F4F-92BA-AF8FA8C1E1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000" t="14824" r="29295" b="44098"/>
          <a:stretch/>
        </p:blipFill>
        <p:spPr>
          <a:xfrm>
            <a:off x="6559945" y="2013937"/>
            <a:ext cx="1314158" cy="1077278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0AF6FD22-2C0B-894B-B72D-C85D71166ED1}"/>
              </a:ext>
            </a:extLst>
          </p:cNvPr>
          <p:cNvSpPr/>
          <p:nvPr/>
        </p:nvSpPr>
        <p:spPr>
          <a:xfrm>
            <a:off x="6944673" y="1604521"/>
            <a:ext cx="541839" cy="5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E495C70-23A4-CD4C-8CF3-33D3FCA28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68" t="16584" r="28084" b="44405"/>
          <a:stretch/>
        </p:blipFill>
        <p:spPr>
          <a:xfrm>
            <a:off x="9578282" y="2056483"/>
            <a:ext cx="1192096" cy="102308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F6DB057-8612-9842-A81E-6D0CF1752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10678287" y="1566495"/>
            <a:ext cx="994523" cy="1081425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660C6937-E8EA-3741-855F-54ED7B9E16F4}"/>
              </a:ext>
            </a:extLst>
          </p:cNvPr>
          <p:cNvSpPr/>
          <p:nvPr/>
        </p:nvSpPr>
        <p:spPr>
          <a:xfrm>
            <a:off x="10249942" y="1595570"/>
            <a:ext cx="541839" cy="50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56F6B72-65AC-6143-8838-779717F38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0011" y="1602948"/>
            <a:ext cx="465923" cy="465923"/>
          </a:xfrm>
          <a:prstGeom prst="rect">
            <a:avLst/>
          </a:prstGeom>
          <a:noFill/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0A78E5A-914E-9542-A982-BD2C9AB169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331"/>
          <a:stretch/>
        </p:blipFill>
        <p:spPr>
          <a:xfrm>
            <a:off x="10226511" y="2939554"/>
            <a:ext cx="717378" cy="1415819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2AC2E45C-6917-C744-8C12-F82C4D885244}"/>
              </a:ext>
            </a:extLst>
          </p:cNvPr>
          <p:cNvSpPr/>
          <p:nvPr/>
        </p:nvSpPr>
        <p:spPr>
          <a:xfrm>
            <a:off x="9685366" y="1596462"/>
            <a:ext cx="541839" cy="5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A78F8F6-0F1B-6348-8152-EE363C3C25AF}"/>
              </a:ext>
            </a:extLst>
          </p:cNvPr>
          <p:cNvSpPr/>
          <p:nvPr/>
        </p:nvSpPr>
        <p:spPr>
          <a:xfrm>
            <a:off x="7601245" y="1597686"/>
            <a:ext cx="272858" cy="448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51D16A3-1D20-794E-97BA-E10ECBBC8F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4622" y="1524720"/>
            <a:ext cx="1195266" cy="119526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D47DAA0-7700-3041-87CF-657D0C0BAA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732057" y="1505937"/>
            <a:ext cx="1325655" cy="119526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216783E-666F-7F49-81AC-DFD02817CF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1112"/>
          <a:stretch/>
        </p:blipFill>
        <p:spPr>
          <a:xfrm>
            <a:off x="5759967" y="2987947"/>
            <a:ext cx="2893563" cy="142570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3CBE1AB1-504B-CC49-B2E5-20298013BF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51112" r="48449"/>
          <a:stretch/>
        </p:blipFill>
        <p:spPr>
          <a:xfrm>
            <a:off x="8731704" y="2993631"/>
            <a:ext cx="1491628" cy="142570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5B368284-EEE3-4343-ACF6-47A7169F41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696878" y="1525386"/>
            <a:ext cx="1325655" cy="119526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D08B07D-609A-6A48-AEEB-23BA52B300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6616" y="1731502"/>
            <a:ext cx="2995738" cy="256455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595B9E-CBD2-E84B-8730-D24DB0BADA5E}"/>
              </a:ext>
            </a:extLst>
          </p:cNvPr>
          <p:cNvSpPr txBox="1"/>
          <p:nvPr/>
        </p:nvSpPr>
        <p:spPr>
          <a:xfrm>
            <a:off x="693851" y="4478744"/>
            <a:ext cx="328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DIMENSIONAMIENTO CORRECTO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AC19EEE-DE78-5C45-8ABE-CA5EE360949A}"/>
              </a:ext>
            </a:extLst>
          </p:cNvPr>
          <p:cNvSpPr txBox="1"/>
          <p:nvPr/>
        </p:nvSpPr>
        <p:spPr>
          <a:xfrm>
            <a:off x="2599399" y="4757589"/>
            <a:ext cx="4366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IMPLANTACIÓN DE UN SISTEMA DE CALIDAD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BBD0DC2-FEAB-234C-9FB4-EC500BEBB767}"/>
              </a:ext>
            </a:extLst>
          </p:cNvPr>
          <p:cNvSpPr txBox="1"/>
          <p:nvPr/>
        </p:nvSpPr>
        <p:spPr>
          <a:xfrm>
            <a:off x="5305595" y="5083224"/>
            <a:ext cx="250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GESTIÓN POR PROCESOS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A0FFC32-C640-2643-92FE-3DED849F6B61}"/>
              </a:ext>
            </a:extLst>
          </p:cNvPr>
          <p:cNvSpPr txBox="1"/>
          <p:nvPr/>
        </p:nvSpPr>
        <p:spPr>
          <a:xfrm>
            <a:off x="6819392" y="5375019"/>
            <a:ext cx="294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AUTOMATIZACIÓN SELECTIVA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AF854D4-7742-AA46-A036-D7041F520C42}"/>
              </a:ext>
            </a:extLst>
          </p:cNvPr>
          <p:cNvSpPr txBox="1"/>
          <p:nvPr/>
        </p:nvSpPr>
        <p:spPr>
          <a:xfrm>
            <a:off x="9233177" y="6052411"/>
            <a:ext cx="278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TRANSFORMACIÓN DIGITAL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3419E4E-F73A-2644-8ECA-F18C6ADD2571}"/>
              </a:ext>
            </a:extLst>
          </p:cNvPr>
          <p:cNvSpPr txBox="1"/>
          <p:nvPr/>
        </p:nvSpPr>
        <p:spPr>
          <a:xfrm>
            <a:off x="8294488" y="5693291"/>
            <a:ext cx="204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MEJORA CONTINUA</a:t>
            </a:r>
          </a:p>
        </p:txBody>
      </p:sp>
    </p:spTree>
    <p:extLst>
      <p:ext uri="{BB962C8B-B14F-4D97-AF65-F5344CB8AC3E}">
        <p14:creationId xmlns:p14="http://schemas.microsoft.com/office/powerpoint/2010/main" val="1906999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05F49C7-5FEA-45E1-E4A2-625B48D3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459" y="1464039"/>
            <a:ext cx="6204859" cy="434340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31F6AC1-050D-503A-960B-E413D33C7658}"/>
              </a:ext>
            </a:extLst>
          </p:cNvPr>
          <p:cNvSpPr txBox="1"/>
          <p:nvPr/>
        </p:nvSpPr>
        <p:spPr>
          <a:xfrm>
            <a:off x="3321244" y="2872509"/>
            <a:ext cx="170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ORGANIZACIÓN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2E931E-EAD4-3809-7411-1F65C6C6127B}"/>
              </a:ext>
            </a:extLst>
          </p:cNvPr>
          <p:cNvSpPr txBox="1"/>
          <p:nvPr/>
        </p:nvSpPr>
        <p:spPr>
          <a:xfrm>
            <a:off x="6421883" y="3751579"/>
            <a:ext cx="142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>
                <a:solidFill>
                  <a:srgbClr val="C00000"/>
                </a:solidFill>
              </a:rPr>
              <a:t>TRANSFORMACIÓN</a:t>
            </a:r>
          </a:p>
          <a:p>
            <a:pPr algn="ctr"/>
            <a:r>
              <a:rPr lang="es-ES" sz="1200" b="1" dirty="0">
                <a:solidFill>
                  <a:srgbClr val="C00000"/>
                </a:solidFill>
              </a:rPr>
              <a:t> DIGITAL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CCA20D-262C-01EB-FC3A-5CF76F98415F}"/>
              </a:ext>
            </a:extLst>
          </p:cNvPr>
          <p:cNvSpPr txBox="1"/>
          <p:nvPr/>
        </p:nvSpPr>
        <p:spPr>
          <a:xfrm>
            <a:off x="8221565" y="1761913"/>
            <a:ext cx="1021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C00000"/>
                </a:solidFill>
              </a:rPr>
              <a:t>TECNOLOGÍA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226209-DD3E-AB9E-FF9B-C5512AC399FF}"/>
              </a:ext>
            </a:extLst>
          </p:cNvPr>
          <p:cNvSpPr txBox="1"/>
          <p:nvPr/>
        </p:nvSpPr>
        <p:spPr>
          <a:xfrm>
            <a:off x="6285106" y="2342111"/>
            <a:ext cx="1280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LIDERAZGO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EB60C4-01C2-69A9-5586-70BE8C4B19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6348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es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realidad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camino de la TD?</a:t>
            </a:r>
          </a:p>
        </p:txBody>
      </p:sp>
    </p:spTree>
    <p:extLst>
      <p:ext uri="{BB962C8B-B14F-4D97-AF65-F5344CB8AC3E}">
        <p14:creationId xmlns:p14="http://schemas.microsoft.com/office/powerpoint/2010/main" val="2136850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59712-06F7-1A28-A4DF-90BBC952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F0837-42F8-99E1-ECAC-05B192E6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PERTE nos ha dejado nuevos activos que gestionar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4EA3BD-62BA-0D9E-5981-C3A05DBFD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720001"/>
            <a:ext cx="6471200" cy="5782399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Tangibles — sensores, actuadores, comunicaciones, servidores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¿Tenemos plan de mantenimiento, calibración y sustitución?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Intangibles — datos, modelos, software, licencias</a:t>
            </a:r>
            <a:endParaRPr lang="es-ES" dirty="0"/>
          </a:p>
          <a:p>
            <a:pPr lvl="1">
              <a:spcAft>
                <a:spcPts val="400"/>
              </a:spcAft>
            </a:pPr>
            <a:r>
              <a:rPr lang="es-ES" dirty="0"/>
              <a:t>¿Quién es dueño del dato? ¿Cómo se garantiza su calidad y continuidad?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El reto presupuestario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La digitalización no puede suponer más tarifa — debe pagarse con la eficiencia que genera. 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La digitalización proporciona datos objetivos para una gestión de activos realista.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7980F6A-DF20-7AA2-D587-463F94F2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pPr/>
              <a:t>14</a:t>
            </a:fld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0DC4B2E-E00E-5A34-5A9C-7C0BFAF0F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1" y="785090"/>
            <a:ext cx="3811540" cy="57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7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E1A3C-5DE2-6EB2-5C27-43310EA87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21440-82D7-0DC1-D2F0-1AAA91D7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queda por hacer?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D90D2F-C0BD-4302-4E5F-712456F15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720001"/>
            <a:ext cx="8752582" cy="5397605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Diseñar un Plan de Transformación Digital (PTD)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Visión de largo plazo e incremental, no proyectos aislados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Identificar y priorizar proyectos transformadores de la compañía</a:t>
            </a:r>
          </a:p>
          <a:p>
            <a:pPr lvl="1">
              <a:spcAft>
                <a:spcPts val="800"/>
              </a:spcAft>
            </a:pPr>
            <a:r>
              <a:rPr lang="es-ES" b="1" dirty="0">
                <a:solidFill>
                  <a:srgbClr val="0070C0"/>
                </a:solidFill>
              </a:rPr>
              <a:t>FOCO: Procesos </a:t>
            </a:r>
            <a:r>
              <a:rPr lang="es-ES" dirty="0"/>
              <a:t>→ </a:t>
            </a:r>
            <a:r>
              <a:rPr lang="es-ES" b="1" dirty="0">
                <a:solidFill>
                  <a:srgbClr val="00B050"/>
                </a:solidFill>
              </a:rPr>
              <a:t>Personas</a:t>
            </a:r>
            <a:r>
              <a:rPr lang="es-ES" dirty="0"/>
              <a:t> → </a:t>
            </a:r>
            <a:r>
              <a:rPr lang="es-ES" b="1" dirty="0">
                <a:solidFill>
                  <a:srgbClr val="C00000"/>
                </a:solidFill>
              </a:rPr>
              <a:t>Tecnología</a:t>
            </a:r>
            <a:r>
              <a:rPr lang="es-ES" dirty="0"/>
              <a:t> (</a:t>
            </a:r>
            <a:r>
              <a:rPr lang="es-ES" u="sng" dirty="0"/>
              <a:t>por ese orden</a:t>
            </a:r>
            <a:r>
              <a:rPr lang="es-ES" dirty="0"/>
              <a:t>)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Gestionar los nuevos activos digitales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Sensores y actuadores: mantenimiento preventivo y calibración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El dato como activo estratégico: calidad, gobernanza y seguridad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Construir capacidades internas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Cultura (no es sólo formación), cultura del dato, liderazgo digital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Reducción de dependencia tecnológica de proveedores externos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22EB18-EE3F-2C13-29D0-C8CEFDDB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pPr/>
              <a:t>15</a:t>
            </a:fld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42B2F2F-0687-BAD9-1961-DCA12F345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79" y="837376"/>
            <a:ext cx="3654521" cy="548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4E674-6BE5-E72C-CFB7-F897B7289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667588-CCF4-CB77-9947-956DAE484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18" y="969224"/>
            <a:ext cx="6809509" cy="5467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El dato requiere gobernanza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Responsables · calidad · ciclo de vida · seguridad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Sin gobernanza, más datos = más caos</a:t>
            </a:r>
          </a:p>
          <a:p>
            <a:pPr marL="0" indent="0">
              <a:buNone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Interoperabilidad con confederaciones para GIRH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Estándares abiertos: </a:t>
            </a:r>
            <a:r>
              <a:rPr lang="es-ES" dirty="0" err="1"/>
              <a:t>APIs</a:t>
            </a:r>
            <a:r>
              <a:rPr lang="es-ES" dirty="0"/>
              <a:t>, formatos comunes, ontologías del agua</a:t>
            </a:r>
          </a:p>
          <a:p>
            <a:pPr marL="0" indent="0">
              <a:buNone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El Ciclo del Agua es infraestructura crítica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Un ataque al SCADA es un ataque a la salud pública</a:t>
            </a:r>
          </a:p>
          <a:p>
            <a:pPr lvl="1">
              <a:spcAft>
                <a:spcPts val="400"/>
              </a:spcAft>
            </a:pPr>
            <a:r>
              <a:rPr lang="es-ES" dirty="0"/>
              <a:t>Normativa NIS2: ya es una obligación legal</a:t>
            </a:r>
          </a:p>
          <a:p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7B33E64-A50C-FB7C-BC53-99B59F13C7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7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Gobernanza del dato: el nuevo activo estratégico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4D0F66-B257-4CB8-0778-D246A1D3A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691" y="771235"/>
            <a:ext cx="4010891" cy="601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4E674-6BE5-E72C-CFB7-F897B7289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7B33E64-A50C-FB7C-BC53-99B59F13C7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7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IA en el CIA: La nueva revolución</a:t>
            </a:r>
          </a:p>
        </p:txBody>
      </p:sp>
      <p:sp>
        <p:nvSpPr>
          <p:cNvPr id="3" name="Card1">
            <a:extLst>
              <a:ext uri="{FF2B5EF4-FFF2-40B4-BE49-F238E27FC236}">
                <a16:creationId xmlns:a16="http://schemas.microsoft.com/office/drawing/2014/main" id="{FF1D7127-42CA-6BFA-7F31-2D75117D26D6}"/>
              </a:ext>
            </a:extLst>
          </p:cNvPr>
          <p:cNvSpPr>
            <a:spLocks noGrp="1"/>
          </p:cNvSpPr>
          <p:nvPr/>
        </p:nvSpPr>
        <p:spPr>
          <a:xfrm>
            <a:off x="95382" y="1338055"/>
            <a:ext cx="5946000" cy="2662218"/>
          </a:xfrm>
          <a:prstGeom prst="rect">
            <a:avLst/>
          </a:prstGeom>
          <a:solidFill>
            <a:srgbClr val="061828"/>
          </a:solidFill>
          <a:ln w="19050">
            <a:solidFill>
              <a:srgbClr val="1A5A3A"/>
            </a:solidFill>
          </a:ln>
        </p:spPr>
        <p:txBody>
          <a:bodyPr lIns="228600" tIns="228600" rIns="228600" bIns="182880" anchor="ctr">
            <a:normAutofit/>
          </a:bodyPr>
          <a:lstStyle/>
          <a:p>
            <a:pPr marL="0" indent="0">
              <a:buNone/>
            </a:pPr>
            <a:r>
              <a:rPr lang="es-ES" sz="4400" b="1" dirty="0">
                <a:solidFill>
                  <a:srgbClr val="00CC66"/>
                </a:solidFill>
              </a:rPr>
              <a:t>Predecir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CCEECC"/>
                </a:solidFill>
              </a:rPr>
              <a:t>Demanda · calidad del agua · fallos en activos · THM</a:t>
            </a:r>
          </a:p>
          <a:p>
            <a:pPr marL="0" indent="0">
              <a:buNone/>
            </a:pPr>
            <a:r>
              <a:rPr lang="es-ES" sz="2000" i="1" dirty="0">
                <a:solidFill>
                  <a:srgbClr val="33AA66"/>
                </a:solidFill>
              </a:rPr>
              <a:t>a partir de datos históricos y actuales</a:t>
            </a:r>
          </a:p>
        </p:txBody>
      </p:sp>
      <p:sp>
        <p:nvSpPr>
          <p:cNvPr id="4" name="Card2">
            <a:extLst>
              <a:ext uri="{FF2B5EF4-FFF2-40B4-BE49-F238E27FC236}">
                <a16:creationId xmlns:a16="http://schemas.microsoft.com/office/drawing/2014/main" id="{50F1583B-224E-E8F6-6E85-85E3E707348F}"/>
              </a:ext>
            </a:extLst>
          </p:cNvPr>
          <p:cNvSpPr>
            <a:spLocks noGrp="1"/>
          </p:cNvSpPr>
          <p:nvPr/>
        </p:nvSpPr>
        <p:spPr>
          <a:xfrm>
            <a:off x="6141382" y="1338055"/>
            <a:ext cx="5946000" cy="2662218"/>
          </a:xfrm>
          <a:prstGeom prst="rect">
            <a:avLst/>
          </a:prstGeom>
          <a:solidFill>
            <a:srgbClr val="061828"/>
          </a:solidFill>
          <a:ln w="19050">
            <a:solidFill>
              <a:srgbClr val="1A3A6A"/>
            </a:solidFill>
          </a:ln>
        </p:spPr>
        <p:txBody>
          <a:bodyPr lIns="228600" tIns="228600" rIns="228600" bIns="182880" anchor="ctr">
            <a:normAutofit/>
          </a:bodyPr>
          <a:lstStyle/>
          <a:p>
            <a:pPr marL="0" indent="0">
              <a:buNone/>
            </a:pPr>
            <a:r>
              <a:rPr lang="es-ES" sz="4400" b="1" dirty="0">
                <a:solidFill>
                  <a:srgbClr val="4499DD"/>
                </a:solidFill>
              </a:rPr>
              <a:t>Optimizar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CCDDF0"/>
                </a:solidFill>
              </a:rPr>
              <a:t>Energía · reactivos · presiones · calidad de salida</a:t>
            </a:r>
          </a:p>
          <a:p>
            <a:pPr marL="0" indent="0">
              <a:buNone/>
            </a:pPr>
            <a:r>
              <a:rPr lang="es-ES" sz="2000" i="1" dirty="0">
                <a:solidFill>
                  <a:srgbClr val="3377AA"/>
                </a:solidFill>
              </a:rPr>
              <a:t>complementa los sistemas clásicos de control</a:t>
            </a:r>
          </a:p>
        </p:txBody>
      </p:sp>
      <p:sp>
        <p:nvSpPr>
          <p:cNvPr id="5" name="Card3">
            <a:extLst>
              <a:ext uri="{FF2B5EF4-FFF2-40B4-BE49-F238E27FC236}">
                <a16:creationId xmlns:a16="http://schemas.microsoft.com/office/drawing/2014/main" id="{DDE7F238-E63E-36D7-6999-618199BAEDFA}"/>
              </a:ext>
            </a:extLst>
          </p:cNvPr>
          <p:cNvSpPr>
            <a:spLocks noGrp="1"/>
          </p:cNvSpPr>
          <p:nvPr/>
        </p:nvSpPr>
        <p:spPr>
          <a:xfrm>
            <a:off x="95382" y="4100945"/>
            <a:ext cx="5946000" cy="2662218"/>
          </a:xfrm>
          <a:prstGeom prst="rect">
            <a:avLst/>
          </a:prstGeom>
          <a:solidFill>
            <a:srgbClr val="061828"/>
          </a:solidFill>
          <a:ln w="19050">
            <a:solidFill>
              <a:srgbClr val="6A3A1A"/>
            </a:solidFill>
          </a:ln>
        </p:spPr>
        <p:txBody>
          <a:bodyPr lIns="228600" tIns="228600" rIns="228600" bIns="182880" anchor="ctr">
            <a:normAutofit/>
          </a:bodyPr>
          <a:lstStyle/>
          <a:p>
            <a:pPr marL="0" indent="0">
              <a:buNone/>
            </a:pPr>
            <a:r>
              <a:rPr lang="es-ES" sz="4400" b="1" dirty="0">
                <a:solidFill>
                  <a:srgbClr val="EE6633"/>
                </a:solidFill>
              </a:rPr>
              <a:t>Detectar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F0CCBB"/>
                </a:solidFill>
              </a:rPr>
              <a:t>Fugas · fraudes · contaminantes · errores en medidas</a:t>
            </a:r>
          </a:p>
          <a:p>
            <a:pPr marL="0" indent="0">
              <a:buNone/>
            </a:pPr>
            <a:r>
              <a:rPr lang="es-ES" sz="2000" i="1" dirty="0">
                <a:solidFill>
                  <a:srgbClr val="AA4422"/>
                </a:solidFill>
              </a:rPr>
              <a:t>a partir de sensores distribuidos en la red</a:t>
            </a:r>
          </a:p>
        </p:txBody>
      </p:sp>
      <p:sp>
        <p:nvSpPr>
          <p:cNvPr id="7" name="Card4">
            <a:extLst>
              <a:ext uri="{FF2B5EF4-FFF2-40B4-BE49-F238E27FC236}">
                <a16:creationId xmlns:a16="http://schemas.microsoft.com/office/drawing/2014/main" id="{CD8308F8-4A96-4D07-373F-CAE458E3A96E}"/>
              </a:ext>
            </a:extLst>
          </p:cNvPr>
          <p:cNvSpPr>
            <a:spLocks noGrp="1"/>
          </p:cNvSpPr>
          <p:nvPr/>
        </p:nvSpPr>
        <p:spPr>
          <a:xfrm>
            <a:off x="6141382" y="4100943"/>
            <a:ext cx="5946000" cy="2662219"/>
          </a:xfrm>
          <a:prstGeom prst="rect">
            <a:avLst/>
          </a:prstGeom>
          <a:solidFill>
            <a:srgbClr val="061828"/>
          </a:solidFill>
          <a:ln w="19050">
            <a:solidFill>
              <a:srgbClr val="4A1A6A"/>
            </a:solidFill>
          </a:ln>
        </p:spPr>
        <p:txBody>
          <a:bodyPr lIns="228600" tIns="228600" rIns="228600" bIns="182880" anchor="ctr">
            <a:normAutofit/>
          </a:bodyPr>
          <a:lstStyle/>
          <a:p>
            <a:pPr marL="0" indent="0">
              <a:buNone/>
            </a:pPr>
            <a:r>
              <a:rPr lang="es-ES" sz="4400" b="1" dirty="0">
                <a:solidFill>
                  <a:srgbClr val="AA66FF"/>
                </a:solidFill>
              </a:rPr>
              <a:t>Decidir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DDCCF0"/>
                </a:solidFill>
              </a:rPr>
              <a:t>Actuaciones · cortes · cuadrillas · tratamiento óptimo</a:t>
            </a:r>
          </a:p>
          <a:p>
            <a:pPr marL="0" indent="0">
              <a:buNone/>
            </a:pPr>
            <a:r>
              <a:rPr lang="es-ES" sz="2000" i="1" dirty="0">
                <a:solidFill>
                  <a:srgbClr val="7744BB"/>
                </a:solidFill>
              </a:rPr>
              <a:t>la IA propone · el operador decide siempre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1E40F5A-0266-B4AB-1F07-266FB1DFD1D0}"/>
              </a:ext>
            </a:extLst>
          </p:cNvPr>
          <p:cNvSpPr txBox="1"/>
          <p:nvPr/>
        </p:nvSpPr>
        <p:spPr>
          <a:xfrm>
            <a:off x="2774373" y="775718"/>
            <a:ext cx="6102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400" b="1" dirty="0"/>
              <a:t>Cuatro capacidades clave</a:t>
            </a:r>
          </a:p>
        </p:txBody>
      </p:sp>
    </p:spTree>
    <p:extLst>
      <p:ext uri="{BB962C8B-B14F-4D97-AF65-F5344CB8AC3E}">
        <p14:creationId xmlns:p14="http://schemas.microsoft.com/office/powerpoint/2010/main" val="24954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"/>
          <p:cNvSpPr>
            <a:spLocks noGrp="1"/>
          </p:cNvSpPr>
          <p:nvPr/>
        </p:nvSpPr>
        <p:spPr>
          <a:xfrm>
            <a:off x="0" y="0"/>
            <a:ext cx="12192000" cy="650000"/>
          </a:xfrm>
          <a:prstGeom prst="rect">
            <a:avLst/>
          </a:prstGeom>
          <a:solidFill>
            <a:srgbClr val="1A3A5A"/>
          </a:solidFill>
        </p:spPr>
        <p:txBody>
          <a:bodyPr lIns="91440" tIns="91440" rIns="91440" bIns="91440" anchor="ctr">
            <a:normAutofit/>
          </a:bodyPr>
          <a:lstStyle/>
          <a:p>
            <a:pPr algn="ctr">
              <a:buNone/>
            </a:pPr>
            <a:r>
              <a:rPr lang="es-ES" sz="2400" b="1" dirty="0">
                <a:solidFill>
                  <a:srgbClr val="FFFFFF"/>
                </a:solidFill>
              </a:rPr>
              <a:t>Aplicaciones de la IA a la gestión del agua</a:t>
            </a:r>
          </a:p>
        </p:txBody>
      </p:sp>
      <p:sp>
        <p:nvSpPr>
          <p:cNvPr id="3" name="BG"/>
          <p:cNvSpPr>
            <a:spLocks noGrp="1"/>
          </p:cNvSpPr>
          <p:nvPr/>
        </p:nvSpPr>
        <p:spPr>
          <a:xfrm>
            <a:off x="0" y="650000"/>
            <a:ext cx="12192000" cy="6267562"/>
          </a:xfrm>
          <a:prstGeom prst="rect">
            <a:avLst/>
          </a:prstGeom>
          <a:solidFill>
            <a:srgbClr val="061420"/>
          </a:solidFill>
        </p:spPr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Div"/>
          <p:cNvSpPr>
            <a:spLocks noGrp="1"/>
          </p:cNvSpPr>
          <p:nvPr/>
        </p:nvSpPr>
        <p:spPr>
          <a:xfrm>
            <a:off x="6046000" y="650000"/>
            <a:ext cx="19050" cy="6267562"/>
          </a:xfrm>
          <a:prstGeom prst="rect">
            <a:avLst/>
          </a:prstGeom>
          <a:solidFill>
            <a:srgbClr val="1A3A5A"/>
          </a:solidFill>
        </p:spPr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5" name="LH"/>
          <p:cNvSpPr>
            <a:spLocks noGrp="1"/>
          </p:cNvSpPr>
          <p:nvPr/>
        </p:nvSpPr>
        <p:spPr>
          <a:xfrm>
            <a:off x="100000" y="700000"/>
            <a:ext cx="5900000" cy="340000"/>
          </a:xfrm>
          <a:prstGeom prst="rect">
            <a:avLst/>
          </a:prstGeom>
          <a:noFill/>
        </p:spPr>
        <p:txBody>
          <a:bodyPr lIns="91440" tIns="45720" rIns="91440" bIns="45720" anchor="ctr">
            <a:no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4499DD"/>
                </a:solidFill>
              </a:rPr>
              <a:t>Tratamiento — ETAP </a:t>
            </a:r>
          </a:p>
        </p:txBody>
      </p:sp>
      <p:sp>
        <p:nvSpPr>
          <p:cNvPr id="6" name="LC"/>
          <p:cNvSpPr>
            <a:spLocks noGrp="1"/>
          </p:cNvSpPr>
          <p:nvPr/>
        </p:nvSpPr>
        <p:spPr>
          <a:xfrm>
            <a:off x="100000" y="1080000"/>
            <a:ext cx="5900000" cy="2900000"/>
          </a:xfrm>
          <a:prstGeom prst="rect">
            <a:avLst/>
          </a:prstGeom>
          <a:noFill/>
        </p:spPr>
        <p:txBody>
          <a:bodyPr lIns="91440" tIns="91440" rIns="91440" bIns="91440" anchor="t">
            <a:normAutofit fontScale="92500"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rgbClr val="00CC66"/>
                </a:solidFill>
              </a:rPr>
              <a:t>Predecir  </a:t>
            </a:r>
            <a:r>
              <a:rPr lang="es-ES" sz="2000" dirty="0">
                <a:solidFill>
                  <a:srgbClr val="CCEECC"/>
                </a:solidFill>
              </a:rPr>
              <a:t>Demanda · THM · calidad a la salida · activos</a:t>
            </a:r>
          </a:p>
          <a:p>
            <a:pPr marL="0" indent="0">
              <a:buNone/>
            </a:pPr>
            <a:endParaRPr lang="es-ES" sz="2000" b="1" dirty="0">
              <a:solidFill>
                <a:srgbClr val="4499DD"/>
              </a:solidFill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4499DD"/>
                </a:solidFill>
              </a:rPr>
              <a:t>Optimizar  </a:t>
            </a:r>
            <a:r>
              <a:rPr lang="es-ES" sz="2000" dirty="0">
                <a:solidFill>
                  <a:srgbClr val="CCDDF0"/>
                </a:solidFill>
              </a:rPr>
              <a:t>Reactivos · energía · circulación en depósitos</a:t>
            </a:r>
          </a:p>
          <a:p>
            <a:pPr marL="0" indent="0">
              <a:buNone/>
            </a:pPr>
            <a:endParaRPr lang="es-ES" sz="2000" b="1" dirty="0">
              <a:solidFill>
                <a:srgbClr val="EE6633"/>
              </a:solidFill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EE6633"/>
                </a:solidFill>
              </a:rPr>
              <a:t>Detectar  </a:t>
            </a:r>
            <a:r>
              <a:rPr lang="es-ES" sz="2000" dirty="0">
                <a:solidFill>
                  <a:srgbClr val="F0CCBB"/>
                </a:solidFill>
              </a:rPr>
              <a:t>Contaminantes · errores en medidas · deficiencias</a:t>
            </a:r>
          </a:p>
          <a:p>
            <a:pPr marL="0" indent="0">
              <a:buNone/>
            </a:pPr>
            <a:endParaRPr lang="es-ES" sz="2000" b="1" dirty="0">
              <a:solidFill>
                <a:srgbClr val="AA66FF"/>
              </a:solidFill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AA66FF"/>
                </a:solidFill>
              </a:rPr>
              <a:t>Decidir  </a:t>
            </a:r>
            <a:r>
              <a:rPr lang="es-ES" sz="2000" dirty="0">
                <a:solidFill>
                  <a:srgbClr val="DDCCF0"/>
                </a:solidFill>
              </a:rPr>
              <a:t>Selección del tratamiento · capacidad de producción</a:t>
            </a:r>
          </a:p>
        </p:txBody>
      </p:sp>
      <p:pic>
        <p:nvPicPr>
          <p:cNvPr id="7" name="ImgET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0" y="4080000"/>
            <a:ext cx="5900000" cy="2700000"/>
          </a:xfrm>
          <a:prstGeom prst="rect">
            <a:avLst/>
          </a:prstGeom>
        </p:spPr>
      </p:pic>
      <p:sp>
        <p:nvSpPr>
          <p:cNvPr id="8" name="RH"/>
          <p:cNvSpPr>
            <a:spLocks noGrp="1"/>
          </p:cNvSpPr>
          <p:nvPr/>
        </p:nvSpPr>
        <p:spPr>
          <a:xfrm>
            <a:off x="6200000" y="700000"/>
            <a:ext cx="5900000" cy="340000"/>
          </a:xfrm>
          <a:prstGeom prst="rect">
            <a:avLst/>
          </a:prstGeom>
          <a:noFill/>
        </p:spPr>
        <p:txBody>
          <a:bodyPr lIns="91440" tIns="45720" rIns="91440" bIns="45720" anchor="ctr">
            <a:no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00CC88"/>
                </a:solidFill>
              </a:rPr>
              <a:t>Distribución — red urbana</a:t>
            </a:r>
          </a:p>
        </p:txBody>
      </p:sp>
      <p:sp>
        <p:nvSpPr>
          <p:cNvPr id="9" name="RC"/>
          <p:cNvSpPr>
            <a:spLocks noGrp="1"/>
          </p:cNvSpPr>
          <p:nvPr/>
        </p:nvSpPr>
        <p:spPr>
          <a:xfrm>
            <a:off x="6200000" y="1080000"/>
            <a:ext cx="5900000" cy="2900000"/>
          </a:xfrm>
          <a:prstGeom prst="rect">
            <a:avLst/>
          </a:prstGeom>
          <a:noFill/>
        </p:spPr>
        <p:txBody>
          <a:bodyPr lIns="91440" tIns="91440" rIns="91440" bIns="91440" anchor="t">
            <a:normAutofit fontScale="92500"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rgbClr val="00CC66"/>
                </a:solidFill>
              </a:rPr>
              <a:t>Predecir  </a:t>
            </a:r>
            <a:r>
              <a:rPr lang="es-ES" sz="2000" dirty="0">
                <a:solidFill>
                  <a:srgbClr val="CCEECC"/>
                </a:solidFill>
              </a:rPr>
              <a:t>Demanda · calidad de consumo · activos</a:t>
            </a:r>
          </a:p>
          <a:p>
            <a:pPr marL="0" indent="0">
              <a:buNone/>
            </a:pPr>
            <a:endParaRPr lang="es-ES" sz="2000" b="1" dirty="0">
              <a:solidFill>
                <a:srgbClr val="4499DD"/>
              </a:solidFill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4499DD"/>
                </a:solidFill>
              </a:rPr>
              <a:t>Optimizar  </a:t>
            </a:r>
            <a:r>
              <a:rPr lang="es-ES" sz="2000" dirty="0">
                <a:solidFill>
                  <a:srgbClr val="CCDDF0"/>
                </a:solidFill>
              </a:rPr>
              <a:t>Recloración · suministro · energía · presiones</a:t>
            </a:r>
          </a:p>
          <a:p>
            <a:pPr marL="0" indent="0">
              <a:buNone/>
            </a:pPr>
            <a:endParaRPr lang="es-ES" sz="2000" b="1" dirty="0">
              <a:solidFill>
                <a:srgbClr val="EE6633"/>
              </a:solidFill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EE6633"/>
                </a:solidFill>
              </a:rPr>
              <a:t>Detectar  </a:t>
            </a:r>
            <a:r>
              <a:rPr lang="es-ES" sz="2000" dirty="0">
                <a:solidFill>
                  <a:srgbClr val="F0CCBB"/>
                </a:solidFill>
              </a:rPr>
              <a:t>Fugas · fraudes · intrusión · deterioro de calidad</a:t>
            </a:r>
          </a:p>
          <a:p>
            <a:pPr marL="0" indent="0">
              <a:buNone/>
            </a:pPr>
            <a:endParaRPr lang="es-ES" sz="2000" b="1" dirty="0">
              <a:solidFill>
                <a:srgbClr val="AA66FF"/>
              </a:solidFill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AA66FF"/>
                </a:solidFill>
              </a:rPr>
              <a:t>Decidir  </a:t>
            </a:r>
            <a:r>
              <a:rPr lang="es-ES" sz="2000" dirty="0">
                <a:solidFill>
                  <a:srgbClr val="DDCCF0"/>
                </a:solidFill>
              </a:rPr>
              <a:t>Purgas · cuadrillas · reparación · cortes selectivos</a:t>
            </a:r>
          </a:p>
        </p:txBody>
      </p:sp>
      <p:pic>
        <p:nvPicPr>
          <p:cNvPr id="10" name="Img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000" y="4080000"/>
            <a:ext cx="5900000" cy="270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D8F3F-3F2C-5137-2C52-65B555B2E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8D7341-2AA8-B3F1-ED06-84AB13205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361" y="857956"/>
            <a:ext cx="10515600" cy="5723466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rgbClr val="0070C0"/>
                </a:solidFill>
              </a:rPr>
              <a:t>Requisitos de partida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/>
              <a:t>Solo tiene sentido si se dispone de un nivel de digitalización adecuado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/>
              <a:t>La IA cambia los procesos. </a:t>
            </a:r>
          </a:p>
          <a:p>
            <a:r>
              <a:rPr lang="es-ES" sz="2400" b="1" dirty="0">
                <a:solidFill>
                  <a:srgbClr val="C00000"/>
                </a:solidFill>
              </a:rPr>
              <a:t>Límites que no debemos cruzar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/>
              <a:t>Sin autonomía: la IA asesora, el operador decide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/>
              <a:t>Sin cajas negras: algoritmos explicables y auditables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/>
              <a:t>Con supervisión humana siempre en la toma de decisiones</a:t>
            </a:r>
          </a:p>
          <a:p>
            <a:r>
              <a:rPr lang="es-ES" sz="2400" b="1" dirty="0">
                <a:solidFill>
                  <a:srgbClr val="00B050"/>
                </a:solidFill>
              </a:rPr>
              <a:t>El contexto que nos obliga y nos ayuda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/>
              <a:t>Nueva normativa UE 2024/1689: control obligatorio del uso de IA en infraestructuras críticas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/>
              <a:t> Usar los modelos disponibles (hidrodinámicos, de procesos) como base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dirty="0"/>
              <a:t>Las capacidades LLM facilitarán la adopción — el operador tendrá un nuevo asistente</a:t>
            </a:r>
          </a:p>
          <a:p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7498639-6ADC-324D-A177-1C44671F91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7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La Inteligencia Artificial en el CIA: Desafíos y Consideraciones</a:t>
            </a:r>
          </a:p>
        </p:txBody>
      </p:sp>
    </p:spTree>
    <p:extLst>
      <p:ext uri="{BB962C8B-B14F-4D97-AF65-F5344CB8AC3E}">
        <p14:creationId xmlns:p14="http://schemas.microsoft.com/office/powerpoint/2010/main" val="340371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F18A2-9663-FFAC-A90B-2D0B5C373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60B646-79F0-37FE-A0F8-D4FF0F3FB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5" y="1192436"/>
            <a:ext cx="10341391" cy="546756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009999"/>
                </a:solidFill>
              </a:rPr>
              <a:t>1. </a:t>
            </a:r>
            <a:r>
              <a:rPr lang="es-ES" dirty="0">
                <a:solidFill>
                  <a:schemeClr val="tx1"/>
                </a:solidFill>
              </a:rPr>
              <a:t>La digitalización del CIA: datos, tecnología y organización</a:t>
            </a:r>
          </a:p>
          <a:p>
            <a:r>
              <a:rPr lang="es-ES" b="1" dirty="0">
                <a:solidFill>
                  <a:srgbClr val="009999"/>
                </a:solidFill>
              </a:rPr>
              <a:t>2. </a:t>
            </a:r>
            <a:r>
              <a:rPr lang="es-ES" dirty="0">
                <a:solidFill>
                  <a:schemeClr val="tx1"/>
                </a:solidFill>
              </a:rPr>
              <a:t>La Transformación Digital: procesos, personas y tecnología</a:t>
            </a:r>
          </a:p>
          <a:p>
            <a:r>
              <a:rPr lang="es-ES" b="1" dirty="0">
                <a:solidFill>
                  <a:srgbClr val="009999"/>
                </a:solidFill>
              </a:rPr>
              <a:t>3. </a:t>
            </a:r>
            <a:r>
              <a:rPr lang="es-ES" dirty="0">
                <a:solidFill>
                  <a:schemeClr val="tx1"/>
                </a:solidFill>
              </a:rPr>
              <a:t>Balance del PERTE: logros y asignaturas pendientes</a:t>
            </a:r>
          </a:p>
          <a:p>
            <a:r>
              <a:rPr lang="es-ES" b="1" dirty="0">
                <a:solidFill>
                  <a:srgbClr val="009999"/>
                </a:solidFill>
              </a:rPr>
              <a:t>4. </a:t>
            </a:r>
            <a:r>
              <a:rPr lang="es-ES" dirty="0">
                <a:solidFill>
                  <a:schemeClr val="tx1"/>
                </a:solidFill>
              </a:rPr>
              <a:t>Gestión de activos digitales y nuevas responsabilidades</a:t>
            </a:r>
          </a:p>
          <a:p>
            <a:r>
              <a:rPr lang="es-ES" b="1" dirty="0">
                <a:solidFill>
                  <a:srgbClr val="009999"/>
                </a:solidFill>
              </a:rPr>
              <a:t>5. </a:t>
            </a:r>
            <a:r>
              <a:rPr lang="es-ES" dirty="0">
                <a:solidFill>
                  <a:schemeClr val="tx1"/>
                </a:solidFill>
              </a:rPr>
              <a:t>Recomendaciones post-PERTE: PTD, gobernanza del dato e IA</a:t>
            </a:r>
          </a:p>
          <a:p>
            <a:r>
              <a:rPr lang="es-ES" b="1" dirty="0">
                <a:solidFill>
                  <a:srgbClr val="009999"/>
                </a:solidFill>
              </a:rPr>
              <a:t>6. </a:t>
            </a:r>
            <a:r>
              <a:rPr lang="es-ES" dirty="0">
                <a:solidFill>
                  <a:schemeClr val="tx1"/>
                </a:solidFill>
              </a:rPr>
              <a:t>Conclusiones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7E13F0F-C3C4-04F3-B5EA-0E856C2202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7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42772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1B76A-61AA-6A0A-479E-8B441AF89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16F2F2-4726-9987-9FAD-A59237B18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952" y="857956"/>
            <a:ext cx="5702809" cy="5678311"/>
          </a:xfrm>
        </p:spPr>
        <p:txBody>
          <a:bodyPr>
            <a:noAutofit/>
          </a:bodyPr>
          <a:lstStyle/>
          <a:p>
            <a:r>
              <a:rPr lang="es-ES" sz="2400" dirty="0"/>
              <a:t>La digitalización y la IA requieren de nuevos RRHH: </a:t>
            </a:r>
            <a:r>
              <a:rPr lang="es-ES" sz="2400" b="1" dirty="0"/>
              <a:t>O se organiza bien, o no supondrá una mejora</a:t>
            </a:r>
          </a:p>
          <a:p>
            <a:r>
              <a:rPr lang="es-ES" sz="2400" b="1" dirty="0">
                <a:solidFill>
                  <a:srgbClr val="C00000"/>
                </a:solidFill>
              </a:rPr>
              <a:t>Nuevos procesos y nueva organización</a:t>
            </a:r>
          </a:p>
          <a:p>
            <a:pPr lvl="1"/>
            <a:r>
              <a:rPr lang="es-ES" dirty="0"/>
              <a:t>Definir un </a:t>
            </a:r>
            <a:r>
              <a:rPr lang="es-ES" b="1" dirty="0">
                <a:solidFill>
                  <a:srgbClr val="0070C0"/>
                </a:solidFill>
              </a:rPr>
              <a:t>objetivo</a:t>
            </a:r>
          </a:p>
          <a:p>
            <a:pPr lvl="1"/>
            <a:r>
              <a:rPr lang="es-ES" dirty="0"/>
              <a:t>Definir </a:t>
            </a:r>
            <a:r>
              <a:rPr lang="es-ES" dirty="0">
                <a:solidFill>
                  <a:srgbClr val="00B050"/>
                </a:solidFill>
              </a:rPr>
              <a:t>nuevos roles</a:t>
            </a:r>
          </a:p>
          <a:p>
            <a:pPr lvl="1"/>
            <a:r>
              <a:rPr lang="es-ES" dirty="0"/>
              <a:t>Cambios de </a:t>
            </a:r>
            <a:r>
              <a:rPr lang="es-ES" b="1" dirty="0">
                <a:solidFill>
                  <a:srgbClr val="0070C0"/>
                </a:solidFill>
              </a:rPr>
              <a:t>responsabilidades</a:t>
            </a:r>
          </a:p>
          <a:p>
            <a:pPr lvl="1"/>
            <a:r>
              <a:rPr lang="es-ES" dirty="0">
                <a:solidFill>
                  <a:srgbClr val="00B050"/>
                </a:solidFill>
              </a:rPr>
              <a:t>Capacitar RRHH</a:t>
            </a:r>
          </a:p>
          <a:p>
            <a:pPr lvl="1"/>
            <a:r>
              <a:rPr lang="es-ES" dirty="0"/>
              <a:t>En grandes organizaciones permite </a:t>
            </a:r>
            <a:r>
              <a:rPr lang="es-ES" dirty="0">
                <a:solidFill>
                  <a:srgbClr val="00B050"/>
                </a:solidFill>
              </a:rPr>
              <a:t>especialización</a:t>
            </a:r>
          </a:p>
          <a:p>
            <a:pPr lvl="1"/>
            <a:r>
              <a:rPr lang="es-ES" dirty="0">
                <a:solidFill>
                  <a:srgbClr val="C00000"/>
                </a:solidFill>
              </a:rPr>
              <a:t>Cambios en la organización</a:t>
            </a:r>
          </a:p>
          <a:p>
            <a:pPr lvl="2"/>
            <a:r>
              <a:rPr lang="es-ES" sz="2400" dirty="0"/>
              <a:t>Ciertas decisiones se toman en otro lugar por otro responsable.</a:t>
            </a:r>
          </a:p>
        </p:txBody>
      </p:sp>
      <p:pic>
        <p:nvPicPr>
          <p:cNvPr id="4" name="Marcador de contenido 4" descr="Un coche de caballo pasando por un camino de tierra  El contenido generado por IA puede ser incorrecto.">
            <a:extLst>
              <a:ext uri="{FF2B5EF4-FFF2-40B4-BE49-F238E27FC236}">
                <a16:creationId xmlns:a16="http://schemas.microsoft.com/office/drawing/2014/main" id="{3F30EF18-B3F7-84C5-320F-8C5F8F097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542" y="1556114"/>
            <a:ext cx="4210307" cy="421030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B7EA97B-A22B-6CB1-C972-3A0973290D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7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La Inteligencia Artificial en el CIA: Desafíos y Consideraciones</a:t>
            </a:r>
          </a:p>
        </p:txBody>
      </p:sp>
    </p:spTree>
    <p:extLst>
      <p:ext uri="{BB962C8B-B14F-4D97-AF65-F5344CB8AC3E}">
        <p14:creationId xmlns:p14="http://schemas.microsoft.com/office/powerpoint/2010/main" val="36669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586EF-46FD-4386-4955-7421022D7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797EBE-112E-E312-B8DD-E1543BDC2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0" y="948267"/>
            <a:ext cx="10515600" cy="531638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s-ES" sz="2400" b="1" dirty="0">
                <a:solidFill>
                  <a:srgbClr val="C00000"/>
                </a:solidFill>
              </a:rPr>
              <a:t>Transformación de los procesos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s-ES" b="1" dirty="0">
                <a:solidFill>
                  <a:srgbClr val="00B050"/>
                </a:solidFill>
              </a:rPr>
              <a:t>La Transformación Digital permite cambiar la forma de hacer las cosas y quién las hace.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s-ES" sz="2400" b="1" dirty="0">
                <a:solidFill>
                  <a:srgbClr val="7030A0"/>
                </a:solidFill>
              </a:rPr>
              <a:t>Dedicarnos a lo que importa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s-ES" dirty="0">
                <a:solidFill>
                  <a:srgbClr val="0070C0"/>
                </a:solidFill>
              </a:rPr>
              <a:t>Dedicar a la IA a analizar  grandes volúmenes de información.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s-ES" dirty="0">
                <a:solidFill>
                  <a:srgbClr val="0070C0"/>
                </a:solidFill>
              </a:rPr>
              <a:t>Supervisar el proceso de toma de decisiones por técnicos y operarios.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s-ES" sz="2400" b="1" dirty="0"/>
              <a:t>La IA combinada con la digitalización acelera la transformación del CIA de forma exponencial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s-ES" dirty="0">
                <a:solidFill>
                  <a:srgbClr val="00B050"/>
                </a:solidFill>
              </a:rPr>
              <a:t>Cuantos más datos tengamos y más decisiones tomemos, mejor aprenderá el sistema.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9872294-2686-7194-2CC3-E20706EE667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7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Oportunidades Surgidas con el PERTE </a:t>
            </a:r>
          </a:p>
        </p:txBody>
      </p:sp>
    </p:spTree>
    <p:extLst>
      <p:ext uri="{BB962C8B-B14F-4D97-AF65-F5344CB8AC3E}">
        <p14:creationId xmlns:p14="http://schemas.microsoft.com/office/powerpoint/2010/main" val="41148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86782-D2AA-7350-F913-544C77FF4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E8FDC0-C3E5-278B-B895-95025F175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581"/>
            <a:ext cx="10515600" cy="5605689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sz="2400" i="0" u="none" strike="noStrike" dirty="0">
                <a:solidFill>
                  <a:srgbClr val="0D0D0D"/>
                </a:solidFill>
                <a:effectLst/>
                <a:latin typeface="Aptos" panose="020B0004020202020204" pitchFamily="34" charset="0"/>
              </a:rPr>
              <a:t>La aplicación </a:t>
            </a:r>
            <a:r>
              <a:rPr lang="es-ES" sz="2400" i="0" u="none" strike="noStrike" dirty="0">
                <a:effectLst/>
                <a:latin typeface="Aptos" panose="020B0004020202020204" pitchFamily="34" charset="0"/>
              </a:rPr>
              <a:t>de la digitalización sistemática y la IA a la gestión del CIA </a:t>
            </a:r>
            <a:r>
              <a:rPr lang="es-ES" sz="2400" i="0" u="none" strike="noStrike" dirty="0">
                <a:solidFill>
                  <a:srgbClr val="0D0D0D"/>
                </a:solidFill>
                <a:effectLst/>
                <a:latin typeface="Aptos" panose="020B0004020202020204" pitchFamily="34" charset="0"/>
              </a:rPr>
              <a:t>reportará </a:t>
            </a:r>
            <a:r>
              <a:rPr lang="es-ES" sz="2400" b="1" i="0" u="none" strike="noStrike" dirty="0">
                <a:solidFill>
                  <a:srgbClr val="00B050"/>
                </a:solidFill>
                <a:effectLst/>
                <a:latin typeface="Aptos" panose="020B0004020202020204" pitchFamily="34" charset="0"/>
              </a:rPr>
              <a:t>grandes beneficios en términos de eficiencia y efectividad</a:t>
            </a:r>
            <a:r>
              <a:rPr lang="es-ES" sz="2400" i="0" u="none" strike="noStrike" dirty="0">
                <a:solidFill>
                  <a:srgbClr val="0D0D0D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400" b="1" i="0" u="none" strike="noStrike" dirty="0">
                <a:solidFill>
                  <a:srgbClr val="0070C0"/>
                </a:solidFill>
                <a:effectLst/>
                <a:latin typeface="Aptos" panose="020B0004020202020204" pitchFamily="34" charset="0"/>
              </a:rPr>
              <a:t>La IA proporciona nuevos servicios</a:t>
            </a:r>
            <a:r>
              <a:rPr lang="es-ES" sz="2400" i="0" u="none" strike="noStrike" dirty="0">
                <a:solidFill>
                  <a:srgbClr val="0D0D0D"/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es-ES" sz="2400" b="1" i="0" u="none" strike="noStrike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El reto es adaptarlos a la realidad de cada opera</a:t>
            </a:r>
            <a:r>
              <a:rPr lang="es-E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dor</a:t>
            </a:r>
            <a:r>
              <a:rPr lang="es-ES" sz="2400" dirty="0">
                <a:solidFill>
                  <a:srgbClr val="0D0D0D"/>
                </a:solidFill>
                <a:latin typeface="Aptos" panose="020B0004020202020204" pitchFamily="34" charset="0"/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i="0" u="none" strike="noStrike" dirty="0">
                <a:solidFill>
                  <a:srgbClr val="0D0D0D"/>
                </a:solidFill>
                <a:effectLst/>
                <a:latin typeface="Aptos" panose="020B0004020202020204" pitchFamily="34" charset="0"/>
              </a:rPr>
              <a:t>A sus RRHH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i="0" u="none" strike="noStrike" dirty="0">
                <a:solidFill>
                  <a:srgbClr val="0D0D0D"/>
                </a:solidFill>
                <a:effectLst/>
                <a:latin typeface="Aptos" panose="020B0004020202020204" pitchFamily="34" charset="0"/>
              </a:rPr>
              <a:t>A su realidad financiera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i="0" u="none" strike="noStrike" dirty="0">
                <a:solidFill>
                  <a:srgbClr val="0D0D0D"/>
                </a:solidFill>
                <a:effectLst/>
                <a:latin typeface="Aptos" panose="020B0004020202020204" pitchFamily="34" charset="0"/>
              </a:rPr>
              <a:t>A sus infraestructuras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400" b="1" i="0" u="none" strike="noStrike" dirty="0">
                <a:solidFill>
                  <a:srgbClr val="00B050"/>
                </a:solidFill>
                <a:effectLst/>
                <a:latin typeface="Aptos" panose="020B0004020202020204" pitchFamily="34" charset="0"/>
              </a:rPr>
              <a:t>El reto para los gestores CIA está relacionado con la Transformación Digital de sus procesos</a:t>
            </a:r>
            <a:r>
              <a:rPr lang="es-ES" sz="2400" b="1" dirty="0">
                <a:solidFill>
                  <a:srgbClr val="00B050"/>
                </a:solidFill>
                <a:latin typeface="Aptos" panose="020B0004020202020204" pitchFamily="34" charset="0"/>
              </a:rPr>
              <a:t> </a:t>
            </a:r>
            <a:r>
              <a:rPr lang="es-ES" sz="2400" dirty="0">
                <a:solidFill>
                  <a:srgbClr val="0D0D0D"/>
                </a:solidFill>
                <a:latin typeface="Aptos" panose="020B0004020202020204" pitchFamily="34" charset="0"/>
              </a:rPr>
              <a:t>y la </a:t>
            </a:r>
            <a:r>
              <a:rPr lang="es-E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capacitación de sus RRHH </a:t>
            </a:r>
            <a:r>
              <a:rPr lang="es-ES" sz="2400" dirty="0">
                <a:solidFill>
                  <a:srgbClr val="0D0D0D"/>
                </a:solidFill>
                <a:latin typeface="Aptos" panose="020B0004020202020204" pitchFamily="34" charset="0"/>
              </a:rPr>
              <a:t>ante esta revolución tecnológica.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i="0" u="none" strike="noStrike" dirty="0">
                <a:solidFill>
                  <a:srgbClr val="0D0D0D"/>
                </a:solidFill>
                <a:effectLst/>
                <a:latin typeface="Aptos" panose="020B0004020202020204" pitchFamily="34" charset="0"/>
              </a:rPr>
              <a:t>Si no se transforman los procesos, las nuevas herramientas incrementarán la carga trabajo. </a:t>
            </a:r>
            <a:endParaRPr lang="es-ES" dirty="0">
              <a:solidFill>
                <a:srgbClr val="0D0D0D"/>
              </a:solidFill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s-ES" i="0" u="none" strike="noStrike" dirty="0">
              <a:solidFill>
                <a:srgbClr val="0D0D0D"/>
              </a:solidFill>
              <a:effectLst/>
              <a:latin typeface="Aptos" panose="020B0004020202020204" pitchFamily="34" charset="0"/>
            </a:endParaRPr>
          </a:p>
          <a:p>
            <a:pPr marL="457200" lvl="1" indent="0" algn="ctr">
              <a:buNone/>
            </a:pPr>
            <a:r>
              <a:rPr lang="es-ES" b="1" u="sng" dirty="0">
                <a:solidFill>
                  <a:srgbClr val="C00000"/>
                </a:solidFill>
                <a:latin typeface="Aptos" panose="020B0004020202020204" pitchFamily="34" charset="0"/>
              </a:rPr>
              <a:t>Lo interesante y los difícil comienza cuando se acabe el PERTE!</a:t>
            </a:r>
            <a:endParaRPr lang="es-ES" b="1" i="0" u="sng" strike="noStrike" dirty="0">
              <a:solidFill>
                <a:srgbClr val="C00000"/>
              </a:solidFill>
              <a:effectLst/>
              <a:latin typeface="Aptos" panose="020B0004020202020204" pitchFamily="34" charset="0"/>
            </a:endParaRPr>
          </a:p>
          <a:p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23ECF50-943F-82F9-9EE0-F26C28C58DA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7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16390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438383"/>
            <a:ext cx="9144000" cy="2387600"/>
          </a:xfrm>
          <a:noFill/>
        </p:spPr>
        <p:txBody>
          <a:bodyPr>
            <a:normAutofit/>
          </a:bodyPr>
          <a:lstStyle/>
          <a:p>
            <a:r>
              <a:rPr lang="es-ES" sz="5400" dirty="0">
                <a:solidFill>
                  <a:srgbClr val="DAA600"/>
                </a:solidFill>
              </a:rPr>
              <a:t>¡ Gracias !</a:t>
            </a:r>
          </a:p>
        </p:txBody>
      </p:sp>
      <p:sp>
        <p:nvSpPr>
          <p:cNvPr id="3" name="Subtítulo 4">
            <a:extLst>
              <a:ext uri="{FF2B5EF4-FFF2-40B4-BE49-F238E27FC236}">
                <a16:creationId xmlns:a16="http://schemas.microsoft.com/office/drawing/2014/main" id="{E9A709C3-E0F4-CAE3-8BF3-2D4706826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5982"/>
            <a:ext cx="9144000" cy="1485001"/>
          </a:xfrm>
        </p:spPr>
        <p:txBody>
          <a:bodyPr>
            <a:normAutofit fontScale="62500" lnSpcReduction="20000"/>
          </a:bodyPr>
          <a:lstStyle/>
          <a:p>
            <a:r>
              <a:rPr lang="es-ES" dirty="0"/>
              <a:t>Arteixo, 16 de abril de 2026</a:t>
            </a:r>
          </a:p>
          <a:p>
            <a:endParaRPr lang="es-ES" dirty="0"/>
          </a:p>
          <a:p>
            <a:r>
              <a:rPr lang="es-ES" dirty="0"/>
              <a:t>Catedrático de Universidad</a:t>
            </a:r>
          </a:p>
          <a:p>
            <a:endParaRPr lang="es-ES" dirty="0"/>
          </a:p>
          <a:p>
            <a:r>
              <a:rPr lang="es-ES" dirty="0"/>
              <a:t>Universidad de Sevilla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C26378-00D7-3390-2028-5F6F69C69BAE}"/>
              </a:ext>
            </a:extLst>
          </p:cNvPr>
          <p:cNvSpPr txBox="1"/>
          <p:nvPr/>
        </p:nvSpPr>
        <p:spPr>
          <a:xfrm>
            <a:off x="3149600" y="2325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8859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"/>
          <p:cNvSpPr>
            <a:spLocks noGrp="1"/>
          </p:cNvSpPr>
          <p:nvPr/>
        </p:nvSpPr>
        <p:spPr>
          <a:xfrm>
            <a:off x="0" y="0"/>
            <a:ext cx="12192000" cy="687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s-ES" dirty="0"/>
              <a:t>Digitalización del CIA: contexto y fundamentos</a:t>
            </a:r>
          </a:p>
        </p:txBody>
      </p:sp>
      <p:sp>
        <p:nvSpPr>
          <p:cNvPr id="3" name="Col izq header"/>
          <p:cNvSpPr>
            <a:spLocks noGrp="1"/>
          </p:cNvSpPr>
          <p:nvPr/>
        </p:nvSpPr>
        <p:spPr>
          <a:xfrm>
            <a:off x="304800" y="800000"/>
            <a:ext cx="5600000" cy="350000"/>
          </a:xfrm>
          <a:prstGeom prst="rect">
            <a:avLst/>
          </a:prstGeom>
          <a:solidFill>
            <a:srgbClr val="00AA88"/>
          </a:solidFill>
        </p:spPr>
        <p:txBody>
          <a:bodyPr lIns="91440" tIns="45720" rIns="91440" bIns="45720" anchor="ctr">
            <a:no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FFFFFF"/>
                </a:solidFill>
              </a:rPr>
              <a:t>¿Por qué digitalizar?</a:t>
            </a:r>
          </a:p>
        </p:txBody>
      </p:sp>
      <p:sp>
        <p:nvSpPr>
          <p:cNvPr id="4" name="Col izq contenido"/>
          <p:cNvSpPr>
            <a:spLocks noGrp="1"/>
          </p:cNvSpPr>
          <p:nvPr/>
        </p:nvSpPr>
        <p:spPr>
          <a:xfrm>
            <a:off x="304800" y="1180000"/>
            <a:ext cx="5600000" cy="5130000"/>
          </a:xfrm>
          <a:prstGeom prst="rect">
            <a:avLst/>
          </a:prstGeom>
          <a:solidFill>
            <a:srgbClr val="F0F7F5"/>
          </a:solidFill>
        </p:spPr>
        <p:txBody>
          <a:bodyPr lIns="130000" tIns="130000" rIns="130000" bIns="130000" anchor="t"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rgbClr val="C0392B"/>
                </a:solidFill>
              </a:rPr>
              <a:t>Cambio climático y sequía</a:t>
            </a:r>
          </a:p>
          <a:p>
            <a:pPr marL="0" indent="0">
              <a:buNone/>
            </a:pPr>
            <a:r>
              <a:rPr lang="es-ES" sz="2200" dirty="0">
                <a:solidFill>
                  <a:srgbClr val="444444"/>
                </a:solidFill>
              </a:rPr>
              <a:t>Menos recurso disponible → mayor eficiencia obligatoria</a:t>
            </a:r>
          </a:p>
          <a:p>
            <a:pPr marL="0" indent="0">
              <a:buNone/>
            </a:pPr>
            <a:endParaRPr lang="es-ES" sz="2200" b="1" dirty="0">
              <a:solidFill>
                <a:srgbClr val="444444"/>
              </a:solidFill>
            </a:endParaRPr>
          </a:p>
          <a:p>
            <a:pPr marL="0" indent="0">
              <a:buNone/>
            </a:pPr>
            <a:r>
              <a:rPr lang="es-ES" sz="2200" b="1" dirty="0">
                <a:solidFill>
                  <a:srgbClr val="2980B9"/>
                </a:solidFill>
              </a:rPr>
              <a:t>Nueva normativa</a:t>
            </a:r>
          </a:p>
          <a:p>
            <a:pPr marL="0" indent="0">
              <a:buNone/>
            </a:pPr>
            <a:r>
              <a:rPr lang="es-ES" sz="2200" dirty="0">
                <a:solidFill>
                  <a:srgbClr val="444444"/>
                </a:solidFill>
              </a:rPr>
              <a:t>RD3/2023 · RD665/2023 · aguas regeneradas</a:t>
            </a:r>
          </a:p>
          <a:p>
            <a:pPr marL="0" indent="0">
              <a:buNone/>
            </a:pPr>
            <a:endParaRPr lang="es-ES" sz="2200" b="1" dirty="0">
              <a:solidFill>
                <a:srgbClr val="16A085"/>
              </a:solidFill>
            </a:endParaRPr>
          </a:p>
          <a:p>
            <a:pPr marL="0" indent="0">
              <a:buNone/>
            </a:pPr>
            <a:r>
              <a:rPr lang="es-ES" sz="2200" b="1" dirty="0">
                <a:solidFill>
                  <a:srgbClr val="16A085"/>
                </a:solidFill>
              </a:rPr>
              <a:t>Gestión Integrada (GIRH)</a:t>
            </a:r>
          </a:p>
          <a:p>
            <a:pPr marL="0" indent="0">
              <a:buNone/>
            </a:pPr>
            <a:r>
              <a:rPr lang="es-ES" sz="2200" dirty="0">
                <a:solidFill>
                  <a:srgbClr val="444444"/>
                </a:solidFill>
              </a:rPr>
              <a:t>Compartir información con terceros: cuencas y confederaciones</a:t>
            </a:r>
          </a:p>
          <a:p>
            <a:pPr marL="0" indent="0">
              <a:buNone/>
            </a:pPr>
            <a:endParaRPr lang="es-ES" sz="2200" b="1" i="1" dirty="0">
              <a:solidFill>
                <a:srgbClr val="006655"/>
              </a:solidFill>
            </a:endParaRPr>
          </a:p>
          <a:p>
            <a:pPr marL="0" indent="0">
              <a:buNone/>
            </a:pPr>
            <a:r>
              <a:rPr lang="es-ES" sz="2200" b="1" i="1" dirty="0">
                <a:solidFill>
                  <a:srgbClr val="006655"/>
                </a:solidFill>
              </a:rPr>
              <a:t>Las barreras tecnológicas ya no existen.</a:t>
            </a:r>
          </a:p>
          <a:p>
            <a:pPr marL="0" indent="0">
              <a:buNone/>
            </a:pPr>
            <a:r>
              <a:rPr lang="es-ES" sz="2200" b="1" i="1" dirty="0">
                <a:solidFill>
                  <a:srgbClr val="006655"/>
                </a:solidFill>
              </a:rPr>
              <a:t>El reto es organizativo y de gobernanza.</a:t>
            </a:r>
          </a:p>
        </p:txBody>
      </p:sp>
      <p:sp>
        <p:nvSpPr>
          <p:cNvPr id="5" name="Col der header"/>
          <p:cNvSpPr>
            <a:spLocks noGrp="1"/>
          </p:cNvSpPr>
          <p:nvPr/>
        </p:nvSpPr>
        <p:spPr>
          <a:xfrm>
            <a:off x="6287800" y="800000"/>
            <a:ext cx="5600000" cy="350000"/>
          </a:xfrm>
          <a:prstGeom prst="rect">
            <a:avLst/>
          </a:prstGeom>
          <a:solidFill>
            <a:srgbClr val="2471A3"/>
          </a:solidFill>
        </p:spPr>
        <p:txBody>
          <a:bodyPr lIns="91440" tIns="45720" rIns="91440" bIns="45720" anchor="ctr">
            <a:no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FFFFFF"/>
                </a:solidFill>
              </a:rPr>
              <a:t>¿Qué implica?</a:t>
            </a:r>
          </a:p>
        </p:txBody>
      </p:sp>
      <p:sp>
        <p:nvSpPr>
          <p:cNvPr id="6" name="Col der contenido"/>
          <p:cNvSpPr>
            <a:spLocks noGrp="1"/>
          </p:cNvSpPr>
          <p:nvPr/>
        </p:nvSpPr>
        <p:spPr>
          <a:xfrm>
            <a:off x="6287800" y="1180000"/>
            <a:ext cx="5600000" cy="5130000"/>
          </a:xfrm>
          <a:prstGeom prst="rect">
            <a:avLst/>
          </a:prstGeom>
          <a:solidFill>
            <a:srgbClr val="EEF4FB"/>
          </a:solidFill>
        </p:spPr>
        <p:txBody>
          <a:bodyPr lIns="130000" tIns="130000" rIns="130000" bIns="130000" anchor="t"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rgbClr val="1A5276"/>
                </a:solidFill>
              </a:rPr>
              <a:t>Digitalizar = mundo físico → mundo digital</a:t>
            </a:r>
          </a:p>
          <a:p>
            <a:pPr marL="0" indent="0">
              <a:buNone/>
            </a:pPr>
            <a:r>
              <a:rPr lang="es-ES" sz="2200" dirty="0">
                <a:solidFill>
                  <a:srgbClr val="444444"/>
                </a:solidFill>
              </a:rPr>
              <a:t>No solo sensores: GIS · BIM · Clientes · SCADA · Laboratorio · Procesos</a:t>
            </a:r>
          </a:p>
          <a:p>
            <a:pPr marL="0" indent="0">
              <a:buNone/>
            </a:pPr>
            <a:endParaRPr lang="es-ES" sz="2200" b="1" dirty="0">
              <a:solidFill>
                <a:srgbClr val="1A5276"/>
              </a:solidFill>
            </a:endParaRPr>
          </a:p>
          <a:p>
            <a:pPr marL="0" indent="0">
              <a:buNone/>
            </a:pPr>
            <a:r>
              <a:rPr lang="es-ES" sz="2200" b="1" dirty="0">
                <a:solidFill>
                  <a:srgbClr val="1A5276"/>
                </a:solidFill>
              </a:rPr>
              <a:t>Facilita y posibilita</a:t>
            </a:r>
          </a:p>
          <a:p>
            <a:pPr marL="0" indent="0">
              <a:buNone/>
            </a:pPr>
            <a:r>
              <a:rPr lang="es-ES" sz="2200" dirty="0">
                <a:solidFill>
                  <a:srgbClr val="444444"/>
                </a:solidFill>
              </a:rPr>
              <a:t>Control y análisis complejos · Transformar actividad y organización</a:t>
            </a:r>
          </a:p>
          <a:p>
            <a:pPr marL="0" indent="0">
              <a:buNone/>
            </a:pPr>
            <a:endParaRPr lang="es-ES" sz="2200" b="1" dirty="0">
              <a:solidFill>
                <a:srgbClr val="1A5276"/>
              </a:solidFill>
            </a:endParaRPr>
          </a:p>
          <a:p>
            <a:pPr marL="0" indent="0">
              <a:buNone/>
            </a:pPr>
            <a:r>
              <a:rPr lang="es-ES" sz="2200" b="1" dirty="0">
                <a:solidFill>
                  <a:srgbClr val="1A5276"/>
                </a:solidFill>
              </a:rPr>
              <a:t>Limitaciones reales del CIA</a:t>
            </a:r>
          </a:p>
          <a:p>
            <a:pPr marL="0" indent="0">
              <a:buNone/>
            </a:pPr>
            <a:r>
              <a:rPr lang="es-ES" sz="2200" dirty="0">
                <a:solidFill>
                  <a:srgbClr val="C0392B"/>
                </a:solidFill>
              </a:rPr>
              <a:t>RRHH limitados · Presupuesto limitado · Infraestructuras imperfectas</a:t>
            </a:r>
          </a:p>
          <a:p>
            <a:pPr marL="0" indent="0">
              <a:buNone/>
            </a:pPr>
            <a:endParaRPr lang="es-ES" sz="2200" b="1" i="1" dirty="0">
              <a:solidFill>
                <a:srgbClr val="1A5276"/>
              </a:solidFill>
            </a:endParaRPr>
          </a:p>
          <a:p>
            <a:pPr marL="0" indent="0">
              <a:buNone/>
            </a:pPr>
            <a:r>
              <a:rPr lang="es-ES" sz="2200" b="1" i="1" dirty="0">
                <a:solidFill>
                  <a:srgbClr val="1A5276"/>
                </a:solidFill>
              </a:rPr>
              <a:t>Más datos → necesidad de inteligencia</a:t>
            </a:r>
          </a:p>
          <a:p>
            <a:pPr marL="0" indent="0">
              <a:buNone/>
            </a:pPr>
            <a:r>
              <a:rPr lang="es-ES" sz="2200" b="1" i="1" dirty="0">
                <a:solidFill>
                  <a:srgbClr val="1A5276"/>
                </a:solidFill>
              </a:rPr>
              <a:t>(artificial o humana) para analizarlos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02E15-A0D6-8AFA-44DE-7E2A434BB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D658D5-6695-3B3F-3EA0-FF08177F8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3960" y="765046"/>
            <a:ext cx="10146795" cy="3858775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tx1"/>
                </a:solidFill>
              </a:rPr>
              <a:t>¿Qué se digitaliza? : </a:t>
            </a:r>
            <a:r>
              <a:rPr lang="es-ES" sz="2000" b="1" dirty="0">
                <a:solidFill>
                  <a:srgbClr val="C00000"/>
                </a:solidFill>
              </a:rPr>
              <a:t>Todo lo que permita gestionar adecuadamente los activos</a:t>
            </a:r>
          </a:p>
          <a:p>
            <a:pPr lvl="1"/>
            <a:r>
              <a:rPr lang="es-ES" sz="2000" b="1" dirty="0">
                <a:solidFill>
                  <a:srgbClr val="0070C0"/>
                </a:solidFill>
              </a:rPr>
              <a:t>Infraestructuras</a:t>
            </a:r>
            <a:r>
              <a:rPr lang="es-ES" sz="2000" dirty="0"/>
              <a:t> </a:t>
            </a:r>
          </a:p>
          <a:p>
            <a:pPr lvl="2"/>
            <a:r>
              <a:rPr lang="es-ES" dirty="0"/>
              <a:t>GIS. </a:t>
            </a:r>
          </a:p>
          <a:p>
            <a:pPr lvl="2"/>
            <a:r>
              <a:rPr lang="es-ES" dirty="0"/>
              <a:t>Activos.</a:t>
            </a:r>
          </a:p>
          <a:p>
            <a:pPr lvl="2"/>
            <a:r>
              <a:rPr lang="es-ES" dirty="0"/>
              <a:t>GPI.</a:t>
            </a:r>
          </a:p>
          <a:p>
            <a:pPr lvl="2"/>
            <a:r>
              <a:rPr lang="es-ES" dirty="0"/>
              <a:t>Modelos.</a:t>
            </a:r>
          </a:p>
          <a:p>
            <a:pPr lvl="2"/>
            <a:r>
              <a:rPr lang="es-ES" dirty="0"/>
              <a:t>BIM.</a:t>
            </a:r>
          </a:p>
          <a:p>
            <a:pPr lvl="1">
              <a:spcAft>
                <a:spcPts val="0"/>
              </a:spcAft>
            </a:pPr>
            <a:r>
              <a:rPr lang="es-ES" sz="2000" b="1" dirty="0">
                <a:solidFill>
                  <a:srgbClr val="0070C0"/>
                </a:solidFill>
              </a:rPr>
              <a:t>Flujos de agua </a:t>
            </a:r>
            <a:r>
              <a:rPr lang="es-ES" sz="2000" dirty="0"/>
              <a:t>y de </a:t>
            </a:r>
            <a:r>
              <a:rPr lang="es-ES" sz="2000" b="1" dirty="0">
                <a:solidFill>
                  <a:srgbClr val="00B050"/>
                </a:solidFill>
              </a:rPr>
              <a:t>energía</a:t>
            </a:r>
            <a:r>
              <a:rPr lang="es-ES" sz="2000" dirty="0"/>
              <a:t>.</a:t>
            </a:r>
          </a:p>
          <a:p>
            <a:pPr lvl="1">
              <a:spcAft>
                <a:spcPts val="0"/>
              </a:spcAft>
            </a:pP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</a:rPr>
              <a:t>Procesos industriales </a:t>
            </a:r>
            <a:r>
              <a:rPr lang="es-ES" sz="2000" dirty="0"/>
              <a:t>(SCADA)</a:t>
            </a:r>
          </a:p>
          <a:p>
            <a:pPr lvl="1">
              <a:spcAft>
                <a:spcPts val="0"/>
              </a:spcAft>
            </a:pPr>
            <a:r>
              <a:rPr lang="es-ES" sz="2000" b="1" dirty="0">
                <a:solidFill>
                  <a:srgbClr val="7030A0"/>
                </a:solidFill>
              </a:rPr>
              <a:t>Clientes</a:t>
            </a:r>
          </a:p>
          <a:p>
            <a:pPr lvl="1">
              <a:spcAft>
                <a:spcPts val="0"/>
              </a:spcAft>
            </a:pPr>
            <a:r>
              <a:rPr lang="es-ES" sz="2000" b="1" dirty="0">
                <a:solidFill>
                  <a:srgbClr val="7030A0"/>
                </a:solidFill>
              </a:rPr>
              <a:t>Datos externos</a:t>
            </a:r>
          </a:p>
          <a:p>
            <a:pPr lvl="1">
              <a:spcAft>
                <a:spcPts val="0"/>
              </a:spcAft>
            </a:pPr>
            <a:endParaRPr lang="es-ES" sz="2000" b="1" dirty="0">
              <a:solidFill>
                <a:srgbClr val="7030A0"/>
              </a:solidFill>
            </a:endParaRPr>
          </a:p>
          <a:p>
            <a:pPr lvl="1">
              <a:spcAft>
                <a:spcPts val="0"/>
              </a:spcAft>
            </a:pPr>
            <a:endParaRPr lang="es-ES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E8FFA1-B7CA-E785-1D50-3B3679D4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600" y="4623821"/>
            <a:ext cx="9153215" cy="13084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1AB3B48-5B39-081B-FFDC-0B134681F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600" y="6009519"/>
            <a:ext cx="9153215" cy="5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Imagen que contiene Diagrama  Descripción generada automáticamente">
            <a:extLst>
              <a:ext uri="{FF2B5EF4-FFF2-40B4-BE49-F238E27FC236}">
                <a16:creationId xmlns:a16="http://schemas.microsoft.com/office/drawing/2014/main" id="{BCA254F3-B316-2B69-44CC-AF25FA826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655" y="2565823"/>
            <a:ext cx="8436345" cy="205799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CCC737E-C2FB-5280-F6A1-B8D304DFD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7820"/>
          </a:xfrm>
        </p:spPr>
        <p:txBody>
          <a:bodyPr>
            <a:normAutofit/>
          </a:bodyPr>
          <a:lstStyle/>
          <a:p>
            <a:r>
              <a:rPr lang="es-ES" dirty="0"/>
              <a:t>Datos en la gestión del CIA</a:t>
            </a:r>
          </a:p>
        </p:txBody>
      </p:sp>
    </p:spTree>
    <p:extLst>
      <p:ext uri="{BB962C8B-B14F-4D97-AF65-F5344CB8AC3E}">
        <p14:creationId xmlns:p14="http://schemas.microsoft.com/office/powerpoint/2010/main" val="34577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A0D77-5A02-0CC0-03D9-D1A3BE34D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0FC6B7-154C-B7CB-E392-E57697816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06" y="919616"/>
            <a:ext cx="6533661" cy="5836784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0"/>
              </a:spcAft>
              <a:buNone/>
            </a:pPr>
            <a:r>
              <a:rPr lang="es-ES" b="1" dirty="0">
                <a:solidFill>
                  <a:srgbClr val="00B050"/>
                </a:solidFill>
              </a:rPr>
              <a:t>Los datos sirven para tomar decisiones: </a:t>
            </a:r>
          </a:p>
          <a:p>
            <a:pPr marL="0" indent="0">
              <a:buNone/>
            </a:pPr>
            <a:endParaRPr lang="es-ES" sz="2400" b="1" dirty="0"/>
          </a:p>
          <a:p>
            <a:r>
              <a:rPr lang="es-ES" sz="2400" b="1" dirty="0">
                <a:solidFill>
                  <a:srgbClr val="0070C0"/>
                </a:solidFill>
              </a:rPr>
              <a:t>El análisis puede delegarse a la IA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/>
              <a:t>Grandes volúmenes de datos requieren nuevas capacidades. La IA puede procesar lo que el humano no puede.</a:t>
            </a:r>
          </a:p>
          <a:p>
            <a:r>
              <a:rPr lang="es-ES" sz="2400" b="1" dirty="0">
                <a:solidFill>
                  <a:srgbClr val="0070C0"/>
                </a:solidFill>
              </a:rPr>
              <a:t>La decisión siempre es humana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/>
              <a:t>Los datos y la IA informan, pero la responsabilidad de la gestión pública no se delega.</a:t>
            </a:r>
          </a:p>
          <a:p>
            <a:r>
              <a:rPr lang="es-ES" sz="2400" b="1" dirty="0">
                <a:solidFill>
                  <a:srgbClr val="0070C0"/>
                </a:solidFill>
              </a:rPr>
              <a:t>Compartir datos habilita la Transformación Digital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s-ES" sz="2400" dirty="0"/>
              <a:t>Integrar SCADA, GIS, clientes y laboratorio en un lago de datos común cambia la forma de trabajar.</a:t>
            </a:r>
          </a:p>
          <a:p>
            <a:pPr marL="457200" lvl="1" indent="0">
              <a:spcAft>
                <a:spcPts val="0"/>
              </a:spcAft>
              <a:buNone/>
            </a:pPr>
            <a:r>
              <a:rPr lang="es-ES" b="1" dirty="0">
                <a:solidFill>
                  <a:srgbClr val="C00000"/>
                </a:solidFill>
              </a:rPr>
              <a:t>¿Cambiamos los procesos antes o después de implantar las herramientas?</a:t>
            </a:r>
          </a:p>
          <a:p>
            <a:pPr lvl="1">
              <a:spcAft>
                <a:spcPts val="0"/>
              </a:spcAft>
            </a:pPr>
            <a:endParaRPr lang="es-ES" sz="2000" b="1" dirty="0">
              <a:solidFill>
                <a:srgbClr val="7030A0"/>
              </a:solidFill>
            </a:endParaRPr>
          </a:p>
          <a:p>
            <a:pPr lvl="1">
              <a:spcAft>
                <a:spcPts val="0"/>
              </a:spcAft>
            </a:pPr>
            <a:endParaRPr lang="es-ES" sz="2000" b="1" dirty="0">
              <a:solidFill>
                <a:srgbClr val="7030A0"/>
              </a:solidFill>
            </a:endParaRPr>
          </a:p>
          <a:p>
            <a:pPr lvl="1">
              <a:spcAft>
                <a:spcPts val="0"/>
              </a:spcAft>
            </a:pPr>
            <a:endParaRPr lang="es-ES" sz="20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6D5FE3D-7EFE-0967-B71C-22FAB27AA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7820"/>
          </a:xfrm>
        </p:spPr>
        <p:txBody>
          <a:bodyPr>
            <a:normAutofit/>
          </a:bodyPr>
          <a:lstStyle/>
          <a:p>
            <a:r>
              <a:rPr lang="es-ES" dirty="0"/>
              <a:t>El Rol de los Datos en la Gestión del Agua</a:t>
            </a:r>
          </a:p>
        </p:txBody>
      </p:sp>
      <p:pic>
        <p:nvPicPr>
          <p:cNvPr id="3074" name="Picture 2" descr="Diagrama conceptual de un lago de datos para el ciclo integral del agua con ingesta, almacenamiento, procesamiento y casos de uso IA.">
            <a:extLst>
              <a:ext uri="{FF2B5EF4-FFF2-40B4-BE49-F238E27FC236}">
                <a16:creationId xmlns:a16="http://schemas.microsoft.com/office/drawing/2014/main" id="{F2F5F0D8-81FF-452D-6919-136D93D27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967" y="1438465"/>
            <a:ext cx="5342466" cy="356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89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hemos conseguido con el PERTE?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4044" y="1250082"/>
            <a:ext cx="5601956" cy="4811555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Analizar la situación real de la empresa frente a la digitalización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Plantear un objetivo concreto: </a:t>
            </a:r>
            <a:r>
              <a:rPr lang="es-ES" dirty="0">
                <a:solidFill>
                  <a:schemeClr val="tx1"/>
                </a:solidFill>
              </a:rPr>
              <a:t>eficiencia hídrica, cumplimiento normativo, </a:t>
            </a:r>
            <a:r>
              <a:rPr lang="es-ES" dirty="0" err="1">
                <a:solidFill>
                  <a:schemeClr val="tx1"/>
                </a:solidFill>
              </a:rPr>
              <a:t>cogobernanza</a:t>
            </a:r>
            <a:r>
              <a:rPr lang="es-ES" dirty="0">
                <a:solidFill>
                  <a:schemeClr val="tx1"/>
                </a:solidFill>
              </a:rPr>
              <a:t>, etc.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Identificar e implementar las necesidades: </a:t>
            </a:r>
            <a:r>
              <a:rPr lang="es-ES" dirty="0">
                <a:solidFill>
                  <a:schemeClr val="tx1"/>
                </a:solidFill>
              </a:rPr>
              <a:t>catálogo de activos, sensores, comunicaciones y herramientas</a:t>
            </a:r>
          </a:p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Implementar el proyecto: </a:t>
            </a:r>
            <a:r>
              <a:rPr lang="es-ES" dirty="0"/>
              <a:t>Comprar, instalar, … </a:t>
            </a:r>
            <a:r>
              <a:rPr lang="es-ES" b="1" dirty="0">
                <a:solidFill>
                  <a:srgbClr val="C00000"/>
                </a:solidFill>
              </a:rPr>
              <a:t>mantener (al menos 5 años)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pPr/>
              <a:t>6</a:t>
            </a:fld>
            <a:endParaRPr lang="es-ES" dirty="0"/>
          </a:p>
        </p:txBody>
      </p:sp>
      <p:pic>
        <p:nvPicPr>
          <p:cNvPr id="1026" name="Picture 2" descr="Telelectura - Emasesa">
            <a:extLst>
              <a:ext uri="{FF2B5EF4-FFF2-40B4-BE49-F238E27FC236}">
                <a16:creationId xmlns:a16="http://schemas.microsoft.com/office/drawing/2014/main" id="{0EE2A1B3-237E-EF02-7619-F57BD6C5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962" y="1066753"/>
            <a:ext cx="3883661" cy="517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01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E1A3C-5DE2-6EB2-5C27-43310EA87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21440-82D7-0DC1-D2F0-1AAA91D7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NO hemos conseguido con el PERTE?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D90D2F-C0BD-4302-4E5F-712456F15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720001"/>
            <a:ext cx="5335930" cy="5815534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endParaRPr lang="es-ES" b="1" dirty="0">
              <a:solidFill>
                <a:srgbClr val="009999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Transformar la empresa ¿Por qué?</a:t>
            </a:r>
          </a:p>
          <a:p>
            <a:pPr lvl="2"/>
            <a:r>
              <a:rPr lang="es-ES" sz="2400" b="1" dirty="0">
                <a:solidFill>
                  <a:srgbClr val="7030A0"/>
                </a:solidFill>
              </a:rPr>
              <a:t>Las herramientas no cambian nada. </a:t>
            </a:r>
          </a:p>
          <a:p>
            <a:pPr lvl="2"/>
            <a:r>
              <a:rPr lang="es-ES" sz="2400" b="1" dirty="0">
                <a:solidFill>
                  <a:srgbClr val="7030A0"/>
                </a:solidFill>
              </a:rPr>
              <a:t>Lo que cambia las organizaciones es la forma en la que las personas trabajan. </a:t>
            </a:r>
          </a:p>
          <a:p>
            <a:pPr lvl="2"/>
            <a:r>
              <a:rPr lang="es-ES" sz="2400" b="1" dirty="0">
                <a:solidFill>
                  <a:srgbClr val="7030A0"/>
                </a:solidFill>
              </a:rPr>
              <a:t>No hemos diseñado un Plan de Transformación Digital</a:t>
            </a:r>
          </a:p>
          <a:p>
            <a:pPr marL="457200" lvl="0" indent="-457200">
              <a:buFont typeface="+mj-lt"/>
              <a:buAutoNum type="arabicPeriod"/>
            </a:pPr>
            <a:endParaRPr lang="es-ES" b="1" dirty="0">
              <a:solidFill>
                <a:srgbClr val="009999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b="1" dirty="0">
                <a:solidFill>
                  <a:srgbClr val="009999"/>
                </a:solidFill>
              </a:rPr>
              <a:t>FOCO: </a:t>
            </a:r>
            <a:r>
              <a:rPr lang="es-ES" sz="2400" b="1" dirty="0">
                <a:solidFill>
                  <a:srgbClr val="0070C0"/>
                </a:solidFill>
              </a:rPr>
              <a:t>Procesos</a:t>
            </a:r>
            <a:r>
              <a:rPr lang="es-ES" dirty="0"/>
              <a:t> → </a:t>
            </a:r>
            <a:r>
              <a:rPr lang="es-ES" sz="2400" b="1" dirty="0">
                <a:solidFill>
                  <a:srgbClr val="00B050"/>
                </a:solidFill>
              </a:rPr>
              <a:t>Personas</a:t>
            </a:r>
            <a:r>
              <a:rPr lang="es-ES" sz="2400" dirty="0"/>
              <a:t> </a:t>
            </a:r>
            <a:r>
              <a:rPr lang="es-ES" dirty="0"/>
              <a:t>→ </a:t>
            </a:r>
            <a:r>
              <a:rPr lang="es-ES" sz="2400" b="1" dirty="0">
                <a:solidFill>
                  <a:srgbClr val="C00000"/>
                </a:solidFill>
              </a:rPr>
              <a:t>Tecnología</a:t>
            </a:r>
            <a:r>
              <a:rPr lang="es-ES" sz="2400" dirty="0"/>
              <a:t> (por ese orden)</a:t>
            </a:r>
            <a:endParaRPr lang="es-ES" sz="2400" b="1" dirty="0">
              <a:solidFill>
                <a:srgbClr val="7030A0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22EB18-EE3F-2C13-29D0-C8CEFDDB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3579E4B-146E-4D2C-6DBC-A7F5CA11C7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92850" y="885554"/>
            <a:ext cx="5573482" cy="5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6AE13-0188-C2D9-9E5D-D83781924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FAE8A-129D-B9B6-3D94-B1E726EB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¿Por qué comenzar por los Procesos?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8609EC-0A02-BD34-43DA-6E7A1274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348D-31B5-41B3-8E3D-F5E4E6650469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8A79B9-2F17-733C-FB29-104CC3A9E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095269"/>
            <a:ext cx="5561217" cy="5397605"/>
          </a:xfrm>
        </p:spPr>
        <p:txBody>
          <a:bodyPr>
            <a:normAutofit/>
          </a:bodyPr>
          <a:lstStyle/>
          <a:p>
            <a:r>
              <a:rPr lang="es-ES_tradnl" dirty="0"/>
              <a:t>Cuando se digitaliza un proceso sin antes transformarlo, </a:t>
            </a:r>
            <a:r>
              <a:rPr lang="es-ES_tradnl" b="1" dirty="0">
                <a:solidFill>
                  <a:srgbClr val="C00000"/>
                </a:solidFill>
              </a:rPr>
              <a:t>se corre el riesgo </a:t>
            </a:r>
            <a:r>
              <a:rPr lang="es-ES_tradnl" dirty="0"/>
              <a:t>de: </a:t>
            </a:r>
          </a:p>
          <a:p>
            <a:pPr lvl="1"/>
            <a:endParaRPr lang="es-ES_tradnl" dirty="0"/>
          </a:p>
          <a:p>
            <a:pPr lvl="1"/>
            <a:r>
              <a:rPr lang="es-ES_tradnl" b="1" dirty="0">
                <a:solidFill>
                  <a:srgbClr val="0070C0"/>
                </a:solidFill>
              </a:rPr>
              <a:t>Consolidar la estupidez</a:t>
            </a:r>
          </a:p>
          <a:p>
            <a:pPr lvl="1"/>
            <a:endParaRPr lang="es-ES_tradnl" dirty="0"/>
          </a:p>
          <a:p>
            <a:pPr lvl="1"/>
            <a:endParaRPr lang="es-ES_tradnl" dirty="0"/>
          </a:p>
          <a:p>
            <a:pPr lvl="1"/>
            <a:endParaRPr lang="es-ES_tradnl" dirty="0"/>
          </a:p>
          <a:p>
            <a:pPr lvl="1"/>
            <a:endParaRPr lang="es-ES_tradnl" dirty="0"/>
          </a:p>
          <a:p>
            <a:pPr lvl="1"/>
            <a:r>
              <a:rPr lang="es-ES_tradnl" b="1" dirty="0">
                <a:solidFill>
                  <a:srgbClr val="0070C0"/>
                </a:solidFill>
              </a:rPr>
              <a:t>Hormigonar la ineficiencia</a:t>
            </a:r>
          </a:p>
        </p:txBody>
      </p:sp>
      <p:pic>
        <p:nvPicPr>
          <p:cNvPr id="6146" name="Picture 2" descr="Definición de Hormigón: Precios por m3 y Usos">
            <a:extLst>
              <a:ext uri="{FF2B5EF4-FFF2-40B4-BE49-F238E27FC236}">
                <a16:creationId xmlns:a16="http://schemas.microsoft.com/office/drawing/2014/main" id="{834D6A31-4624-E988-0EAF-EDBAE320B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60" y="4620377"/>
            <a:ext cx="3775476" cy="20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nterfaz de usuario gráfica  El contenido generado por IA puede ser incorrecto.">
            <a:extLst>
              <a:ext uri="{FF2B5EF4-FFF2-40B4-BE49-F238E27FC236}">
                <a16:creationId xmlns:a16="http://schemas.microsoft.com/office/drawing/2014/main" id="{C545D6B1-6F9C-8458-7C26-BF207E5B4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357" y="777354"/>
            <a:ext cx="3730379" cy="37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16FF6-4972-A190-BAEA-D46DF687A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">
            <a:extLst>
              <a:ext uri="{FF2B5EF4-FFF2-40B4-BE49-F238E27FC236}">
                <a16:creationId xmlns:a16="http://schemas.microsoft.com/office/drawing/2014/main" id="{D38EF7B8-59AD-53C0-1BD2-773200F6015A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7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s-ES" dirty="0"/>
              <a:t>Dos tipos de proyectos en el PTD</a:t>
            </a:r>
          </a:p>
        </p:txBody>
      </p:sp>
      <p:sp>
        <p:nvSpPr>
          <p:cNvPr id="3" name="Col izq header">
            <a:extLst>
              <a:ext uri="{FF2B5EF4-FFF2-40B4-BE49-F238E27FC236}">
                <a16:creationId xmlns:a16="http://schemas.microsoft.com/office/drawing/2014/main" id="{CF3A2F58-DED9-1F4B-75A4-EF4E350B18E9}"/>
              </a:ext>
            </a:extLst>
          </p:cNvPr>
          <p:cNvSpPr>
            <a:spLocks noGrp="1"/>
          </p:cNvSpPr>
          <p:nvPr/>
        </p:nvSpPr>
        <p:spPr>
          <a:xfrm>
            <a:off x="304800" y="800000"/>
            <a:ext cx="5600000" cy="350000"/>
          </a:xfrm>
          <a:prstGeom prst="rect">
            <a:avLst/>
          </a:prstGeom>
          <a:solidFill>
            <a:srgbClr val="00AA88"/>
          </a:solidFill>
        </p:spPr>
        <p:txBody>
          <a:bodyPr lIns="91440" tIns="45720" rIns="91440" bIns="45720" anchor="ctr">
            <a:no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FFFFFF"/>
                </a:solidFill>
              </a:rPr>
              <a:t>Procesos Existentes</a:t>
            </a:r>
          </a:p>
        </p:txBody>
      </p:sp>
      <p:sp>
        <p:nvSpPr>
          <p:cNvPr id="4" name="Col izq contenido">
            <a:extLst>
              <a:ext uri="{FF2B5EF4-FFF2-40B4-BE49-F238E27FC236}">
                <a16:creationId xmlns:a16="http://schemas.microsoft.com/office/drawing/2014/main" id="{A4C0C875-E5E7-8F6E-AE2C-775E17BE8053}"/>
              </a:ext>
            </a:extLst>
          </p:cNvPr>
          <p:cNvSpPr>
            <a:spLocks noGrp="1"/>
          </p:cNvSpPr>
          <p:nvPr/>
        </p:nvSpPr>
        <p:spPr>
          <a:xfrm>
            <a:off x="304800" y="1180000"/>
            <a:ext cx="5600000" cy="5130000"/>
          </a:xfrm>
          <a:prstGeom prst="rect">
            <a:avLst/>
          </a:prstGeom>
          <a:solidFill>
            <a:srgbClr val="F0F7F5"/>
          </a:solidFill>
        </p:spPr>
        <p:txBody>
          <a:bodyPr lIns="130000" tIns="130000" rIns="130000" bIns="130000" anchor="t"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rgbClr val="C0392B"/>
                </a:solidFill>
              </a:rPr>
              <a:t>Ejemplo: Gestión de Clientes</a:t>
            </a:r>
          </a:p>
          <a:p>
            <a:pPr marL="0" indent="0">
              <a:buNone/>
            </a:pPr>
            <a:endParaRPr lang="es-ES" sz="2200" dirty="0">
              <a:solidFill>
                <a:srgbClr val="444444"/>
              </a:solidFill>
            </a:endParaRPr>
          </a:p>
          <a:p>
            <a:pPr marL="0" indent="0">
              <a:buNone/>
            </a:pPr>
            <a:r>
              <a:rPr lang="es-ES" sz="2200" dirty="0">
                <a:solidFill>
                  <a:srgbClr val="444444"/>
                </a:solidFill>
              </a:rPr>
              <a:t>— Procesos retorcidos por años de modificaciones tarifarias</a:t>
            </a:r>
          </a:p>
          <a:p>
            <a:pPr marL="0" indent="0">
              <a:buNone/>
            </a:pPr>
            <a:endParaRPr lang="es-ES" sz="2200" dirty="0">
              <a:solidFill>
                <a:srgbClr val="444444"/>
              </a:solidFill>
            </a:endParaRPr>
          </a:p>
          <a:p>
            <a:pPr marL="0" indent="0">
              <a:buNone/>
            </a:pPr>
            <a:r>
              <a:rPr lang="es-ES" sz="2200" dirty="0">
                <a:solidFill>
                  <a:srgbClr val="444444"/>
                </a:solidFill>
              </a:rPr>
              <a:t>— Primero simplificar, luego digitalizar</a:t>
            </a:r>
          </a:p>
          <a:p>
            <a:pPr marL="0" indent="0">
              <a:buNone/>
            </a:pPr>
            <a:endParaRPr lang="es-ES" sz="2200" dirty="0">
              <a:solidFill>
                <a:srgbClr val="444444"/>
              </a:solidFill>
            </a:endParaRPr>
          </a:p>
          <a:p>
            <a:pPr marL="0" indent="0">
              <a:buNone/>
            </a:pPr>
            <a:r>
              <a:rPr lang="es-ES" sz="2200" dirty="0">
                <a:solidFill>
                  <a:srgbClr val="444444"/>
                </a:solidFill>
              </a:rPr>
              <a:t>— Replicar en herramientas del siglo XXI procesos del siglo XX no tiene sentido</a:t>
            </a:r>
          </a:p>
          <a:p>
            <a:pPr marL="0" indent="0">
              <a:buNone/>
            </a:pPr>
            <a:endParaRPr lang="es-ES" sz="2200" dirty="0">
              <a:solidFill>
                <a:srgbClr val="444444"/>
              </a:solidFill>
            </a:endParaRPr>
          </a:p>
          <a:p>
            <a:pPr marL="0" indent="0">
              <a:buNone/>
            </a:pPr>
            <a:r>
              <a:rPr lang="es-ES" sz="2200" b="1" i="1" dirty="0">
                <a:solidFill>
                  <a:srgbClr val="006655"/>
                </a:solidFill>
              </a:rPr>
              <a:t>Se puede conseguir otra experiencia de cliente→ Se debe analizar lo que se hace en otros sitios</a:t>
            </a:r>
          </a:p>
          <a:p>
            <a:pPr marL="0" indent="0">
              <a:buNone/>
            </a:pPr>
            <a:endParaRPr lang="es-ES" sz="2200" b="1" dirty="0">
              <a:solidFill>
                <a:srgbClr val="444444"/>
              </a:solidFill>
            </a:endParaRPr>
          </a:p>
        </p:txBody>
      </p:sp>
      <p:sp>
        <p:nvSpPr>
          <p:cNvPr id="5" name="Col der header">
            <a:extLst>
              <a:ext uri="{FF2B5EF4-FFF2-40B4-BE49-F238E27FC236}">
                <a16:creationId xmlns:a16="http://schemas.microsoft.com/office/drawing/2014/main" id="{B3885DC2-0A8F-60B7-3867-911C535A6774}"/>
              </a:ext>
            </a:extLst>
          </p:cNvPr>
          <p:cNvSpPr>
            <a:spLocks noGrp="1"/>
          </p:cNvSpPr>
          <p:nvPr/>
        </p:nvSpPr>
        <p:spPr>
          <a:xfrm>
            <a:off x="6287800" y="800000"/>
            <a:ext cx="5600000" cy="350000"/>
          </a:xfrm>
          <a:prstGeom prst="rect">
            <a:avLst/>
          </a:prstGeom>
          <a:solidFill>
            <a:srgbClr val="2471A3"/>
          </a:solidFill>
        </p:spPr>
        <p:txBody>
          <a:bodyPr lIns="91440" tIns="45720" rIns="91440" bIns="45720" anchor="ctr">
            <a:no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FFFFFF"/>
                </a:solidFill>
              </a:rPr>
              <a:t>Nuevos procesos</a:t>
            </a:r>
          </a:p>
        </p:txBody>
      </p:sp>
      <p:sp>
        <p:nvSpPr>
          <p:cNvPr id="6" name="Col der contenido">
            <a:extLst>
              <a:ext uri="{FF2B5EF4-FFF2-40B4-BE49-F238E27FC236}">
                <a16:creationId xmlns:a16="http://schemas.microsoft.com/office/drawing/2014/main" id="{6EC2D3FD-2257-B08A-89CB-F3923210AF5B}"/>
              </a:ext>
            </a:extLst>
          </p:cNvPr>
          <p:cNvSpPr>
            <a:spLocks noGrp="1"/>
          </p:cNvSpPr>
          <p:nvPr/>
        </p:nvSpPr>
        <p:spPr>
          <a:xfrm>
            <a:off x="6287800" y="1180000"/>
            <a:ext cx="5600000" cy="5130000"/>
          </a:xfrm>
          <a:prstGeom prst="rect">
            <a:avLst/>
          </a:prstGeom>
          <a:solidFill>
            <a:srgbClr val="EEF4FB"/>
          </a:solidFill>
        </p:spPr>
        <p:txBody>
          <a:bodyPr lIns="130000" tIns="130000" rIns="130000" bIns="130000" anchor="t"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rgbClr val="1A5276"/>
                </a:solidFill>
              </a:rPr>
              <a:t>Ejemplo: Tele-lectura + IA</a:t>
            </a:r>
          </a:p>
          <a:p>
            <a:pPr marL="0" indent="0">
              <a:buNone/>
            </a:pPr>
            <a:endParaRPr lang="es-ES" sz="2200" dirty="0">
              <a:solidFill>
                <a:srgbClr val="444444"/>
              </a:solidFill>
            </a:endParaRPr>
          </a:p>
          <a:p>
            <a:pPr marL="0" indent="0">
              <a:buNone/>
            </a:pPr>
            <a:r>
              <a:rPr lang="es-ES" sz="2200" dirty="0">
                <a:solidFill>
                  <a:srgbClr val="444444"/>
                </a:solidFill>
              </a:rPr>
              <a:t>— 24 medidas diarias por contador → imposible analizar sin IA</a:t>
            </a:r>
          </a:p>
          <a:p>
            <a:pPr marL="0" indent="0">
              <a:buNone/>
            </a:pPr>
            <a:endParaRPr lang="es-ES" sz="2200" dirty="0">
              <a:solidFill>
                <a:srgbClr val="444444"/>
              </a:solidFill>
            </a:endParaRPr>
          </a:p>
          <a:p>
            <a:pPr marL="0" indent="0">
              <a:buNone/>
            </a:pPr>
            <a:r>
              <a:rPr lang="es-ES" sz="2200" dirty="0">
                <a:solidFill>
                  <a:srgbClr val="444444"/>
                </a:solidFill>
              </a:rPr>
              <a:t>— Detectar fugas intradomiciliarias, consumos anómalos, patrones</a:t>
            </a:r>
          </a:p>
          <a:p>
            <a:pPr marL="0" indent="0">
              <a:buNone/>
            </a:pPr>
            <a:endParaRPr lang="es-ES" sz="2200" dirty="0">
              <a:solidFill>
                <a:srgbClr val="444444"/>
              </a:solidFill>
            </a:endParaRPr>
          </a:p>
          <a:p>
            <a:pPr marL="0" indent="0">
              <a:buNone/>
            </a:pPr>
            <a:r>
              <a:rPr lang="es-ES" sz="2200" dirty="0">
                <a:solidFill>
                  <a:srgbClr val="444444"/>
                </a:solidFill>
              </a:rPr>
              <a:t>— Avisar de incidencias puede robotizarse</a:t>
            </a:r>
          </a:p>
          <a:p>
            <a:pPr marL="0" indent="0">
              <a:buNone/>
            </a:pPr>
            <a:endParaRPr lang="es-ES" sz="2200" b="1" i="1" dirty="0">
              <a:solidFill>
                <a:srgbClr val="1A5276"/>
              </a:solidFill>
            </a:endParaRPr>
          </a:p>
          <a:p>
            <a:r>
              <a:rPr lang="es-ES" sz="2200" b="1" i="1" dirty="0">
                <a:solidFill>
                  <a:srgbClr val="1A5276"/>
                </a:solidFill>
              </a:rPr>
              <a:t>Estas tareas no existían antes de la tele-lectura → Las capacidades de la herramienta ayuda a definir el nuevo proceso.</a:t>
            </a:r>
          </a:p>
          <a:p>
            <a:pPr marL="0" indent="0">
              <a:buNone/>
            </a:pPr>
            <a:endParaRPr lang="es-ES" sz="2200" b="1" dirty="0">
              <a:solidFill>
                <a:srgbClr val="1A5276"/>
              </a:solidFill>
            </a:endParaRPr>
          </a:p>
          <a:p>
            <a:pPr marL="0" indent="0">
              <a:buNone/>
            </a:pPr>
            <a:endParaRPr lang="es-ES" sz="2200" b="1" i="1" dirty="0">
              <a:solidFill>
                <a:srgbClr val="1A52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4764</TotalTime>
  <Words>1733</Words>
  <Application>Microsoft Macintosh PowerPoint</Application>
  <PresentationFormat>Panorámica</PresentationFormat>
  <Paragraphs>269</Paragraphs>
  <Slides>23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Aptos</vt:lpstr>
      <vt:lpstr>Arial</vt:lpstr>
      <vt:lpstr>Arial Narrow</vt:lpstr>
      <vt:lpstr>Calibri</vt:lpstr>
      <vt:lpstr>Courier New</vt:lpstr>
      <vt:lpstr>Tema de Office</vt:lpstr>
      <vt:lpstr>Agua y Digitalización: del despliegue tecnológico a la gestión integral de datos del sistema </vt:lpstr>
      <vt:lpstr>Presentación de PowerPoint</vt:lpstr>
      <vt:lpstr>Presentación de PowerPoint</vt:lpstr>
      <vt:lpstr>Datos en la gestión del CIA</vt:lpstr>
      <vt:lpstr>El Rol de los Datos en la Gestión del Agua</vt:lpstr>
      <vt:lpstr>¿Qué hemos conseguido con el PERTE?</vt:lpstr>
      <vt:lpstr>¿Qué NO hemos conseguido con el PERTE?</vt:lpstr>
      <vt:lpstr>¿Por qué comenzar por los Procesos?</vt:lpstr>
      <vt:lpstr>Presentación de PowerPoint</vt:lpstr>
      <vt:lpstr>Transformación Digital</vt:lpstr>
      <vt:lpstr>¿Cómo se vende la Eficiencia de la TD?</vt:lpstr>
      <vt:lpstr>¿Cómo es en realidad el camino de la TD?</vt:lpstr>
      <vt:lpstr>Presentación de PowerPoint</vt:lpstr>
      <vt:lpstr>El PERTE nos ha dejado nuevos activos que gestionar</vt:lpstr>
      <vt:lpstr>¿Qué queda por hacer?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 Gracias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FJGR</dc:creator>
  <cp:lastModifiedBy>RAMON GONZALEZ CARVAJAL</cp:lastModifiedBy>
  <cp:revision>210</cp:revision>
  <dcterms:created xsi:type="dcterms:W3CDTF">2021-09-22T15:07:28Z</dcterms:created>
  <dcterms:modified xsi:type="dcterms:W3CDTF">2026-04-16T05:49:07Z</dcterms:modified>
</cp:coreProperties>
</file>