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Founders Grotesk 1" charset="1" panose="020B0703030202060203"/>
      <p:regular r:id="rId15"/>
    </p:embeddedFont>
    <p:embeddedFont>
      <p:font typeface="Founders Grotesk 2" charset="1" panose="020B06030302020D0203"/>
      <p:regular r:id="rId16"/>
    </p:embeddedFont>
    <p:embeddedFont>
      <p:font typeface="Founders Grotesk 3" charset="1" panose="020B03030302020D0203"/>
      <p:regular r:id="rId17"/>
    </p:embeddedFont>
    <p:embeddedFont>
      <p:font typeface="Montserrat Bold" charset="1" panose="00000800000000000000"/>
      <p:regular r:id="rId18"/>
    </p:embeddedFont>
    <p:embeddedFont>
      <p:font typeface="Montserrat" charset="1" panose="00000500000000000000"/>
      <p:regular r:id="rId19"/>
    </p:embeddedFont>
    <p:embeddedFont>
      <p:font typeface="Founders Grotesk 4" charset="1" panose="020B0303030202060203"/>
      <p:regular r:id="rId20"/>
    </p:embeddedFont>
    <p:embeddedFont>
      <p:font typeface="Montserrat Bold Italics" charset="1" panose="00000800000000000000"/>
      <p:regular r:id="rId21"/>
    </p:embeddedFont>
    <p:embeddedFont>
      <p:font typeface="Montserrat Italics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16.png" Type="http://schemas.openxmlformats.org/officeDocument/2006/relationships/image"/><Relationship Id="rId12" Target="../media/image17.png" Type="http://schemas.openxmlformats.org/officeDocument/2006/relationships/image"/><Relationship Id="rId13" Target="../media/image18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2145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902" y="9126527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6" y="0"/>
                </a:lnTo>
                <a:lnTo>
                  <a:pt x="3783866" y="876596"/>
                </a:lnTo>
                <a:lnTo>
                  <a:pt x="0" y="87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44835" y="2701288"/>
            <a:ext cx="14497191" cy="29495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 </a:t>
            </a:r>
            <a:r>
              <a:rPr lang="en-US" sz="8000">
                <a:solidFill>
                  <a:srgbClr val="0CC0D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DIGITALIZACIÓN </a:t>
            </a: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</a:t>
            </a:r>
            <a:r>
              <a:rPr lang="en-US" b="true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EL AGUA: MÁS ALLA DE LA TECNOLOGÍA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044835" y="6001370"/>
            <a:ext cx="14497191" cy="95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042C3F"/>
                </a:solidFill>
                <a:latin typeface="Founders Grotesk 2"/>
                <a:ea typeface="Founders Grotesk 2"/>
                <a:cs typeface="Founders Grotesk 2"/>
                <a:sym typeface="Founders Grotesk 2"/>
              </a:rPr>
              <a:t>Gobernanza, ciudadanía y contradicciones ecológicas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506142" y="9492328"/>
            <a:ext cx="5159366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Founders Grotesk 3"/>
                <a:ea typeface="Founders Grotesk 3"/>
                <a:cs typeface="Founders Grotesk 3"/>
                <a:sym typeface="Founders Grotesk 3"/>
              </a:rPr>
              <a:t>Fundación Nueva Cultura del Agua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506142" y="9031277"/>
            <a:ext cx="5159366" cy="453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545454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Laura Sánchez Gallardo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2145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340909" y="9101005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6"/>
                </a:lnTo>
                <a:lnTo>
                  <a:pt x="0" y="87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71736" y="2960910"/>
            <a:ext cx="13584880" cy="6499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18"/>
              </a:lnSpc>
            </a:pPr>
            <a:r>
              <a:rPr lang="en-US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¿</a:t>
            </a:r>
            <a:r>
              <a:rPr lang="en-US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 digitalización hace la gestión del agua</a:t>
            </a:r>
            <a:r>
              <a:rPr lang="en-US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 más</a:t>
            </a:r>
            <a:r>
              <a:rPr lang="en-US" b="true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 </a:t>
            </a:r>
            <a:r>
              <a:rPr lang="en-US" sz="9099" b="true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justa y</a:t>
            </a:r>
            <a:r>
              <a:rPr lang="en-US" b="true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 </a:t>
            </a:r>
            <a:r>
              <a:rPr lang="en-US" sz="9099" b="true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sostenible</a:t>
            </a:r>
            <a:r>
              <a:rPr lang="en-US" b="true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….o solo más </a:t>
            </a:r>
            <a:r>
              <a:rPr lang="en-US" sz="9099" b="true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eficiente</a:t>
            </a:r>
            <a:r>
              <a:rPr lang="en-US" b="true" sz="9099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?</a:t>
            </a:r>
          </a:p>
          <a:p>
            <a:pPr algn="l">
              <a:lnSpc>
                <a:spcPts val="9918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-798602" y="2185575"/>
            <a:ext cx="3086100" cy="1543050"/>
            <a:chOff x="0" y="0"/>
            <a:chExt cx="812800" cy="406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18477" y="2223675"/>
            <a:ext cx="311795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2145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0803" y="9142257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5"/>
                </a:lnTo>
                <a:lnTo>
                  <a:pt x="0" y="876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905089" y="2050320"/>
            <a:ext cx="3086100" cy="1543050"/>
            <a:chOff x="0" y="0"/>
            <a:chExt cx="812800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3662959" y="6165147"/>
            <a:ext cx="806820" cy="806820"/>
          </a:xfrm>
          <a:custGeom>
            <a:avLst/>
            <a:gdLst/>
            <a:ahLst/>
            <a:cxnLst/>
            <a:rect r="r" b="b" t="t" l="l"/>
            <a:pathLst>
              <a:path h="806820" w="806820">
                <a:moveTo>
                  <a:pt x="0" y="0"/>
                </a:moveTo>
                <a:lnTo>
                  <a:pt x="806820" y="0"/>
                </a:lnTo>
                <a:lnTo>
                  <a:pt x="806820" y="806820"/>
                </a:lnTo>
                <a:lnTo>
                  <a:pt x="0" y="806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574592" y="4808679"/>
            <a:ext cx="983555" cy="780697"/>
          </a:xfrm>
          <a:custGeom>
            <a:avLst/>
            <a:gdLst/>
            <a:ahLst/>
            <a:cxnLst/>
            <a:rect r="r" b="b" t="t" l="l"/>
            <a:pathLst>
              <a:path h="780697" w="983555">
                <a:moveTo>
                  <a:pt x="0" y="0"/>
                </a:moveTo>
                <a:lnTo>
                  <a:pt x="983555" y="0"/>
                </a:lnTo>
                <a:lnTo>
                  <a:pt x="983555" y="780696"/>
                </a:lnTo>
                <a:lnTo>
                  <a:pt x="0" y="78069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689341" y="7690289"/>
            <a:ext cx="780438" cy="752147"/>
          </a:xfrm>
          <a:custGeom>
            <a:avLst/>
            <a:gdLst/>
            <a:ahLst/>
            <a:cxnLst/>
            <a:rect r="r" b="b" t="t" l="l"/>
            <a:pathLst>
              <a:path h="752147" w="780438">
                <a:moveTo>
                  <a:pt x="0" y="0"/>
                </a:moveTo>
                <a:lnTo>
                  <a:pt x="780438" y="0"/>
                </a:lnTo>
                <a:lnTo>
                  <a:pt x="780438" y="752147"/>
                </a:lnTo>
                <a:lnTo>
                  <a:pt x="0" y="7521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831310" y="1809655"/>
            <a:ext cx="13584880" cy="239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 oportunidad: digitalización para la </a:t>
            </a:r>
            <a:r>
              <a:rPr lang="en-US" sz="8000">
                <a:solidFill>
                  <a:srgbClr val="0CC0D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gobernanza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37961" y="2054447"/>
            <a:ext cx="472827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2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758792" y="4903256"/>
            <a:ext cx="9733498" cy="518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6"/>
              </a:lnSpc>
            </a:pPr>
            <a:r>
              <a:rPr lang="en-US" sz="3712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Transparencia activa</a:t>
            </a:r>
            <a:r>
              <a:rPr lang="en-US" sz="3712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datos abiertos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758792" y="6031506"/>
            <a:ext cx="9861201" cy="1023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6"/>
              </a:lnSpc>
            </a:pPr>
            <a:r>
              <a:rPr lang="en-US" sz="3712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Participación informada: </a:t>
            </a:r>
            <a:r>
              <a:rPr lang="en-US" sz="3712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ciudadanía capacitada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758792" y="7664520"/>
            <a:ext cx="9584289" cy="1023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46"/>
              </a:lnSpc>
            </a:pPr>
            <a:r>
              <a:rPr lang="en-US" sz="3712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Rendición de cuentas</a:t>
            </a:r>
            <a:r>
              <a:rPr lang="en-US" sz="3712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decisiones justificadas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5178541" y="3046635"/>
            <a:ext cx="2475297" cy="2828911"/>
            <a:chOff x="0" y="0"/>
            <a:chExt cx="3300397" cy="3771882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0" y="0"/>
              <a:ext cx="3300397" cy="3771882"/>
              <a:chOff x="0" y="0"/>
              <a:chExt cx="7112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7112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711200">
                    <a:moveTo>
                      <a:pt x="355600" y="0"/>
                    </a:moveTo>
                    <a:lnTo>
                      <a:pt x="499725" y="159329"/>
                    </a:lnTo>
                    <a:lnTo>
                      <a:pt x="711200" y="203200"/>
                    </a:lnTo>
                    <a:lnTo>
                      <a:pt x="643849" y="406400"/>
                    </a:lnTo>
                    <a:lnTo>
                      <a:pt x="711200" y="609600"/>
                    </a:lnTo>
                    <a:lnTo>
                      <a:pt x="499725" y="653471"/>
                    </a:lnTo>
                    <a:lnTo>
                      <a:pt x="355600" y="812800"/>
                    </a:lnTo>
                    <a:lnTo>
                      <a:pt x="211475" y="653471"/>
                    </a:lnTo>
                    <a:lnTo>
                      <a:pt x="0" y="609600"/>
                    </a:lnTo>
                    <a:lnTo>
                      <a:pt x="67351" y="406400"/>
                    </a:lnTo>
                    <a:lnTo>
                      <a:pt x="0" y="203200"/>
                    </a:lnTo>
                    <a:lnTo>
                      <a:pt x="211475" y="159329"/>
                    </a:lnTo>
                    <a:lnTo>
                      <a:pt x="355600" y="0"/>
                    </a:lnTo>
                    <a:close/>
                  </a:path>
                </a:pathLst>
              </a:custGeom>
              <a:gradFill rotWithShape="true"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3533CD">
                      <a:alpha val="100000"/>
                    </a:srgbClr>
                  </a:gs>
                </a:gsLst>
                <a:lin ang="0"/>
              </a:gra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88900" y="69850"/>
                <a:ext cx="533400" cy="5778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59"/>
                  </a:lnSpc>
                </a:pPr>
              </a:p>
            </p:txBody>
          </p:sp>
        </p:grpSp>
        <p:sp>
          <p:nvSpPr>
            <p:cNvPr name="TextBox 19" id="19"/>
            <p:cNvSpPr txBox="true"/>
            <p:nvPr/>
          </p:nvSpPr>
          <p:spPr>
            <a:xfrm rot="0">
              <a:off x="475285" y="1268696"/>
              <a:ext cx="2469981" cy="127258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32"/>
                </a:lnSpc>
              </a:pPr>
              <a:r>
                <a:rPr lang="en-US" sz="3758" spc="63">
                  <a:solidFill>
                    <a:srgbClr val="FFFFFF"/>
                  </a:solidFill>
                  <a:latin typeface="Founders Grotesk 1"/>
                  <a:ea typeface="Founders Grotesk 1"/>
                  <a:cs typeface="Founders Grotesk 1"/>
                  <a:sym typeface="Founders Grotesk 1"/>
                </a:rPr>
                <a:t>derecho  humano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4289" y="-18115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89" y="0"/>
                </a:lnTo>
                <a:lnTo>
                  <a:pt x="18532289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0803" y="9142257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5"/>
                </a:lnTo>
                <a:lnTo>
                  <a:pt x="0" y="876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905089" y="2050320"/>
            <a:ext cx="3086100" cy="1543050"/>
            <a:chOff x="0" y="0"/>
            <a:chExt cx="812800" cy="40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679699" y="6839502"/>
            <a:ext cx="654488" cy="864011"/>
          </a:xfrm>
          <a:custGeom>
            <a:avLst/>
            <a:gdLst/>
            <a:ahLst/>
            <a:cxnLst/>
            <a:rect r="r" b="b" t="t" l="l"/>
            <a:pathLst>
              <a:path h="864011" w="654488">
                <a:moveTo>
                  <a:pt x="0" y="0"/>
                </a:moveTo>
                <a:lnTo>
                  <a:pt x="654488" y="0"/>
                </a:lnTo>
                <a:lnTo>
                  <a:pt x="654488" y="864010"/>
                </a:lnTo>
                <a:lnTo>
                  <a:pt x="0" y="86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679699" y="4486699"/>
            <a:ext cx="942393" cy="757341"/>
          </a:xfrm>
          <a:custGeom>
            <a:avLst/>
            <a:gdLst/>
            <a:ahLst/>
            <a:cxnLst/>
            <a:rect r="r" b="b" t="t" l="l"/>
            <a:pathLst>
              <a:path h="757341" w="942393">
                <a:moveTo>
                  <a:pt x="0" y="0"/>
                </a:moveTo>
                <a:lnTo>
                  <a:pt x="942393" y="0"/>
                </a:lnTo>
                <a:lnTo>
                  <a:pt x="942393" y="757341"/>
                </a:lnTo>
                <a:lnTo>
                  <a:pt x="0" y="7573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679699" y="5671200"/>
            <a:ext cx="739677" cy="739677"/>
          </a:xfrm>
          <a:custGeom>
            <a:avLst/>
            <a:gdLst/>
            <a:ahLst/>
            <a:cxnLst/>
            <a:rect r="r" b="b" t="t" l="l"/>
            <a:pathLst>
              <a:path h="739677" w="739677">
                <a:moveTo>
                  <a:pt x="0" y="0"/>
                </a:moveTo>
                <a:lnTo>
                  <a:pt x="739677" y="0"/>
                </a:lnTo>
                <a:lnTo>
                  <a:pt x="739677" y="739677"/>
                </a:lnTo>
                <a:lnTo>
                  <a:pt x="0" y="739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738025" y="8102028"/>
            <a:ext cx="681351" cy="681351"/>
          </a:xfrm>
          <a:custGeom>
            <a:avLst/>
            <a:gdLst/>
            <a:ahLst/>
            <a:cxnLst/>
            <a:rect r="r" b="b" t="t" l="l"/>
            <a:pathLst>
              <a:path h="681351" w="681351">
                <a:moveTo>
                  <a:pt x="0" y="0"/>
                </a:moveTo>
                <a:lnTo>
                  <a:pt x="681351" y="0"/>
                </a:lnTo>
                <a:lnTo>
                  <a:pt x="681351" y="681352"/>
                </a:lnTo>
                <a:lnTo>
                  <a:pt x="0" y="68135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920206" y="6979512"/>
            <a:ext cx="8644395" cy="9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Nueva forma de exclusión</a:t>
            </a:r>
            <a:r>
              <a:rPr lang="en-US" sz="2840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 en el acceso a un derecho humano básico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838145" y="5675479"/>
            <a:ext cx="9583385" cy="9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</a:pPr>
            <a:r>
              <a:rPr lang="en-US" b="true" sz="2840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Personas mayores y población rural</a:t>
            </a:r>
            <a:r>
              <a:rPr lang="en-US" sz="2840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mayor desconexión digital y menos cobertura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920206" y="8199448"/>
            <a:ext cx="8644395" cy="45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Debate aún pendiente </a:t>
            </a:r>
            <a:r>
              <a:rPr lang="en-US" sz="2840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en el sector del agua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6348351" y="1646777"/>
            <a:ext cx="1379855" cy="1379855"/>
          </a:xfrm>
          <a:custGeom>
            <a:avLst/>
            <a:gdLst/>
            <a:ahLst/>
            <a:cxnLst/>
            <a:rect r="r" b="b" t="t" l="l"/>
            <a:pathLst>
              <a:path h="1379855" w="1379855">
                <a:moveTo>
                  <a:pt x="0" y="0"/>
                </a:moveTo>
                <a:lnTo>
                  <a:pt x="1379855" y="0"/>
                </a:lnTo>
                <a:lnTo>
                  <a:pt x="1379855" y="1379855"/>
                </a:lnTo>
                <a:lnTo>
                  <a:pt x="0" y="13798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717381" y="2137315"/>
            <a:ext cx="7540837" cy="129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 </a:t>
            </a:r>
            <a:r>
              <a:rPr lang="en-US" sz="8000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brecha </a:t>
            </a: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digital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37961" y="2060480"/>
            <a:ext cx="490091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3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637961" y="4486699"/>
            <a:ext cx="4995652" cy="4995652"/>
            <a:chOff x="0" y="0"/>
            <a:chExt cx="6660869" cy="666086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660869" cy="6660869"/>
            </a:xfrm>
            <a:custGeom>
              <a:avLst/>
              <a:gdLst/>
              <a:ahLst/>
              <a:cxnLst/>
              <a:rect r="r" b="b" t="t" l="l"/>
              <a:pathLst>
                <a:path h="6660869" w="6660869">
                  <a:moveTo>
                    <a:pt x="0" y="0"/>
                  </a:moveTo>
                  <a:lnTo>
                    <a:pt x="6660869" y="0"/>
                  </a:lnTo>
                  <a:lnTo>
                    <a:pt x="6660869" y="6660869"/>
                  </a:lnTo>
                  <a:lnTo>
                    <a:pt x="0" y="6660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1389152" y="359178"/>
              <a:ext cx="4149976" cy="25754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3220"/>
                </a:lnSpc>
              </a:pPr>
              <a:r>
                <a:rPr lang="en-US" sz="12129">
                  <a:solidFill>
                    <a:srgbClr val="47BAED"/>
                  </a:solidFill>
                  <a:latin typeface="Founders Grotesk 1"/>
                  <a:ea typeface="Founders Grotesk 1"/>
                  <a:cs typeface="Founders Grotesk 1"/>
                  <a:sym typeface="Founders Grotesk 1"/>
                </a:rPr>
                <a:t>20%</a:t>
              </a:r>
            </a:p>
          </p:txBody>
        </p:sp>
        <p:sp>
          <p:nvSpPr>
            <p:cNvPr name="TextBox 20" id="20"/>
            <p:cNvSpPr txBox="true"/>
            <p:nvPr/>
          </p:nvSpPr>
          <p:spPr>
            <a:xfrm rot="0">
              <a:off x="186705" y="2654692"/>
              <a:ext cx="6287460" cy="17227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70"/>
                </a:lnSpc>
              </a:pPr>
              <a:r>
                <a:rPr lang="en-US" sz="3000">
                  <a:solidFill>
                    <a:srgbClr val="C0C0C0"/>
                  </a:solidFill>
                  <a:latin typeface="Founders Grotesk 4"/>
                  <a:ea typeface="Founders Grotesk 4"/>
                  <a:cs typeface="Founders Grotesk 4"/>
                  <a:sym typeface="Founders Grotesk 4"/>
                </a:rPr>
                <a:t>de la población española necesita ayuda para trámites online</a:t>
              </a:r>
            </a:p>
          </p:txBody>
        </p:sp>
      </p:grpSp>
      <p:sp>
        <p:nvSpPr>
          <p:cNvPr name="TextBox 21" id="21"/>
          <p:cNvSpPr txBox="true"/>
          <p:nvPr/>
        </p:nvSpPr>
        <p:spPr>
          <a:xfrm rot="0">
            <a:off x="1205933" y="8971124"/>
            <a:ext cx="3859709" cy="323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80"/>
              </a:lnSpc>
              <a:spcBef>
                <a:spcPct val="0"/>
              </a:spcBef>
            </a:pPr>
            <a:r>
              <a:rPr lang="en-US" sz="2000">
                <a:solidFill>
                  <a:srgbClr val="C0C0C0"/>
                </a:solidFill>
                <a:latin typeface="Founders Grotesk 4"/>
                <a:ea typeface="Founders Grotesk 4"/>
                <a:cs typeface="Founders Grotesk 4"/>
                <a:sym typeface="Founders Grotesk 4"/>
              </a:rPr>
              <a:t>Fuente: Fundació Ferrer i Guàrdia, 2025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838145" y="4458124"/>
            <a:ext cx="8726457" cy="9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Ventanilla electrónica </a:t>
            </a:r>
            <a:r>
              <a:rPr lang="en-US" sz="2840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como única vía: riesgo de exclusión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2620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45569" y="4314991"/>
            <a:ext cx="16815272" cy="1946701"/>
            <a:chOff x="0" y="0"/>
            <a:chExt cx="4428714" cy="5127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28714" cy="512711"/>
            </a:xfrm>
            <a:custGeom>
              <a:avLst/>
              <a:gdLst/>
              <a:ahLst/>
              <a:cxnLst/>
              <a:rect r="r" b="b" t="t" l="l"/>
              <a:pathLst>
                <a:path h="512711" w="4428714">
                  <a:moveTo>
                    <a:pt x="0" y="0"/>
                  </a:moveTo>
                  <a:lnTo>
                    <a:pt x="4428714" y="0"/>
                  </a:lnTo>
                  <a:lnTo>
                    <a:pt x="4428714" y="512711"/>
                  </a:lnTo>
                  <a:lnTo>
                    <a:pt x="0" y="512711"/>
                  </a:lnTo>
                  <a:close/>
                </a:path>
              </a:pathLst>
            </a:custGeom>
            <a:solidFill>
              <a:srgbClr val="1A4F9E">
                <a:alpha val="63922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0"/>
              <a:ext cx="4428714" cy="60796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385341" y="9258300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6"/>
                </a:lnTo>
                <a:lnTo>
                  <a:pt x="0" y="87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120331" y="6875314"/>
            <a:ext cx="748036" cy="887876"/>
          </a:xfrm>
          <a:custGeom>
            <a:avLst/>
            <a:gdLst/>
            <a:ahLst/>
            <a:cxnLst/>
            <a:rect r="r" b="b" t="t" l="l"/>
            <a:pathLst>
              <a:path h="887876" w="748036">
                <a:moveTo>
                  <a:pt x="0" y="0"/>
                </a:moveTo>
                <a:lnTo>
                  <a:pt x="748036" y="0"/>
                </a:lnTo>
                <a:lnTo>
                  <a:pt x="748036" y="887876"/>
                </a:lnTo>
                <a:lnTo>
                  <a:pt x="0" y="8878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054561" y="8189275"/>
            <a:ext cx="747051" cy="747051"/>
          </a:xfrm>
          <a:custGeom>
            <a:avLst/>
            <a:gdLst/>
            <a:ahLst/>
            <a:cxnLst/>
            <a:rect r="r" b="b" t="t" l="l"/>
            <a:pathLst>
              <a:path h="747051" w="747051">
                <a:moveTo>
                  <a:pt x="0" y="0"/>
                </a:moveTo>
                <a:lnTo>
                  <a:pt x="747051" y="0"/>
                </a:lnTo>
                <a:lnTo>
                  <a:pt x="747051" y="747051"/>
                </a:lnTo>
                <a:lnTo>
                  <a:pt x="0" y="747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905089" y="2050320"/>
            <a:ext cx="3086100" cy="1543050"/>
            <a:chOff x="0" y="0"/>
            <a:chExt cx="812800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028700" y="4727143"/>
            <a:ext cx="1025941" cy="1025941"/>
          </a:xfrm>
          <a:custGeom>
            <a:avLst/>
            <a:gdLst/>
            <a:ahLst/>
            <a:cxnLst/>
            <a:rect r="r" b="b" t="t" l="l"/>
            <a:pathLst>
              <a:path h="1025941" w="1025941">
                <a:moveTo>
                  <a:pt x="0" y="0"/>
                </a:moveTo>
                <a:lnTo>
                  <a:pt x="1025941" y="0"/>
                </a:lnTo>
                <a:lnTo>
                  <a:pt x="1025941" y="1025942"/>
                </a:lnTo>
                <a:lnTo>
                  <a:pt x="0" y="102594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693962" y="1809655"/>
            <a:ext cx="12354064" cy="23977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Digitalizar tiene </a:t>
            </a:r>
            <a:r>
              <a:rPr lang="en-US" sz="8000">
                <a:solidFill>
                  <a:srgbClr val="0CC0D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huella ambiental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5240369" y="6910350"/>
            <a:ext cx="10097455" cy="852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1"/>
              </a:lnSpc>
            </a:pPr>
            <a:r>
              <a:rPr lang="en-US" sz="3093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Centros de datos</a:t>
            </a:r>
            <a:r>
              <a:rPr lang="en-US" sz="3093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enormes consumos</a:t>
            </a:r>
          </a:p>
          <a:p>
            <a:pPr algn="l">
              <a:lnSpc>
                <a:spcPts val="3371"/>
              </a:lnSpc>
            </a:pPr>
            <a:r>
              <a:rPr lang="en-US" sz="3093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 energéticos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240369" y="8240379"/>
            <a:ext cx="9144972" cy="852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371"/>
              </a:lnSpc>
              <a:spcBef>
                <a:spcPct val="0"/>
              </a:spcBef>
            </a:pPr>
            <a:r>
              <a:rPr lang="en-US" b="true" sz="3093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Minerales críticos: </a:t>
            </a:r>
            <a:r>
              <a:rPr lang="en-US" sz="3093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cuya extracción contamina acuíferos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09609" y="2223675"/>
            <a:ext cx="529530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4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305954" y="4520608"/>
            <a:ext cx="14418543" cy="141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sz="2840" strike="noStrike" u="none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Paradoja climática: digitalizamos agua para mejorar la sostenibilidad del servicio, pero la infraestructura digital también </a:t>
            </a:r>
            <a:r>
              <a:rPr lang="en-US" b="true" sz="2840" strike="noStrike" u="non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consume recursos  energéticos e hídricos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16794481" y="3696774"/>
            <a:ext cx="1288439" cy="2362807"/>
            <a:chOff x="0" y="0"/>
            <a:chExt cx="1717918" cy="3150409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704965" cy="3150409"/>
              <a:chOff x="0" y="0"/>
              <a:chExt cx="7429813" cy="137287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9299" y="0"/>
                <a:ext cx="7418493" cy="13732342"/>
              </a:xfrm>
              <a:custGeom>
                <a:avLst/>
                <a:gdLst/>
                <a:ahLst/>
                <a:cxnLst/>
                <a:rect r="r" b="b" t="t" l="l"/>
                <a:pathLst>
                  <a:path h="13732342" w="7418493">
                    <a:moveTo>
                      <a:pt x="3521833" y="0"/>
                    </a:moveTo>
                    <a:lnTo>
                      <a:pt x="3256280" y="0"/>
                    </a:lnTo>
                    <a:cubicBezTo>
                      <a:pt x="3118573" y="0"/>
                      <a:pt x="2860265" y="33374"/>
                      <a:pt x="2728367" y="68207"/>
                    </a:cubicBezTo>
                    <a:lnTo>
                      <a:pt x="2599232" y="102310"/>
                    </a:lnTo>
                    <a:cubicBezTo>
                      <a:pt x="2533050" y="119789"/>
                      <a:pt x="2415410" y="168509"/>
                      <a:pt x="2357919" y="202248"/>
                    </a:cubicBezTo>
                    <a:lnTo>
                      <a:pt x="2181564" y="305745"/>
                    </a:lnTo>
                    <a:cubicBezTo>
                      <a:pt x="2093728" y="357293"/>
                      <a:pt x="1934532" y="479238"/>
                      <a:pt x="1864397" y="548695"/>
                    </a:cubicBezTo>
                    <a:lnTo>
                      <a:pt x="1728187" y="683589"/>
                    </a:lnTo>
                    <a:cubicBezTo>
                      <a:pt x="1654141" y="756920"/>
                      <a:pt x="1560835" y="896158"/>
                      <a:pt x="1523741" y="988677"/>
                    </a:cubicBezTo>
                    <a:lnTo>
                      <a:pt x="1402898" y="1290086"/>
                    </a:lnTo>
                    <a:cubicBezTo>
                      <a:pt x="1341650" y="1442847"/>
                      <a:pt x="1271537" y="1748860"/>
                      <a:pt x="1260732" y="1910577"/>
                    </a:cubicBezTo>
                    <a:lnTo>
                      <a:pt x="1245565" y="2137543"/>
                    </a:lnTo>
                    <a:cubicBezTo>
                      <a:pt x="1237287" y="2261427"/>
                      <a:pt x="1179083" y="2457365"/>
                      <a:pt x="1117413" y="2568957"/>
                    </a:cubicBezTo>
                    <a:lnTo>
                      <a:pt x="558270" y="3580737"/>
                    </a:lnTo>
                    <a:cubicBezTo>
                      <a:pt x="436547" y="3800994"/>
                      <a:pt x="218874" y="4310826"/>
                      <a:pt x="145664" y="4547133"/>
                    </a:cubicBezTo>
                    <a:lnTo>
                      <a:pt x="68182" y="4797226"/>
                    </a:lnTo>
                    <a:cubicBezTo>
                      <a:pt x="28391" y="4925664"/>
                      <a:pt x="-4527" y="5173344"/>
                      <a:pt x="511" y="5306401"/>
                    </a:cubicBezTo>
                    <a:lnTo>
                      <a:pt x="21433" y="5858929"/>
                    </a:lnTo>
                    <a:cubicBezTo>
                      <a:pt x="31940" y="6136404"/>
                      <a:pt x="135017" y="6674297"/>
                      <a:pt x="228495" y="6939450"/>
                    </a:cubicBezTo>
                    <a:lnTo>
                      <a:pt x="367869" y="7334789"/>
                    </a:lnTo>
                    <a:cubicBezTo>
                      <a:pt x="429304" y="7509053"/>
                      <a:pt x="558811" y="7957105"/>
                      <a:pt x="599460" y="8136025"/>
                    </a:cubicBezTo>
                    <a:lnTo>
                      <a:pt x="656659" y="8387789"/>
                    </a:lnTo>
                    <a:cubicBezTo>
                      <a:pt x="683914" y="8507754"/>
                      <a:pt x="713858" y="8773961"/>
                      <a:pt x="713858" y="8896302"/>
                    </a:cubicBezTo>
                    <a:lnTo>
                      <a:pt x="713858" y="9475925"/>
                    </a:lnTo>
                    <a:cubicBezTo>
                      <a:pt x="713858" y="9695641"/>
                      <a:pt x="671674" y="10218162"/>
                      <a:pt x="636376" y="10435670"/>
                    </a:cubicBezTo>
                    <a:lnTo>
                      <a:pt x="597636" y="10674394"/>
                    </a:lnTo>
                    <a:cubicBezTo>
                      <a:pt x="579988" y="10783148"/>
                      <a:pt x="558896" y="11044409"/>
                      <a:pt x="558896" y="11154266"/>
                    </a:cubicBezTo>
                    <a:lnTo>
                      <a:pt x="558896" y="11397464"/>
                    </a:lnTo>
                    <a:cubicBezTo>
                      <a:pt x="558896" y="11513346"/>
                      <a:pt x="587259" y="11765501"/>
                      <a:pt x="613076" y="11879135"/>
                    </a:cubicBezTo>
                    <a:lnTo>
                      <a:pt x="663467" y="12100932"/>
                    </a:lnTo>
                    <a:cubicBezTo>
                      <a:pt x="688749" y="12212210"/>
                      <a:pt x="771117" y="12423540"/>
                      <a:pt x="828768" y="12525041"/>
                    </a:cubicBezTo>
                    <a:lnTo>
                      <a:pt x="926275" y="12696713"/>
                    </a:lnTo>
                    <a:cubicBezTo>
                      <a:pt x="975297" y="12783022"/>
                      <a:pt x="1096309" y="12939325"/>
                      <a:pt x="1169639" y="13011051"/>
                    </a:cubicBezTo>
                    <a:lnTo>
                      <a:pt x="1329154" y="13167075"/>
                    </a:lnTo>
                    <a:cubicBezTo>
                      <a:pt x="1410962" y="13247094"/>
                      <a:pt x="1588275" y="13375709"/>
                      <a:pt x="1693140" y="13431096"/>
                    </a:cubicBezTo>
                    <a:lnTo>
                      <a:pt x="1849174" y="13513513"/>
                    </a:lnTo>
                    <a:cubicBezTo>
                      <a:pt x="1924755" y="13553432"/>
                      <a:pt x="2094220" y="13622046"/>
                      <a:pt x="2177839" y="13646583"/>
                    </a:cubicBezTo>
                    <a:lnTo>
                      <a:pt x="2323968" y="13689462"/>
                    </a:lnTo>
                    <a:cubicBezTo>
                      <a:pt x="2400149" y="13711817"/>
                      <a:pt x="2543829" y="13732342"/>
                      <a:pt x="2624130" y="13732342"/>
                    </a:cubicBezTo>
                    <a:lnTo>
                      <a:pt x="3045918" y="13732342"/>
                    </a:lnTo>
                    <a:cubicBezTo>
                      <a:pt x="3206327" y="13732342"/>
                      <a:pt x="3481562" y="13689656"/>
                      <a:pt x="3632314" y="13641398"/>
                    </a:cubicBezTo>
                    <a:lnTo>
                      <a:pt x="3774362" y="13595928"/>
                    </a:lnTo>
                    <a:cubicBezTo>
                      <a:pt x="3848624" y="13572155"/>
                      <a:pt x="3972735" y="13510789"/>
                      <a:pt x="4034438" y="13467335"/>
                    </a:cubicBezTo>
                    <a:lnTo>
                      <a:pt x="4383378" y="13221596"/>
                    </a:lnTo>
                    <a:cubicBezTo>
                      <a:pt x="4546270" y="13106881"/>
                      <a:pt x="4788510" y="12865629"/>
                      <a:pt x="4897839" y="12709237"/>
                    </a:cubicBezTo>
                    <a:lnTo>
                      <a:pt x="5001146" y="12561454"/>
                    </a:lnTo>
                    <a:cubicBezTo>
                      <a:pt x="5050946" y="12490215"/>
                      <a:pt x="5138434" y="12328921"/>
                      <a:pt x="5170059" y="12250043"/>
                    </a:cubicBezTo>
                    <a:lnTo>
                      <a:pt x="5292219" y="11945352"/>
                    </a:lnTo>
                    <a:cubicBezTo>
                      <a:pt x="5349077" y="11803535"/>
                      <a:pt x="5447840" y="11470469"/>
                      <a:pt x="5476975" y="11322281"/>
                    </a:cubicBezTo>
                    <a:lnTo>
                      <a:pt x="5799862" y="9680020"/>
                    </a:lnTo>
                    <a:cubicBezTo>
                      <a:pt x="5836819" y="9492042"/>
                      <a:pt x="5962102" y="9069541"/>
                      <a:pt x="6034228" y="8889644"/>
                    </a:cubicBezTo>
                    <a:lnTo>
                      <a:pt x="6111709" y="8696391"/>
                    </a:lnTo>
                    <a:cubicBezTo>
                      <a:pt x="6146486" y="8609651"/>
                      <a:pt x="6246572" y="8402110"/>
                      <a:pt x="6293302" y="8319837"/>
                    </a:cubicBezTo>
                    <a:lnTo>
                      <a:pt x="6736562" y="7539430"/>
                    </a:lnTo>
                    <a:cubicBezTo>
                      <a:pt x="6900866" y="7250154"/>
                      <a:pt x="7145291" y="6636756"/>
                      <a:pt x="7222271" y="6320515"/>
                    </a:cubicBezTo>
                    <a:lnTo>
                      <a:pt x="7299753" y="6002215"/>
                    </a:lnTo>
                    <a:cubicBezTo>
                      <a:pt x="7338635" y="5842484"/>
                      <a:pt x="7367015" y="5521999"/>
                      <a:pt x="7356722" y="5358892"/>
                    </a:cubicBezTo>
                    <a:lnTo>
                      <a:pt x="7341151" y="5112163"/>
                    </a:lnTo>
                    <a:cubicBezTo>
                      <a:pt x="7333843" y="4996363"/>
                      <a:pt x="7291077" y="4737865"/>
                      <a:pt x="7260561" y="4625042"/>
                    </a:cubicBezTo>
                    <a:lnTo>
                      <a:pt x="7089648" y="3993126"/>
                    </a:lnTo>
                    <a:cubicBezTo>
                      <a:pt x="7075558" y="3941032"/>
                      <a:pt x="7086383" y="3885349"/>
                      <a:pt x="7118964" y="3842327"/>
                    </a:cubicBezTo>
                    <a:lnTo>
                      <a:pt x="7170618" y="3774120"/>
                    </a:lnTo>
                    <a:cubicBezTo>
                      <a:pt x="7222449" y="3705681"/>
                      <a:pt x="7303272" y="3560204"/>
                      <a:pt x="7332821" y="3482170"/>
                    </a:cubicBezTo>
                    <a:lnTo>
                      <a:pt x="7380854" y="3355317"/>
                    </a:lnTo>
                    <a:cubicBezTo>
                      <a:pt x="7407144" y="3285890"/>
                      <a:pt x="7423243" y="3168111"/>
                      <a:pt x="7417238" y="3095144"/>
                    </a:cubicBezTo>
                    <a:lnTo>
                      <a:pt x="7390522" y="2789404"/>
                    </a:lnTo>
                    <a:cubicBezTo>
                      <a:pt x="7383300" y="2706761"/>
                      <a:pt x="7341861" y="2575058"/>
                      <a:pt x="7299753" y="2500923"/>
                    </a:cubicBezTo>
                    <a:lnTo>
                      <a:pt x="7261013" y="2432715"/>
                    </a:lnTo>
                    <a:cubicBezTo>
                      <a:pt x="7240815" y="2397158"/>
                      <a:pt x="7192951" y="2338697"/>
                      <a:pt x="7161018" y="2310587"/>
                    </a:cubicBezTo>
                    <a:lnTo>
                      <a:pt x="7088337" y="2246606"/>
                    </a:lnTo>
                    <a:cubicBezTo>
                      <a:pt x="7050446" y="2213251"/>
                      <a:pt x="6971649" y="2163255"/>
                      <a:pt x="6923721" y="2142159"/>
                    </a:cubicBezTo>
                    <a:lnTo>
                      <a:pt x="6696807" y="2042282"/>
                    </a:lnTo>
                    <a:cubicBezTo>
                      <a:pt x="6638253" y="2016510"/>
                      <a:pt x="6597521" y="1961899"/>
                      <a:pt x="6589510" y="1898429"/>
                    </a:cubicBezTo>
                    <a:lnTo>
                      <a:pt x="6576596" y="1796118"/>
                    </a:lnTo>
                    <a:cubicBezTo>
                      <a:pt x="6561150" y="1673743"/>
                      <a:pt x="6492044" y="1526878"/>
                      <a:pt x="6404668" y="1430731"/>
                    </a:cubicBezTo>
                    <a:lnTo>
                      <a:pt x="6209690" y="1216180"/>
                    </a:lnTo>
                    <a:cubicBezTo>
                      <a:pt x="6169406" y="1171852"/>
                      <a:pt x="6091906" y="1116700"/>
                      <a:pt x="6034228" y="1091312"/>
                    </a:cubicBezTo>
                    <a:lnTo>
                      <a:pt x="5982574" y="1068577"/>
                    </a:lnTo>
                    <a:cubicBezTo>
                      <a:pt x="5948511" y="1053584"/>
                      <a:pt x="5911701" y="1045841"/>
                      <a:pt x="5874484" y="1045841"/>
                    </a:cubicBezTo>
                    <a:lnTo>
                      <a:pt x="5739623" y="1045841"/>
                    </a:lnTo>
                    <a:cubicBezTo>
                      <a:pt x="5663973" y="1045841"/>
                      <a:pt x="5591735" y="1014360"/>
                      <a:pt x="5540234" y="958948"/>
                    </a:cubicBezTo>
                    <a:lnTo>
                      <a:pt x="5244181" y="640415"/>
                    </a:lnTo>
                    <a:cubicBezTo>
                      <a:pt x="5193036" y="585387"/>
                      <a:pt x="5101962" y="526590"/>
                      <a:pt x="5026973" y="500184"/>
                    </a:cubicBezTo>
                    <a:lnTo>
                      <a:pt x="4962406" y="477449"/>
                    </a:lnTo>
                    <a:cubicBezTo>
                      <a:pt x="4919671" y="462401"/>
                      <a:pt x="4874692" y="454713"/>
                      <a:pt x="4829385" y="454713"/>
                    </a:cubicBezTo>
                    <a:lnTo>
                      <a:pt x="4396618" y="454713"/>
                    </a:lnTo>
                    <a:cubicBezTo>
                      <a:pt x="4320164" y="454713"/>
                      <a:pt x="4246332" y="426846"/>
                      <a:pt x="4188946" y="376329"/>
                    </a:cubicBezTo>
                    <a:lnTo>
                      <a:pt x="4038919" y="244259"/>
                    </a:lnTo>
                    <a:cubicBezTo>
                      <a:pt x="3975052" y="188036"/>
                      <a:pt x="3842234" y="103765"/>
                      <a:pt x="3761448" y="68207"/>
                    </a:cubicBezTo>
                    <a:lnTo>
                      <a:pt x="3683968" y="34103"/>
                    </a:lnTo>
                    <a:cubicBezTo>
                      <a:pt x="3632873" y="11614"/>
                      <a:pt x="3577658" y="0"/>
                      <a:pt x="3521833" y="0"/>
                    </a:cubicBezTo>
                    <a:close/>
                  </a:path>
                </a:pathLst>
              </a:custGeom>
              <a:solidFill>
                <a:srgbClr val="7ED957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95250"/>
                <a:ext cx="7429813" cy="138239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360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-4027256">
              <a:off x="-220325" y="988862"/>
              <a:ext cx="2184894" cy="9140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324"/>
                </a:lnSpc>
              </a:pPr>
              <a:r>
                <a:rPr lang="en-US" sz="2702" spc="45">
                  <a:solidFill>
                    <a:srgbClr val="FFFFFF"/>
                  </a:solidFill>
                  <a:latin typeface="Founders Grotesk 1"/>
                  <a:ea typeface="Founders Grotesk 1"/>
                  <a:cs typeface="Founders Grotesk 1"/>
                  <a:sym typeface="Founders Grotesk 1"/>
                </a:rPr>
                <a:t>huella ambiental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93570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504133" y="9258300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6"/>
                </a:lnTo>
                <a:lnTo>
                  <a:pt x="0" y="8765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81011" y="6070897"/>
            <a:ext cx="964615" cy="897092"/>
          </a:xfrm>
          <a:custGeom>
            <a:avLst/>
            <a:gdLst/>
            <a:ahLst/>
            <a:cxnLst/>
            <a:rect r="r" b="b" t="t" l="l"/>
            <a:pathLst>
              <a:path h="897092" w="964615">
                <a:moveTo>
                  <a:pt x="0" y="0"/>
                </a:moveTo>
                <a:lnTo>
                  <a:pt x="964615" y="0"/>
                </a:lnTo>
                <a:lnTo>
                  <a:pt x="964615" y="897092"/>
                </a:lnTo>
                <a:lnTo>
                  <a:pt x="0" y="89709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181011" y="7310889"/>
            <a:ext cx="1013897" cy="972074"/>
          </a:xfrm>
          <a:custGeom>
            <a:avLst/>
            <a:gdLst/>
            <a:ahLst/>
            <a:cxnLst/>
            <a:rect r="r" b="b" t="t" l="l"/>
            <a:pathLst>
              <a:path h="972074" w="1013897">
                <a:moveTo>
                  <a:pt x="0" y="0"/>
                </a:moveTo>
                <a:lnTo>
                  <a:pt x="1013897" y="0"/>
                </a:lnTo>
                <a:lnTo>
                  <a:pt x="1013897" y="972074"/>
                </a:lnTo>
                <a:lnTo>
                  <a:pt x="0" y="972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181011" y="8713745"/>
            <a:ext cx="878999" cy="857024"/>
          </a:xfrm>
          <a:custGeom>
            <a:avLst/>
            <a:gdLst/>
            <a:ahLst/>
            <a:cxnLst/>
            <a:rect r="r" b="b" t="t" l="l"/>
            <a:pathLst>
              <a:path h="857024" w="878999">
                <a:moveTo>
                  <a:pt x="0" y="0"/>
                </a:moveTo>
                <a:lnTo>
                  <a:pt x="878999" y="0"/>
                </a:lnTo>
                <a:lnTo>
                  <a:pt x="878999" y="857023"/>
                </a:lnTo>
                <a:lnTo>
                  <a:pt x="0" y="8570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479659" y="6223297"/>
            <a:ext cx="13012294" cy="4657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8"/>
              </a:lnSpc>
            </a:pPr>
            <a:r>
              <a:rPr lang="en-US" sz="3338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Datos de consumo</a:t>
            </a:r>
            <a:r>
              <a:rPr lang="en-US" sz="3338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revelan patrones de la vida diaria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-905089" y="2050320"/>
            <a:ext cx="3086100" cy="1543050"/>
            <a:chOff x="0" y="0"/>
            <a:chExt cx="812800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406400"/>
            </a:xfrm>
            <a:custGeom>
              <a:avLst/>
              <a:gdLst/>
              <a:ahLst/>
              <a:cxnLst/>
              <a:rect r="r" b="b" t="t" l="l"/>
              <a:pathLst>
                <a:path h="406400" w="812800">
                  <a:moveTo>
                    <a:pt x="609600" y="0"/>
                  </a:moveTo>
                  <a:cubicBezTo>
                    <a:pt x="721824" y="0"/>
                    <a:pt x="812800" y="90976"/>
                    <a:pt x="812800" y="203200"/>
                  </a:cubicBezTo>
                  <a:cubicBezTo>
                    <a:pt x="812800" y="315424"/>
                    <a:pt x="721824" y="406400"/>
                    <a:pt x="60960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0"/>
              <a:ext cx="812800" cy="501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3529601" y="2050320"/>
            <a:ext cx="1093471" cy="1093471"/>
          </a:xfrm>
          <a:custGeom>
            <a:avLst/>
            <a:gdLst/>
            <a:ahLst/>
            <a:cxnLst/>
            <a:rect r="r" b="b" t="t" l="l"/>
            <a:pathLst>
              <a:path h="1093471" w="1093471">
                <a:moveTo>
                  <a:pt x="0" y="0"/>
                </a:moveTo>
                <a:lnTo>
                  <a:pt x="1093471" y="0"/>
                </a:lnTo>
                <a:lnTo>
                  <a:pt x="1093471" y="1093471"/>
                </a:lnTo>
                <a:lnTo>
                  <a:pt x="0" y="109347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9897" y="3770775"/>
            <a:ext cx="16815272" cy="1795297"/>
            <a:chOff x="0" y="0"/>
            <a:chExt cx="4428714" cy="472835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428714" cy="472835"/>
            </a:xfrm>
            <a:custGeom>
              <a:avLst/>
              <a:gdLst/>
              <a:ahLst/>
              <a:cxnLst/>
              <a:rect r="r" b="b" t="t" l="l"/>
              <a:pathLst>
                <a:path h="472835" w="4428714">
                  <a:moveTo>
                    <a:pt x="0" y="0"/>
                  </a:moveTo>
                  <a:lnTo>
                    <a:pt x="4428714" y="0"/>
                  </a:lnTo>
                  <a:lnTo>
                    <a:pt x="4428714" y="472835"/>
                  </a:lnTo>
                  <a:lnTo>
                    <a:pt x="0" y="472835"/>
                  </a:lnTo>
                  <a:close/>
                </a:path>
              </a:pathLst>
            </a:custGeom>
            <a:solidFill>
              <a:srgbClr val="47BAED">
                <a:alpha val="2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0"/>
              <a:ext cx="4428714" cy="5680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669897" y="3770775"/>
            <a:ext cx="0" cy="1769326"/>
          </a:xfrm>
          <a:prstGeom prst="line">
            <a:avLst/>
          </a:prstGeom>
          <a:ln cap="flat" w="123825">
            <a:solidFill>
              <a:srgbClr val="0CC0D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815591" y="3960559"/>
            <a:ext cx="847727" cy="489562"/>
          </a:xfrm>
          <a:custGeom>
            <a:avLst/>
            <a:gdLst/>
            <a:ahLst/>
            <a:cxnLst/>
            <a:rect r="r" b="b" t="t" l="l"/>
            <a:pathLst>
              <a:path h="489562" w="847727">
                <a:moveTo>
                  <a:pt x="0" y="0"/>
                </a:moveTo>
                <a:lnTo>
                  <a:pt x="847727" y="0"/>
                </a:lnTo>
                <a:lnTo>
                  <a:pt x="847727" y="489563"/>
                </a:lnTo>
                <a:lnTo>
                  <a:pt x="0" y="4895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3479659" y="8825888"/>
            <a:ext cx="10596678" cy="476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7"/>
              </a:lnSpc>
            </a:pPr>
            <a:r>
              <a:rPr lang="en-US" sz="3438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Gobernanza</a:t>
            </a:r>
            <a:r>
              <a:rPr lang="en-US" sz="3438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 del dato: garantias ciudadanas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79659" y="7339579"/>
            <a:ext cx="12148591" cy="943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7"/>
              </a:lnSpc>
            </a:pPr>
            <a:r>
              <a:rPr lang="en-US" sz="3438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Gestión privada</a:t>
            </a:r>
            <a:r>
              <a:rPr lang="en-US" sz="3438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: ¿quién controla los datos y decisiones?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48487" y="2137315"/>
            <a:ext cx="10781114" cy="1292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2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¿De quien son los </a:t>
            </a:r>
            <a:r>
              <a:rPr lang="en-US" sz="8000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datos</a:t>
            </a: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637961" y="2060480"/>
            <a:ext cx="482798" cy="1369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79"/>
              </a:lnSpc>
            </a:pPr>
            <a:r>
              <a:rPr lang="en-US" sz="71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748487" y="3992185"/>
            <a:ext cx="14418543" cy="457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 i="true">
                <a:solidFill>
                  <a:srgbClr val="042C3F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El dato de consumo pertenece al ciudadano y ciudadana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659584" y="4893252"/>
            <a:ext cx="14418543" cy="320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80"/>
              </a:lnSpc>
              <a:spcBef>
                <a:spcPct val="0"/>
              </a:spcBef>
            </a:pPr>
            <a:r>
              <a:rPr lang="en-US" sz="1940" i="true">
                <a:solidFill>
                  <a:srgbClr val="737373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Consorcio de Aguas de Bilbao Bizkaia (citado en Retema, 2025)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2145" y="0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90" y="0"/>
                </a:lnTo>
                <a:lnTo>
                  <a:pt x="18532290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0803" y="9142257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5"/>
                </a:lnTo>
                <a:lnTo>
                  <a:pt x="0" y="876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855853" y="2042708"/>
            <a:ext cx="6117999" cy="1425805"/>
            <a:chOff x="0" y="0"/>
            <a:chExt cx="983973" cy="2293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983973" cy="229316"/>
            </a:xfrm>
            <a:custGeom>
              <a:avLst/>
              <a:gdLst/>
              <a:ahLst/>
              <a:cxnLst/>
              <a:rect r="r" b="b" t="t" l="l"/>
              <a:pathLst>
                <a:path h="229316" w="983973">
                  <a:moveTo>
                    <a:pt x="780773" y="0"/>
                  </a:moveTo>
                  <a:cubicBezTo>
                    <a:pt x="892997" y="0"/>
                    <a:pt x="983973" y="51334"/>
                    <a:pt x="983973" y="114658"/>
                  </a:cubicBezTo>
                  <a:cubicBezTo>
                    <a:pt x="983973" y="177982"/>
                    <a:pt x="892997" y="229316"/>
                    <a:pt x="780773" y="229316"/>
                  </a:cubicBezTo>
                  <a:lnTo>
                    <a:pt x="203200" y="229316"/>
                  </a:lnTo>
                  <a:cubicBezTo>
                    <a:pt x="90976" y="229316"/>
                    <a:pt x="0" y="177982"/>
                    <a:pt x="0" y="114658"/>
                  </a:cubicBezTo>
                  <a:cubicBezTo>
                    <a:pt x="0" y="5133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983973" cy="324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767320" y="4922352"/>
            <a:ext cx="16815272" cy="1195222"/>
            <a:chOff x="0" y="0"/>
            <a:chExt cx="4428714" cy="31479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428714" cy="314791"/>
            </a:xfrm>
            <a:custGeom>
              <a:avLst/>
              <a:gdLst/>
              <a:ahLst/>
              <a:cxnLst/>
              <a:rect r="r" b="b" t="t" l="l"/>
              <a:pathLst>
                <a:path h="314791" w="4428714">
                  <a:moveTo>
                    <a:pt x="0" y="0"/>
                  </a:moveTo>
                  <a:lnTo>
                    <a:pt x="4428714" y="0"/>
                  </a:lnTo>
                  <a:lnTo>
                    <a:pt x="4428714" y="314791"/>
                  </a:lnTo>
                  <a:lnTo>
                    <a:pt x="0" y="314791"/>
                  </a:lnTo>
                  <a:close/>
                </a:path>
              </a:pathLst>
            </a:custGeom>
            <a:solidFill>
              <a:srgbClr val="47BAED">
                <a:alpha val="2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4428714" cy="410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705408" y="6433053"/>
            <a:ext cx="16792636" cy="1195222"/>
            <a:chOff x="0" y="0"/>
            <a:chExt cx="4422752" cy="314791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422752" cy="314791"/>
            </a:xfrm>
            <a:custGeom>
              <a:avLst/>
              <a:gdLst/>
              <a:ahLst/>
              <a:cxnLst/>
              <a:rect r="r" b="b" t="t" l="l"/>
              <a:pathLst>
                <a:path h="314791" w="4422752">
                  <a:moveTo>
                    <a:pt x="0" y="0"/>
                  </a:moveTo>
                  <a:lnTo>
                    <a:pt x="4422752" y="0"/>
                  </a:lnTo>
                  <a:lnTo>
                    <a:pt x="4422752" y="314791"/>
                  </a:lnTo>
                  <a:lnTo>
                    <a:pt x="0" y="314791"/>
                  </a:lnTo>
                  <a:close/>
                </a:path>
              </a:pathLst>
            </a:custGeom>
            <a:solidFill>
              <a:srgbClr val="FFBD59">
                <a:alpha val="29804"/>
              </a:srgbClr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95250"/>
              <a:ext cx="4422752" cy="410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>
                      <a:alpha val="29804"/>
                    </a:srgbClr>
                  </a:solidFill>
                  <a:latin typeface="Founders Grotesk 3"/>
                  <a:ea typeface="Founders Grotesk 3"/>
                  <a:cs typeface="Founders Grotesk 3"/>
                  <a:sym typeface="Founders Grotesk 3"/>
                </a:rPr>
                <a:t>2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736364" y="7923550"/>
            <a:ext cx="16815272" cy="1195222"/>
            <a:chOff x="0" y="0"/>
            <a:chExt cx="4428714" cy="314791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428714" cy="314791"/>
            </a:xfrm>
            <a:custGeom>
              <a:avLst/>
              <a:gdLst/>
              <a:ahLst/>
              <a:cxnLst/>
              <a:rect r="r" b="b" t="t" l="l"/>
              <a:pathLst>
                <a:path h="314791" w="4428714">
                  <a:moveTo>
                    <a:pt x="0" y="0"/>
                  </a:moveTo>
                  <a:lnTo>
                    <a:pt x="4428714" y="0"/>
                  </a:lnTo>
                  <a:lnTo>
                    <a:pt x="4428714" y="314791"/>
                  </a:lnTo>
                  <a:lnTo>
                    <a:pt x="0" y="314791"/>
                  </a:lnTo>
                  <a:close/>
                </a:path>
              </a:pathLst>
            </a:custGeom>
            <a:solidFill>
              <a:srgbClr val="7ED957">
                <a:alpha val="29804"/>
              </a:srgbClr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95250"/>
              <a:ext cx="4428714" cy="4100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sz="2400">
                  <a:solidFill>
                    <a:srgbClr val="FFFFFF">
                      <a:alpha val="29804"/>
                    </a:srgbClr>
                  </a:solidFill>
                  <a:latin typeface="Founders Grotesk 3"/>
                  <a:ea typeface="Founders Grotesk 3"/>
                  <a:cs typeface="Founders Grotesk 3"/>
                  <a:sym typeface="Founders Grotesk 3"/>
                </a:rPr>
                <a:t>2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4510191" y="1807571"/>
            <a:ext cx="13504479" cy="3111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Tres ideas sobre la digitalización ante el </a:t>
            </a:r>
            <a:r>
              <a:rPr lang="en-US" sz="8000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reto climático</a:t>
            </a: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 del agua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-818138" y="2246004"/>
            <a:ext cx="5676186" cy="8737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RESUMEN</a:t>
            </a:r>
          </a:p>
        </p:txBody>
      </p:sp>
      <p:sp>
        <p:nvSpPr>
          <p:cNvPr name="AutoShape 18" id="18"/>
          <p:cNvSpPr/>
          <p:nvPr/>
        </p:nvSpPr>
        <p:spPr>
          <a:xfrm>
            <a:off x="767320" y="4914757"/>
            <a:ext cx="0" cy="1185526"/>
          </a:xfrm>
          <a:prstGeom prst="line">
            <a:avLst/>
          </a:prstGeom>
          <a:ln cap="flat" w="123825">
            <a:solidFill>
              <a:srgbClr val="0CC0D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203147" y="5216161"/>
            <a:ext cx="320888" cy="596244"/>
          </a:xfrm>
          <a:custGeom>
            <a:avLst/>
            <a:gdLst/>
            <a:ahLst/>
            <a:cxnLst/>
            <a:rect r="r" b="b" t="t" l="l"/>
            <a:pathLst>
              <a:path h="596244" w="320888">
                <a:moveTo>
                  <a:pt x="0" y="0"/>
                </a:moveTo>
                <a:lnTo>
                  <a:pt x="320887" y="0"/>
                </a:lnTo>
                <a:lnTo>
                  <a:pt x="320887" y="596244"/>
                </a:lnTo>
                <a:lnTo>
                  <a:pt x="0" y="5962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093956" y="5038582"/>
            <a:ext cx="14418543" cy="9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Mejora de la gobernanza: </a:t>
            </a:r>
            <a:r>
              <a:rPr lang="en-US" sz="2840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ciudadanía que participa en el diseño de la digitalización</a:t>
            </a:r>
          </a:p>
        </p:txBody>
      </p:sp>
      <p:sp>
        <p:nvSpPr>
          <p:cNvPr name="AutoShape 21" id="21"/>
          <p:cNvSpPr/>
          <p:nvPr/>
        </p:nvSpPr>
        <p:spPr>
          <a:xfrm>
            <a:off x="767320" y="7923550"/>
            <a:ext cx="0" cy="1185526"/>
          </a:xfrm>
          <a:prstGeom prst="line">
            <a:avLst/>
          </a:prstGeom>
          <a:ln cap="flat" w="123825">
            <a:solidFill>
              <a:srgbClr val="0CD5A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2" id="22"/>
          <p:cNvSpPr/>
          <p:nvPr/>
        </p:nvSpPr>
        <p:spPr>
          <a:xfrm flipH="false" flipV="false" rot="0">
            <a:off x="1198845" y="8183834"/>
            <a:ext cx="571617" cy="674655"/>
          </a:xfrm>
          <a:custGeom>
            <a:avLst/>
            <a:gdLst/>
            <a:ahLst/>
            <a:cxnLst/>
            <a:rect r="r" b="b" t="t" l="l"/>
            <a:pathLst>
              <a:path h="674655" w="571617">
                <a:moveTo>
                  <a:pt x="0" y="0"/>
                </a:moveTo>
                <a:lnTo>
                  <a:pt x="571617" y="0"/>
                </a:lnTo>
                <a:lnTo>
                  <a:pt x="571617" y="674655"/>
                </a:lnTo>
                <a:lnTo>
                  <a:pt x="0" y="6746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2155868" y="8056900"/>
            <a:ext cx="14418543" cy="141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7"/>
              </a:lnSpc>
            </a:pPr>
            <a:r>
              <a:rPr lang="en-US" sz="2840" b="true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Digitalización sostenible: </a:t>
            </a:r>
            <a:r>
              <a:rPr lang="en-US" sz="2840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integrar la huella ambiental en los balances de sostenibilidad</a:t>
            </a:r>
          </a:p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</a:p>
        </p:txBody>
      </p:sp>
      <p:sp>
        <p:nvSpPr>
          <p:cNvPr name="TextBox 24" id="24"/>
          <p:cNvSpPr txBox="true"/>
          <p:nvPr/>
        </p:nvSpPr>
        <p:spPr>
          <a:xfrm rot="0">
            <a:off x="2155868" y="6549284"/>
            <a:ext cx="14418543" cy="934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777"/>
              </a:lnSpc>
              <a:spcBef>
                <a:spcPct val="0"/>
              </a:spcBef>
            </a:pPr>
            <a:r>
              <a:rPr lang="en-US" b="true" sz="2840">
                <a:solidFill>
                  <a:srgbClr val="042C3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Combatir la brecha digital </a:t>
            </a:r>
            <a:r>
              <a:rPr lang="en-US" sz="2840">
                <a:solidFill>
                  <a:srgbClr val="042C3F"/>
                </a:solidFill>
                <a:latin typeface="Montserrat"/>
                <a:ea typeface="Montserrat"/>
                <a:cs typeface="Montserrat"/>
                <a:sym typeface="Montserrat"/>
              </a:rPr>
              <a:t>para evitar la exclusión del derecho humano al agua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252035" y="6696600"/>
            <a:ext cx="518427" cy="602822"/>
          </a:xfrm>
          <a:custGeom>
            <a:avLst/>
            <a:gdLst/>
            <a:ahLst/>
            <a:cxnLst/>
            <a:rect r="r" b="b" t="t" l="l"/>
            <a:pathLst>
              <a:path h="602822" w="518427">
                <a:moveTo>
                  <a:pt x="0" y="0"/>
                </a:moveTo>
                <a:lnTo>
                  <a:pt x="518427" y="0"/>
                </a:lnTo>
                <a:lnTo>
                  <a:pt x="518427" y="602823"/>
                </a:lnTo>
                <a:lnTo>
                  <a:pt x="0" y="6028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6" id="26"/>
          <p:cNvSpPr/>
          <p:nvPr/>
        </p:nvSpPr>
        <p:spPr>
          <a:xfrm>
            <a:off x="767320" y="6442749"/>
            <a:ext cx="0" cy="1185526"/>
          </a:xfrm>
          <a:prstGeom prst="line">
            <a:avLst/>
          </a:prstGeom>
          <a:ln cap="flat" w="123825">
            <a:solidFill>
              <a:srgbClr val="FFBD59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44289" y="-94377"/>
            <a:ext cx="18532289" cy="11378629"/>
          </a:xfrm>
          <a:custGeom>
            <a:avLst/>
            <a:gdLst/>
            <a:ahLst/>
            <a:cxnLst/>
            <a:rect r="r" b="b" t="t" l="l"/>
            <a:pathLst>
              <a:path h="11378629" w="18532289">
                <a:moveTo>
                  <a:pt x="0" y="0"/>
                </a:moveTo>
                <a:lnTo>
                  <a:pt x="18532289" y="0"/>
                </a:lnTo>
                <a:lnTo>
                  <a:pt x="18532289" y="11378629"/>
                </a:lnTo>
                <a:lnTo>
                  <a:pt x="0" y="11378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7" t="0" r="-87" b="-190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30803" y="9142257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5"/>
                </a:lnTo>
                <a:lnTo>
                  <a:pt x="0" y="8765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1730017" y="1767442"/>
            <a:ext cx="6366043" cy="1425805"/>
            <a:chOff x="0" y="0"/>
            <a:chExt cx="1023867" cy="22931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23867" cy="229316"/>
            </a:xfrm>
            <a:custGeom>
              <a:avLst/>
              <a:gdLst/>
              <a:ahLst/>
              <a:cxnLst/>
              <a:rect r="r" b="b" t="t" l="l"/>
              <a:pathLst>
                <a:path h="229316" w="1023867">
                  <a:moveTo>
                    <a:pt x="820667" y="0"/>
                  </a:moveTo>
                  <a:cubicBezTo>
                    <a:pt x="932891" y="0"/>
                    <a:pt x="1023867" y="51334"/>
                    <a:pt x="1023867" y="114658"/>
                  </a:cubicBezTo>
                  <a:cubicBezTo>
                    <a:pt x="1023867" y="177982"/>
                    <a:pt x="932891" y="229316"/>
                    <a:pt x="820667" y="229316"/>
                  </a:cubicBezTo>
                  <a:lnTo>
                    <a:pt x="203200" y="229316"/>
                  </a:lnTo>
                  <a:cubicBezTo>
                    <a:pt x="90976" y="229316"/>
                    <a:pt x="0" y="177982"/>
                    <a:pt x="0" y="114658"/>
                  </a:cubicBezTo>
                  <a:cubicBezTo>
                    <a:pt x="0" y="5133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2C3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95250"/>
              <a:ext cx="1023867" cy="3245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613655" y="1994332"/>
            <a:ext cx="5676186" cy="8667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CONCLUSIÓN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722080" y="3652436"/>
            <a:ext cx="13504479" cy="214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El reto no es tener más datos sino tomar </a:t>
            </a:r>
            <a:r>
              <a:rPr lang="en-US" sz="8000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decisiones justas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863646" y="6259112"/>
            <a:ext cx="13504479" cy="2149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La adaptación climática es una cuestión de </a:t>
            </a:r>
            <a:r>
              <a:rPr lang="en-US" sz="8000">
                <a:solidFill>
                  <a:srgbClr val="47BAED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gobernanza</a:t>
            </a:r>
            <a:r>
              <a:rPr lang="en-US" sz="8000">
                <a:solidFill>
                  <a:srgbClr val="042C3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42C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215073" y="8937773"/>
            <a:ext cx="3783867" cy="876596"/>
          </a:xfrm>
          <a:custGeom>
            <a:avLst/>
            <a:gdLst/>
            <a:ahLst/>
            <a:cxnLst/>
            <a:rect r="r" b="b" t="t" l="l"/>
            <a:pathLst>
              <a:path h="876596" w="3783867">
                <a:moveTo>
                  <a:pt x="0" y="0"/>
                </a:moveTo>
                <a:lnTo>
                  <a:pt x="3783867" y="0"/>
                </a:lnTo>
                <a:lnTo>
                  <a:pt x="3783867" y="876596"/>
                </a:lnTo>
                <a:lnTo>
                  <a:pt x="0" y="876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048015" y="2882127"/>
            <a:ext cx="7947681" cy="2355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5199"/>
              </a:lnSpc>
            </a:pPr>
            <a:r>
              <a:rPr lang="en-US" sz="15999">
                <a:solidFill>
                  <a:srgbClr val="FFFFFF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¡Gracias!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061441" y="6171799"/>
            <a:ext cx="14983052" cy="1187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0"/>
              </a:lnSpc>
            </a:pPr>
            <a:r>
              <a:rPr lang="en-US" sz="8000">
                <a:solidFill>
                  <a:srgbClr val="C0C0C0"/>
                </a:solidFill>
                <a:latin typeface="Founders Grotesk 1"/>
                <a:ea typeface="Founders Grotesk 1"/>
                <a:cs typeface="Founders Grotesk 1"/>
                <a:sym typeface="Founders Grotesk 1"/>
              </a:rPr>
              <a:t>Fundación Nueva Cultura del Agua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508716" y="7522326"/>
            <a:ext cx="5026279" cy="898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95"/>
              </a:lnSpc>
            </a:pPr>
            <a:r>
              <a:rPr lang="en-US" sz="6100">
                <a:solidFill>
                  <a:srgbClr val="47BAED"/>
                </a:solidFill>
                <a:latin typeface="Founders Grotesk 2"/>
                <a:ea typeface="Founders Grotesk 2"/>
                <a:cs typeface="Founders Grotesk 2"/>
                <a:sym typeface="Founders Grotesk 2"/>
              </a:rPr>
              <a:t>https://fnca.eu</a:t>
            </a:r>
          </a:p>
        </p:txBody>
      </p:sp>
      <p:sp>
        <p:nvSpPr>
          <p:cNvPr name="AutoShape 6" id="6"/>
          <p:cNvSpPr/>
          <p:nvPr/>
        </p:nvSpPr>
        <p:spPr>
          <a:xfrm flipV="true">
            <a:off x="0" y="0"/>
            <a:ext cx="18478660" cy="19050"/>
          </a:xfrm>
          <a:prstGeom prst="line">
            <a:avLst/>
          </a:prstGeom>
          <a:ln cap="flat" w="180975">
            <a:solidFill>
              <a:srgbClr val="0CC0DF"/>
            </a:solidFill>
            <a:prstDash val="solid"/>
            <a:headEnd type="none" len="sm" w="sm"/>
            <a:tailEnd type="diamond" len="lg" w="lg"/>
          </a:ln>
        </p:spPr>
      </p:sp>
      <p:sp>
        <p:nvSpPr>
          <p:cNvPr name="AutoShape 7" id="7"/>
          <p:cNvSpPr/>
          <p:nvPr/>
        </p:nvSpPr>
        <p:spPr>
          <a:xfrm flipV="true">
            <a:off x="-151857" y="10242690"/>
            <a:ext cx="19659311" cy="44310"/>
          </a:xfrm>
          <a:prstGeom prst="line">
            <a:avLst/>
          </a:prstGeom>
          <a:ln cap="flat" w="180975">
            <a:solidFill>
              <a:srgbClr val="47BAED"/>
            </a:solidFill>
            <a:prstDash val="solid"/>
            <a:headEnd type="diamond" len="lg" w="lg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DAHGoaTv394</dc:identifier>
  <dcterms:modified xsi:type="dcterms:W3CDTF">2011-08-01T06:04:30Z</dcterms:modified>
  <cp:revision>1</cp:revision>
  <dc:title>LA DIGITALIZACIÓN DEL AGUA: MÁS ALLA DE LA TECNOLOGÍA</dc:title>
</cp:coreProperties>
</file>