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2" r:id="rId4"/>
    <p:sldId id="264" r:id="rId5"/>
    <p:sldId id="261" r:id="rId6"/>
    <p:sldId id="263" r:id="rId7"/>
    <p:sldId id="260" r:id="rId8"/>
    <p:sldId id="265" r:id="rId9"/>
    <p:sldId id="25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>
        <p:scale>
          <a:sx n="75" d="100"/>
          <a:sy n="75" d="100"/>
        </p:scale>
        <p:origin x="28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B\AppData\Local\Microsoft\Windows\INetCache\Content.Outlook\HJ2VQ3OG\Consumos%20sectores%20basefor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B\AppData\Local\Microsoft\Windows\INetCache\Content.Outlook\HJ2VQ3OG\Consumos%20sectores%20basefor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B\AppData\Local\Microsoft\Windows\INetCache\Content.Outlook\HJ2VQ3OG\Consumos%20sectores%20basefor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B\AppData\Local\Microsoft\Windows\INetCache\Content.Outlook\HJ2VQ3OG\Curvas%20patron%20comparad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DATOS\datos\AREA%20COMPETITIVIDAD\RSC\2024\VolumenAgua_2024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Contadores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Hoja2!$I$1</c:f>
              <c:strCache>
                <c:ptCount val="1"/>
                <c:pt idx="0">
                  <c:v>Contadores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C1-4BED-B4EF-B2586924380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C1-4BED-B4EF-B2586924380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Hoja2!$H$2:$H$3</c:f>
              <c:strCache>
                <c:ptCount val="2"/>
                <c:pt idx="0">
                  <c:v>Urbano</c:v>
                </c:pt>
                <c:pt idx="1">
                  <c:v>Chalets</c:v>
                </c:pt>
              </c:strCache>
            </c:strRef>
          </c:cat>
          <c:val>
            <c:numRef>
              <c:f>Hoja2!$I$2:$I$3</c:f>
              <c:numCache>
                <c:formatCode>_-* #,##0_-;\-* #,##0_-;_-* "-"??_-;_-@_-</c:formatCode>
                <c:ptCount val="2"/>
                <c:pt idx="0">
                  <c:v>18159</c:v>
                </c:pt>
                <c:pt idx="1">
                  <c:v>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C1-4BED-B4EF-B25869243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Hoja2!$J$1</c:f>
              <c:strCache>
                <c:ptCount val="1"/>
                <c:pt idx="0">
                  <c:v>Volumen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D1-40B5-BB2F-EEA3B627F34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D1-40B5-BB2F-EEA3B627F341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Hoja2!$H$2:$H$3</c:f>
              <c:strCache>
                <c:ptCount val="2"/>
                <c:pt idx="0">
                  <c:v>Urbano</c:v>
                </c:pt>
                <c:pt idx="1">
                  <c:v>Chalets</c:v>
                </c:pt>
              </c:strCache>
            </c:strRef>
          </c:cat>
          <c:val>
            <c:numRef>
              <c:f>Hoja2!$J$2:$J$3</c:f>
              <c:numCache>
                <c:formatCode>_-* #,##0_-;\-* #,##0_-;_-* "-"??_-;_-@_-</c:formatCode>
                <c:ptCount val="2"/>
                <c:pt idx="0">
                  <c:v>3165508</c:v>
                </c:pt>
                <c:pt idx="1">
                  <c:v>3755678.5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1-40B5-BB2F-EEA3B627F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5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Consumo de Chalets</a:t>
            </a:r>
          </a:p>
        </c:rich>
      </c:tx>
      <c:layout>
        <c:manualLayout>
          <c:xMode val="edge"/>
          <c:yMode val="edge"/>
          <c:x val="0.30265492431884883"/>
          <c:y val="7.6628907320051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EA-4F8B-90CD-753F9C5A7AC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A-4F8B-90CD-753F9C5A7AC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EA-4F8B-90CD-753F9C5A7AC1}"/>
              </c:ext>
            </c:extLst>
          </c:dPt>
          <c:dLbls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A55C05-5BC3-439D-B5B0-D0DB26FF3779}" type="CATEGORYNAME">
                      <a:rPr lang="en-US"/>
                      <a:pPr>
                        <a:defRPr/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1904202E-C19F-4C41-A0A3-06C6C3F03DAC}" type="PERCENTAGE">
                      <a:rPr lang="en-US" baseline="0" smtClean="0"/>
                      <a:pPr>
                        <a:defRPr/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97022674185204"/>
                      <c:h val="0.123707113455432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EA-4F8B-90CD-753F9C5A7AC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Hoja2!$J$14:$J$16</c:f>
              <c:strCache>
                <c:ptCount val="3"/>
                <c:pt idx="0">
                  <c:v>Piscinas</c:v>
                </c:pt>
                <c:pt idx="1">
                  <c:v>Jardines</c:v>
                </c:pt>
                <c:pt idx="2">
                  <c:v>Doméstico</c:v>
                </c:pt>
              </c:strCache>
            </c:strRef>
          </c:cat>
          <c:val>
            <c:numRef>
              <c:f>Hoja2!$K$14:$K$16</c:f>
              <c:numCache>
                <c:formatCode>_-* #,##0_-;\-* #,##0_-;_-* "-"??_-;_-@_-</c:formatCode>
                <c:ptCount val="3"/>
                <c:pt idx="0">
                  <c:v>719910</c:v>
                </c:pt>
                <c:pt idx="1">
                  <c:v>2004202.3267085189</c:v>
                </c:pt>
                <c:pt idx="2">
                  <c:v>1031566.1732914811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EA-4F8B-90CD-753F9C5A7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Patrón de consumo por tipología de abonado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3710146693237956E-2"/>
          <c:y val="0.108252450165903"/>
          <c:w val="0.94838759271668216"/>
          <c:h val="0.68711210207067341"/>
        </c:manualLayout>
      </c:layout>
      <c:lineChart>
        <c:grouping val="standard"/>
        <c:varyColors val="0"/>
        <c:ser>
          <c:idx val="0"/>
          <c:order val="0"/>
          <c:tx>
            <c:strRef>
              <c:f>'Datos modulación consumos'!$G$1</c:f>
              <c:strCache>
                <c:ptCount val="1"/>
                <c:pt idx="0">
                  <c:v>Chalets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'Datos modulación consumos'!$A$2:$A$97</c:f>
              <c:numCache>
                <c:formatCode>[$-F400]h:mm:ss\ AM/PM</c:formatCode>
                <c:ptCount val="96"/>
                <c:pt idx="0">
                  <c:v>45446</c:v>
                </c:pt>
                <c:pt idx="1">
                  <c:v>45446.010416666664</c:v>
                </c:pt>
                <c:pt idx="2">
                  <c:v>45446.020833333336</c:v>
                </c:pt>
                <c:pt idx="3">
                  <c:v>45446.03125</c:v>
                </c:pt>
                <c:pt idx="4">
                  <c:v>45446.041666666664</c:v>
                </c:pt>
                <c:pt idx="5">
                  <c:v>45446.052083333336</c:v>
                </c:pt>
                <c:pt idx="6">
                  <c:v>45446.0625</c:v>
                </c:pt>
                <c:pt idx="7">
                  <c:v>45446.072916666664</c:v>
                </c:pt>
                <c:pt idx="8">
                  <c:v>45446.083333333336</c:v>
                </c:pt>
                <c:pt idx="9">
                  <c:v>45446.09375</c:v>
                </c:pt>
                <c:pt idx="10">
                  <c:v>45446.104166666664</c:v>
                </c:pt>
                <c:pt idx="11">
                  <c:v>45446.114583333336</c:v>
                </c:pt>
                <c:pt idx="12">
                  <c:v>45446.125</c:v>
                </c:pt>
                <c:pt idx="13">
                  <c:v>45446.135416666664</c:v>
                </c:pt>
                <c:pt idx="14">
                  <c:v>45446.145833333336</c:v>
                </c:pt>
                <c:pt idx="15">
                  <c:v>45446.15625</c:v>
                </c:pt>
                <c:pt idx="16">
                  <c:v>45446.166666666664</c:v>
                </c:pt>
                <c:pt idx="17">
                  <c:v>45446.177083333336</c:v>
                </c:pt>
                <c:pt idx="18">
                  <c:v>45446.1875</c:v>
                </c:pt>
                <c:pt idx="19">
                  <c:v>45446.197916666664</c:v>
                </c:pt>
                <c:pt idx="20">
                  <c:v>45446.208333333336</c:v>
                </c:pt>
                <c:pt idx="21">
                  <c:v>45446.21875</c:v>
                </c:pt>
                <c:pt idx="22">
                  <c:v>45446.229166666664</c:v>
                </c:pt>
                <c:pt idx="23">
                  <c:v>45446.239583333336</c:v>
                </c:pt>
                <c:pt idx="24">
                  <c:v>45446.25</c:v>
                </c:pt>
                <c:pt idx="25">
                  <c:v>45446.260416666664</c:v>
                </c:pt>
                <c:pt idx="26">
                  <c:v>45446.270833333336</c:v>
                </c:pt>
                <c:pt idx="27">
                  <c:v>45446.28125</c:v>
                </c:pt>
                <c:pt idx="28">
                  <c:v>45446.291666666664</c:v>
                </c:pt>
                <c:pt idx="29">
                  <c:v>45446.302083333336</c:v>
                </c:pt>
                <c:pt idx="30">
                  <c:v>45446.3125</c:v>
                </c:pt>
                <c:pt idx="31">
                  <c:v>45446.322916666664</c:v>
                </c:pt>
                <c:pt idx="32">
                  <c:v>45446.333333333336</c:v>
                </c:pt>
                <c:pt idx="33">
                  <c:v>45446.34375</c:v>
                </c:pt>
                <c:pt idx="34">
                  <c:v>45446.354166666664</c:v>
                </c:pt>
                <c:pt idx="35">
                  <c:v>45446.364583333336</c:v>
                </c:pt>
                <c:pt idx="36">
                  <c:v>45446.375</c:v>
                </c:pt>
                <c:pt idx="37">
                  <c:v>45446.385416666664</c:v>
                </c:pt>
                <c:pt idx="38">
                  <c:v>45446.395833333336</c:v>
                </c:pt>
                <c:pt idx="39">
                  <c:v>45446.40625</c:v>
                </c:pt>
                <c:pt idx="40">
                  <c:v>45446.416666666664</c:v>
                </c:pt>
                <c:pt idx="41">
                  <c:v>45446.427083333336</c:v>
                </c:pt>
                <c:pt idx="42">
                  <c:v>45446.4375</c:v>
                </c:pt>
                <c:pt idx="43">
                  <c:v>45446.447916666664</c:v>
                </c:pt>
                <c:pt idx="44">
                  <c:v>45446.458333333336</c:v>
                </c:pt>
                <c:pt idx="45">
                  <c:v>45446.46875</c:v>
                </c:pt>
                <c:pt idx="46">
                  <c:v>45446.479166666664</c:v>
                </c:pt>
                <c:pt idx="47">
                  <c:v>45446.489583333336</c:v>
                </c:pt>
                <c:pt idx="48">
                  <c:v>45446.5</c:v>
                </c:pt>
                <c:pt idx="49">
                  <c:v>45446.510416666664</c:v>
                </c:pt>
                <c:pt idx="50">
                  <c:v>45446.520833333336</c:v>
                </c:pt>
                <c:pt idx="51">
                  <c:v>45446.53125</c:v>
                </c:pt>
                <c:pt idx="52">
                  <c:v>45446.541666666664</c:v>
                </c:pt>
                <c:pt idx="53">
                  <c:v>45446.552083333336</c:v>
                </c:pt>
                <c:pt idx="54">
                  <c:v>45446.5625</c:v>
                </c:pt>
                <c:pt idx="55">
                  <c:v>45446.572916666664</c:v>
                </c:pt>
                <c:pt idx="56">
                  <c:v>45446.583333333336</c:v>
                </c:pt>
                <c:pt idx="57">
                  <c:v>45446.59375</c:v>
                </c:pt>
                <c:pt idx="58">
                  <c:v>45446.604166666664</c:v>
                </c:pt>
                <c:pt idx="59">
                  <c:v>45446.614583333336</c:v>
                </c:pt>
                <c:pt idx="60">
                  <c:v>45446.625</c:v>
                </c:pt>
                <c:pt idx="61">
                  <c:v>45446.635416666664</c:v>
                </c:pt>
                <c:pt idx="62">
                  <c:v>45446.645833333336</c:v>
                </c:pt>
                <c:pt idx="63">
                  <c:v>45446.65625</c:v>
                </c:pt>
                <c:pt idx="64">
                  <c:v>45446.666666666664</c:v>
                </c:pt>
                <c:pt idx="65">
                  <c:v>45446.677083333336</c:v>
                </c:pt>
                <c:pt idx="66">
                  <c:v>45446.6875</c:v>
                </c:pt>
                <c:pt idx="67">
                  <c:v>45446.697916666664</c:v>
                </c:pt>
                <c:pt idx="68">
                  <c:v>45446.708333333336</c:v>
                </c:pt>
                <c:pt idx="69">
                  <c:v>45446.71875</c:v>
                </c:pt>
                <c:pt idx="70">
                  <c:v>45446.729166666664</c:v>
                </c:pt>
                <c:pt idx="71">
                  <c:v>45446.739583333336</c:v>
                </c:pt>
                <c:pt idx="72">
                  <c:v>45446.75</c:v>
                </c:pt>
                <c:pt idx="73">
                  <c:v>45446.760416666664</c:v>
                </c:pt>
                <c:pt idx="74">
                  <c:v>45446.770833333336</c:v>
                </c:pt>
                <c:pt idx="75">
                  <c:v>45446.78125</c:v>
                </c:pt>
                <c:pt idx="76">
                  <c:v>45446.791666666664</c:v>
                </c:pt>
                <c:pt idx="77">
                  <c:v>45446.802083333336</c:v>
                </c:pt>
                <c:pt idx="78">
                  <c:v>45446.8125</c:v>
                </c:pt>
                <c:pt idx="79">
                  <c:v>45446.822916666664</c:v>
                </c:pt>
                <c:pt idx="80">
                  <c:v>45446.833333333336</c:v>
                </c:pt>
                <c:pt idx="81">
                  <c:v>45446.84375</c:v>
                </c:pt>
                <c:pt idx="82">
                  <c:v>45446.854166666664</c:v>
                </c:pt>
                <c:pt idx="83">
                  <c:v>45446.864583333336</c:v>
                </c:pt>
                <c:pt idx="84">
                  <c:v>45446.875</c:v>
                </c:pt>
                <c:pt idx="85">
                  <c:v>45446.885416666664</c:v>
                </c:pt>
                <c:pt idx="86">
                  <c:v>45446.895833333336</c:v>
                </c:pt>
                <c:pt idx="87">
                  <c:v>45446.90625</c:v>
                </c:pt>
                <c:pt idx="88">
                  <c:v>45446.916666666664</c:v>
                </c:pt>
                <c:pt idx="89">
                  <c:v>45446.927083333336</c:v>
                </c:pt>
                <c:pt idx="90">
                  <c:v>45446.9375</c:v>
                </c:pt>
                <c:pt idx="91">
                  <c:v>45446.947916666664</c:v>
                </c:pt>
                <c:pt idx="92">
                  <c:v>45446.958333333336</c:v>
                </c:pt>
                <c:pt idx="93">
                  <c:v>45446.96875</c:v>
                </c:pt>
                <c:pt idx="94">
                  <c:v>45446.979166666664</c:v>
                </c:pt>
                <c:pt idx="95">
                  <c:v>45446.989583333336</c:v>
                </c:pt>
              </c:numCache>
            </c:numRef>
          </c:cat>
          <c:val>
            <c:numRef>
              <c:f>'Datos modulación consumos'!$G$2:$G$97</c:f>
              <c:numCache>
                <c:formatCode>General</c:formatCode>
                <c:ptCount val="96"/>
                <c:pt idx="0">
                  <c:v>1.3074906976017413</c:v>
                </c:pt>
                <c:pt idx="1">
                  <c:v>1.2816050281796425</c:v>
                </c:pt>
                <c:pt idx="2">
                  <c:v>1.2492654905607521</c:v>
                </c:pt>
                <c:pt idx="3">
                  <c:v>1.2331579110967794</c:v>
                </c:pt>
                <c:pt idx="4">
                  <c:v>1.3566570583403084</c:v>
                </c:pt>
                <c:pt idx="5">
                  <c:v>1.3172726812761688</c:v>
                </c:pt>
                <c:pt idx="6">
                  <c:v>1.2330274197690767</c:v>
                </c:pt>
                <c:pt idx="7">
                  <c:v>1.1598500359842654</c:v>
                </c:pt>
                <c:pt idx="8">
                  <c:v>1.2327914636140644</c:v>
                </c:pt>
                <c:pt idx="9">
                  <c:v>1.161385411044185</c:v>
                </c:pt>
                <c:pt idx="10">
                  <c:v>1.0991861513572645</c:v>
                </c:pt>
                <c:pt idx="11">
                  <c:v>1.0676136913863707</c:v>
                </c:pt>
                <c:pt idx="12">
                  <c:v>1.1908820750561064</c:v>
                </c:pt>
                <c:pt idx="13">
                  <c:v>1.1499745992539396</c:v>
                </c:pt>
                <c:pt idx="14">
                  <c:v>1.028780412993042</c:v>
                </c:pt>
                <c:pt idx="15">
                  <c:v>0.98493939854770174</c:v>
                </c:pt>
                <c:pt idx="16">
                  <c:v>1.0719655011870359</c:v>
                </c:pt>
                <c:pt idx="17">
                  <c:v>1.0016860283523707</c:v>
                </c:pt>
                <c:pt idx="18">
                  <c:v>0.94786712761772718</c:v>
                </c:pt>
                <c:pt idx="19">
                  <c:v>0.9145619580746609</c:v>
                </c:pt>
                <c:pt idx="20">
                  <c:v>0.95989744528596399</c:v>
                </c:pt>
                <c:pt idx="21">
                  <c:v>0.90781370045783394</c:v>
                </c:pt>
                <c:pt idx="22">
                  <c:v>0.90041897190293407</c:v>
                </c:pt>
                <c:pt idx="23">
                  <c:v>0.94476146571160569</c:v>
                </c:pt>
                <c:pt idx="24">
                  <c:v>1.0301445574098831</c:v>
                </c:pt>
                <c:pt idx="25">
                  <c:v>1.0409601044194738</c:v>
                </c:pt>
                <c:pt idx="26">
                  <c:v>1.0436943676136905</c:v>
                </c:pt>
                <c:pt idx="27">
                  <c:v>1.049675743203635</c:v>
                </c:pt>
                <c:pt idx="28">
                  <c:v>1.0801475477326128</c:v>
                </c:pt>
                <c:pt idx="29">
                  <c:v>1.1162580863775271</c:v>
                </c:pt>
                <c:pt idx="30">
                  <c:v>1.1466064762145656</c:v>
                </c:pt>
                <c:pt idx="31">
                  <c:v>1.173043157081588</c:v>
                </c:pt>
                <c:pt idx="32">
                  <c:v>1.1792376535340341</c:v>
                </c:pt>
                <c:pt idx="33">
                  <c:v>1.1575456016233041</c:v>
                </c:pt>
                <c:pt idx="34">
                  <c:v>1.1731898258247484</c:v>
                </c:pt>
                <c:pt idx="35">
                  <c:v>1.1524286633128733</c:v>
                </c:pt>
                <c:pt idx="36">
                  <c:v>1.1358034564174662</c:v>
                </c:pt>
                <c:pt idx="37">
                  <c:v>1.1043826369583281</c:v>
                </c:pt>
                <c:pt idx="38">
                  <c:v>1.0990130526840558</c:v>
                </c:pt>
                <c:pt idx="39">
                  <c:v>1.0821889048259559</c:v>
                </c:pt>
                <c:pt idx="40">
                  <c:v>1.0661123849142742</c:v>
                </c:pt>
                <c:pt idx="41">
                  <c:v>1.0394029683628911</c:v>
                </c:pt>
                <c:pt idx="42">
                  <c:v>1.0307097021507121</c:v>
                </c:pt>
                <c:pt idx="43">
                  <c:v>1.0291235175496363</c:v>
                </c:pt>
                <c:pt idx="44">
                  <c:v>1.0382233314111105</c:v>
                </c:pt>
                <c:pt idx="45">
                  <c:v>1.0010471562374552</c:v>
                </c:pt>
                <c:pt idx="46">
                  <c:v>0.95748180736641841</c:v>
                </c:pt>
                <c:pt idx="47">
                  <c:v>0.93728034906415059</c:v>
                </c:pt>
                <c:pt idx="48">
                  <c:v>0.91264293711612599</c:v>
                </c:pt>
                <c:pt idx="49">
                  <c:v>0.91159123207629023</c:v>
                </c:pt>
                <c:pt idx="50">
                  <c:v>0.88158734491060842</c:v>
                </c:pt>
                <c:pt idx="51">
                  <c:v>0.87667147192610062</c:v>
                </c:pt>
                <c:pt idx="52">
                  <c:v>0.85887224092039971</c:v>
                </c:pt>
                <c:pt idx="53">
                  <c:v>0.85770772063740008</c:v>
                </c:pt>
                <c:pt idx="54">
                  <c:v>0.82731523585404076</c:v>
                </c:pt>
                <c:pt idx="55">
                  <c:v>0.81987743368702304</c:v>
                </c:pt>
                <c:pt idx="56">
                  <c:v>0.81821845788457637</c:v>
                </c:pt>
                <c:pt idx="57">
                  <c:v>0.82808826596505702</c:v>
                </c:pt>
                <c:pt idx="58">
                  <c:v>0.83655562944873385</c:v>
                </c:pt>
                <c:pt idx="59">
                  <c:v>0.84639049041946501</c:v>
                </c:pt>
                <c:pt idx="60">
                  <c:v>0.86920126340381887</c:v>
                </c:pt>
                <c:pt idx="61">
                  <c:v>0.88627264339240097</c:v>
                </c:pt>
                <c:pt idx="62">
                  <c:v>0.86587515552850358</c:v>
                </c:pt>
                <c:pt idx="63">
                  <c:v>0.89210563415717692</c:v>
                </c:pt>
                <c:pt idx="64">
                  <c:v>0.90940925022081787</c:v>
                </c:pt>
                <c:pt idx="65">
                  <c:v>0.91250846051386159</c:v>
                </c:pt>
                <c:pt idx="66">
                  <c:v>0.89697537509113179</c:v>
                </c:pt>
                <c:pt idx="67">
                  <c:v>0.9217580418773883</c:v>
                </c:pt>
                <c:pt idx="68">
                  <c:v>0.94998802317827358</c:v>
                </c:pt>
                <c:pt idx="69">
                  <c:v>0.92008121241980412</c:v>
                </c:pt>
                <c:pt idx="70">
                  <c:v>0.89535897120371311</c:v>
                </c:pt>
                <c:pt idx="71">
                  <c:v>0.87183725396324308</c:v>
                </c:pt>
                <c:pt idx="72">
                  <c:v>0.93596614231810371</c:v>
                </c:pt>
                <c:pt idx="73">
                  <c:v>0.87407119306795211</c:v>
                </c:pt>
                <c:pt idx="74">
                  <c:v>0.86375372997520772</c:v>
                </c:pt>
                <c:pt idx="75">
                  <c:v>0.85913011988498877</c:v>
                </c:pt>
                <c:pt idx="76">
                  <c:v>0.90675869094812045</c:v>
                </c:pt>
                <c:pt idx="77">
                  <c:v>0.89745429220460604</c:v>
                </c:pt>
                <c:pt idx="78">
                  <c:v>0.87084853011879615</c:v>
                </c:pt>
                <c:pt idx="79">
                  <c:v>0.81009621837760104</c:v>
                </c:pt>
                <c:pt idx="80">
                  <c:v>0.88462401064765817</c:v>
                </c:pt>
                <c:pt idx="81">
                  <c:v>0.83815911533658216</c:v>
                </c:pt>
                <c:pt idx="82">
                  <c:v>0.76129578836384104</c:v>
                </c:pt>
                <c:pt idx="83">
                  <c:v>0.75206297739840189</c:v>
                </c:pt>
                <c:pt idx="84">
                  <c:v>0.86539668332023467</c:v>
                </c:pt>
                <c:pt idx="85">
                  <c:v>0.82509336199823347</c:v>
                </c:pt>
                <c:pt idx="86">
                  <c:v>0.79787520945430312</c:v>
                </c:pt>
                <c:pt idx="87">
                  <c:v>0.78621688684373359</c:v>
                </c:pt>
                <c:pt idx="88">
                  <c:v>0.91523905837542086</c:v>
                </c:pt>
                <c:pt idx="89">
                  <c:v>0.98225203786073378</c:v>
                </c:pt>
                <c:pt idx="90">
                  <c:v>1.0132635448072715</c:v>
                </c:pt>
                <c:pt idx="91">
                  <c:v>1.05015687642664</c:v>
                </c:pt>
                <c:pt idx="92">
                  <c:v>1.258663780450836</c:v>
                </c:pt>
                <c:pt idx="93">
                  <c:v>1.2482264098614766</c:v>
                </c:pt>
                <c:pt idx="94">
                  <c:v>1.1919597470839041</c:v>
                </c:pt>
                <c:pt idx="95">
                  <c:v>1.1779930721374512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61-41D5-A45B-3277261E4597}"/>
            </c:ext>
          </c:extLst>
        </c:ser>
        <c:ser>
          <c:idx val="2"/>
          <c:order val="1"/>
          <c:tx>
            <c:strRef>
              <c:f>'Datos modulación consumos'!$I$1</c:f>
              <c:strCache>
                <c:ptCount val="1"/>
                <c:pt idx="0">
                  <c:v>Urbano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'Datos modulación consumos'!$A$2:$A$97</c:f>
              <c:numCache>
                <c:formatCode>[$-F400]h:mm:ss\ AM/PM</c:formatCode>
                <c:ptCount val="96"/>
                <c:pt idx="0">
                  <c:v>45446</c:v>
                </c:pt>
                <c:pt idx="1">
                  <c:v>45446.010416666664</c:v>
                </c:pt>
                <c:pt idx="2">
                  <c:v>45446.020833333336</c:v>
                </c:pt>
                <c:pt idx="3">
                  <c:v>45446.03125</c:v>
                </c:pt>
                <c:pt idx="4">
                  <c:v>45446.041666666664</c:v>
                </c:pt>
                <c:pt idx="5">
                  <c:v>45446.052083333336</c:v>
                </c:pt>
                <c:pt idx="6">
                  <c:v>45446.0625</c:v>
                </c:pt>
                <c:pt idx="7">
                  <c:v>45446.072916666664</c:v>
                </c:pt>
                <c:pt idx="8">
                  <c:v>45446.083333333336</c:v>
                </c:pt>
                <c:pt idx="9">
                  <c:v>45446.09375</c:v>
                </c:pt>
                <c:pt idx="10">
                  <c:v>45446.104166666664</c:v>
                </c:pt>
                <c:pt idx="11">
                  <c:v>45446.114583333336</c:v>
                </c:pt>
                <c:pt idx="12">
                  <c:v>45446.125</c:v>
                </c:pt>
                <c:pt idx="13">
                  <c:v>45446.135416666664</c:v>
                </c:pt>
                <c:pt idx="14">
                  <c:v>45446.145833333336</c:v>
                </c:pt>
                <c:pt idx="15">
                  <c:v>45446.15625</c:v>
                </c:pt>
                <c:pt idx="16">
                  <c:v>45446.166666666664</c:v>
                </c:pt>
                <c:pt idx="17">
                  <c:v>45446.177083333336</c:v>
                </c:pt>
                <c:pt idx="18">
                  <c:v>45446.1875</c:v>
                </c:pt>
                <c:pt idx="19">
                  <c:v>45446.197916666664</c:v>
                </c:pt>
                <c:pt idx="20">
                  <c:v>45446.208333333336</c:v>
                </c:pt>
                <c:pt idx="21">
                  <c:v>45446.21875</c:v>
                </c:pt>
                <c:pt idx="22">
                  <c:v>45446.229166666664</c:v>
                </c:pt>
                <c:pt idx="23">
                  <c:v>45446.239583333336</c:v>
                </c:pt>
                <c:pt idx="24">
                  <c:v>45446.25</c:v>
                </c:pt>
                <c:pt idx="25">
                  <c:v>45446.260416666664</c:v>
                </c:pt>
                <c:pt idx="26">
                  <c:v>45446.270833333336</c:v>
                </c:pt>
                <c:pt idx="27">
                  <c:v>45446.28125</c:v>
                </c:pt>
                <c:pt idx="28">
                  <c:v>45446.291666666664</c:v>
                </c:pt>
                <c:pt idx="29">
                  <c:v>45446.302083333336</c:v>
                </c:pt>
                <c:pt idx="30">
                  <c:v>45446.3125</c:v>
                </c:pt>
                <c:pt idx="31">
                  <c:v>45446.322916666664</c:v>
                </c:pt>
                <c:pt idx="32">
                  <c:v>45446.333333333336</c:v>
                </c:pt>
                <c:pt idx="33">
                  <c:v>45446.34375</c:v>
                </c:pt>
                <c:pt idx="34">
                  <c:v>45446.354166666664</c:v>
                </c:pt>
                <c:pt idx="35">
                  <c:v>45446.364583333336</c:v>
                </c:pt>
                <c:pt idx="36">
                  <c:v>45446.375</c:v>
                </c:pt>
                <c:pt idx="37">
                  <c:v>45446.385416666664</c:v>
                </c:pt>
                <c:pt idx="38">
                  <c:v>45446.395833333336</c:v>
                </c:pt>
                <c:pt idx="39">
                  <c:v>45446.40625</c:v>
                </c:pt>
                <c:pt idx="40">
                  <c:v>45446.416666666664</c:v>
                </c:pt>
                <c:pt idx="41">
                  <c:v>45446.427083333336</c:v>
                </c:pt>
                <c:pt idx="42">
                  <c:v>45446.4375</c:v>
                </c:pt>
                <c:pt idx="43">
                  <c:v>45446.447916666664</c:v>
                </c:pt>
                <c:pt idx="44">
                  <c:v>45446.458333333336</c:v>
                </c:pt>
                <c:pt idx="45">
                  <c:v>45446.46875</c:v>
                </c:pt>
                <c:pt idx="46">
                  <c:v>45446.479166666664</c:v>
                </c:pt>
                <c:pt idx="47">
                  <c:v>45446.489583333336</c:v>
                </c:pt>
                <c:pt idx="48">
                  <c:v>45446.5</c:v>
                </c:pt>
                <c:pt idx="49">
                  <c:v>45446.510416666664</c:v>
                </c:pt>
                <c:pt idx="50">
                  <c:v>45446.520833333336</c:v>
                </c:pt>
                <c:pt idx="51">
                  <c:v>45446.53125</c:v>
                </c:pt>
                <c:pt idx="52">
                  <c:v>45446.541666666664</c:v>
                </c:pt>
                <c:pt idx="53">
                  <c:v>45446.552083333336</c:v>
                </c:pt>
                <c:pt idx="54">
                  <c:v>45446.5625</c:v>
                </c:pt>
                <c:pt idx="55">
                  <c:v>45446.572916666664</c:v>
                </c:pt>
                <c:pt idx="56">
                  <c:v>45446.583333333336</c:v>
                </c:pt>
                <c:pt idx="57">
                  <c:v>45446.59375</c:v>
                </c:pt>
                <c:pt idx="58">
                  <c:v>45446.604166666664</c:v>
                </c:pt>
                <c:pt idx="59">
                  <c:v>45446.614583333336</c:v>
                </c:pt>
                <c:pt idx="60">
                  <c:v>45446.625</c:v>
                </c:pt>
                <c:pt idx="61">
                  <c:v>45446.635416666664</c:v>
                </c:pt>
                <c:pt idx="62">
                  <c:v>45446.645833333336</c:v>
                </c:pt>
                <c:pt idx="63">
                  <c:v>45446.65625</c:v>
                </c:pt>
                <c:pt idx="64">
                  <c:v>45446.666666666664</c:v>
                </c:pt>
                <c:pt idx="65">
                  <c:v>45446.677083333336</c:v>
                </c:pt>
                <c:pt idx="66">
                  <c:v>45446.6875</c:v>
                </c:pt>
                <c:pt idx="67">
                  <c:v>45446.697916666664</c:v>
                </c:pt>
                <c:pt idx="68">
                  <c:v>45446.708333333336</c:v>
                </c:pt>
                <c:pt idx="69">
                  <c:v>45446.71875</c:v>
                </c:pt>
                <c:pt idx="70">
                  <c:v>45446.729166666664</c:v>
                </c:pt>
                <c:pt idx="71">
                  <c:v>45446.739583333336</c:v>
                </c:pt>
                <c:pt idx="72">
                  <c:v>45446.75</c:v>
                </c:pt>
                <c:pt idx="73">
                  <c:v>45446.760416666664</c:v>
                </c:pt>
                <c:pt idx="74">
                  <c:v>45446.770833333336</c:v>
                </c:pt>
                <c:pt idx="75">
                  <c:v>45446.78125</c:v>
                </c:pt>
                <c:pt idx="76">
                  <c:v>45446.791666666664</c:v>
                </c:pt>
                <c:pt idx="77">
                  <c:v>45446.802083333336</c:v>
                </c:pt>
                <c:pt idx="78">
                  <c:v>45446.8125</c:v>
                </c:pt>
                <c:pt idx="79">
                  <c:v>45446.822916666664</c:v>
                </c:pt>
                <c:pt idx="80">
                  <c:v>45446.833333333336</c:v>
                </c:pt>
                <c:pt idx="81">
                  <c:v>45446.84375</c:v>
                </c:pt>
                <c:pt idx="82">
                  <c:v>45446.854166666664</c:v>
                </c:pt>
                <c:pt idx="83">
                  <c:v>45446.864583333336</c:v>
                </c:pt>
                <c:pt idx="84">
                  <c:v>45446.875</c:v>
                </c:pt>
                <c:pt idx="85">
                  <c:v>45446.885416666664</c:v>
                </c:pt>
                <c:pt idx="86">
                  <c:v>45446.895833333336</c:v>
                </c:pt>
                <c:pt idx="87">
                  <c:v>45446.90625</c:v>
                </c:pt>
                <c:pt idx="88">
                  <c:v>45446.916666666664</c:v>
                </c:pt>
                <c:pt idx="89">
                  <c:v>45446.927083333336</c:v>
                </c:pt>
                <c:pt idx="90">
                  <c:v>45446.9375</c:v>
                </c:pt>
                <c:pt idx="91">
                  <c:v>45446.947916666664</c:v>
                </c:pt>
                <c:pt idx="92">
                  <c:v>45446.958333333336</c:v>
                </c:pt>
                <c:pt idx="93">
                  <c:v>45446.96875</c:v>
                </c:pt>
                <c:pt idx="94">
                  <c:v>45446.979166666664</c:v>
                </c:pt>
                <c:pt idx="95">
                  <c:v>45446.989583333336</c:v>
                </c:pt>
              </c:numCache>
            </c:numRef>
          </c:cat>
          <c:val>
            <c:numRef>
              <c:f>'Datos modulación consumos'!$I$2:$I$97</c:f>
              <c:numCache>
                <c:formatCode>General</c:formatCode>
                <c:ptCount val="96"/>
                <c:pt idx="0">
                  <c:v>0.8314540483775249</c:v>
                </c:pt>
                <c:pt idx="1">
                  <c:v>0.78673564000035134</c:v>
                </c:pt>
                <c:pt idx="2">
                  <c:v>0.74201723162317779</c:v>
                </c:pt>
                <c:pt idx="3">
                  <c:v>0.69729882324600412</c:v>
                </c:pt>
                <c:pt idx="4">
                  <c:v>0.511591760840026</c:v>
                </c:pt>
                <c:pt idx="5">
                  <c:v>0.50475833194274189</c:v>
                </c:pt>
                <c:pt idx="6">
                  <c:v>0.49792490304545794</c:v>
                </c:pt>
                <c:pt idx="7">
                  <c:v>0.49109147414817389</c:v>
                </c:pt>
                <c:pt idx="8">
                  <c:v>0.45308203150975562</c:v>
                </c:pt>
                <c:pt idx="9">
                  <c:v>0.44240630446047352</c:v>
                </c:pt>
                <c:pt idx="10">
                  <c:v>0.43173057741119147</c:v>
                </c:pt>
                <c:pt idx="11">
                  <c:v>0.42105485036190932</c:v>
                </c:pt>
                <c:pt idx="12">
                  <c:v>0.3831377513572381</c:v>
                </c:pt>
                <c:pt idx="13">
                  <c:v>0.38792356054969562</c:v>
                </c:pt>
                <c:pt idx="14">
                  <c:v>0.39270936974215304</c:v>
                </c:pt>
                <c:pt idx="15">
                  <c:v>0.39749517893461045</c:v>
                </c:pt>
                <c:pt idx="16">
                  <c:v>0.41569891960457844</c:v>
                </c:pt>
                <c:pt idx="17">
                  <c:v>0.4147594235047169</c:v>
                </c:pt>
                <c:pt idx="18">
                  <c:v>0.41381992740485535</c:v>
                </c:pt>
                <c:pt idx="19">
                  <c:v>0.41288043130499369</c:v>
                </c:pt>
                <c:pt idx="20">
                  <c:v>0.40838972024646719</c:v>
                </c:pt>
                <c:pt idx="21">
                  <c:v>0.40765699358738705</c:v>
                </c:pt>
                <c:pt idx="22">
                  <c:v>0.40692426692830691</c:v>
                </c:pt>
                <c:pt idx="23">
                  <c:v>0.40619154026922683</c:v>
                </c:pt>
                <c:pt idx="24">
                  <c:v>0.43321811290263901</c:v>
                </c:pt>
                <c:pt idx="25">
                  <c:v>0.46317559217237142</c:v>
                </c:pt>
                <c:pt idx="26">
                  <c:v>0.49313307144210389</c:v>
                </c:pt>
                <c:pt idx="27">
                  <c:v>0.52309055071183641</c:v>
                </c:pt>
                <c:pt idx="28">
                  <c:v>0.7157836097578113</c:v>
                </c:pt>
                <c:pt idx="29">
                  <c:v>0.7886467517248561</c:v>
                </c:pt>
                <c:pt idx="30">
                  <c:v>0.86150989369190101</c:v>
                </c:pt>
                <c:pt idx="31">
                  <c:v>0.93437303565894581</c:v>
                </c:pt>
                <c:pt idx="32">
                  <c:v>1.246906049135345</c:v>
                </c:pt>
                <c:pt idx="33">
                  <c:v>1.2679864947435646</c:v>
                </c:pt>
                <c:pt idx="34">
                  <c:v>1.2890669403517843</c:v>
                </c:pt>
                <c:pt idx="35">
                  <c:v>1.3101473859600037</c:v>
                </c:pt>
                <c:pt idx="36">
                  <c:v>1.4016318224191773</c:v>
                </c:pt>
                <c:pt idx="37">
                  <c:v>1.4087944764454727</c:v>
                </c:pt>
                <c:pt idx="38">
                  <c:v>1.4159571304717682</c:v>
                </c:pt>
                <c:pt idx="39">
                  <c:v>1.4231197844980634</c:v>
                </c:pt>
                <c:pt idx="40">
                  <c:v>1.4405807611574573</c:v>
                </c:pt>
                <c:pt idx="41">
                  <c:v>1.4293911217116697</c:v>
                </c:pt>
                <c:pt idx="42">
                  <c:v>1.4182014822658819</c:v>
                </c:pt>
                <c:pt idx="43">
                  <c:v>1.4070118428200944</c:v>
                </c:pt>
                <c:pt idx="44">
                  <c:v>1.3490019735942376</c:v>
                </c:pt>
                <c:pt idx="45">
                  <c:v>1.3357506621515314</c:v>
                </c:pt>
                <c:pt idx="46">
                  <c:v>1.3224993507088254</c:v>
                </c:pt>
                <c:pt idx="47">
                  <c:v>1.3092480392661188</c:v>
                </c:pt>
                <c:pt idx="48">
                  <c:v>1.2471248633979193</c:v>
                </c:pt>
                <c:pt idx="49">
                  <c:v>1.2380069333005448</c:v>
                </c:pt>
                <c:pt idx="50">
                  <c:v>1.2288890032031698</c:v>
                </c:pt>
                <c:pt idx="51">
                  <c:v>1.2197710731057949</c:v>
                </c:pt>
                <c:pt idx="52">
                  <c:v>1.182397998552112</c:v>
                </c:pt>
                <c:pt idx="53">
                  <c:v>1.1814966443879287</c:v>
                </c:pt>
                <c:pt idx="54">
                  <c:v>1.1805952902237449</c:v>
                </c:pt>
                <c:pt idx="55">
                  <c:v>1.1796939360595615</c:v>
                </c:pt>
                <c:pt idx="56">
                  <c:v>1.1757291822193339</c:v>
                </c:pt>
                <c:pt idx="57">
                  <c:v>1.1753698450358399</c:v>
                </c:pt>
                <c:pt idx="58">
                  <c:v>1.1750105078523454</c:v>
                </c:pt>
                <c:pt idx="59">
                  <c:v>1.1746511706688514</c:v>
                </c:pt>
                <c:pt idx="60">
                  <c:v>1.1690864630004405</c:v>
                </c:pt>
                <c:pt idx="61">
                  <c:v>1.1649591040660057</c:v>
                </c:pt>
                <c:pt idx="62">
                  <c:v>1.1608317451315708</c:v>
                </c:pt>
                <c:pt idx="63">
                  <c:v>1.156704386197136</c:v>
                </c:pt>
                <c:pt idx="64">
                  <c:v>1.1403675929050983</c:v>
                </c:pt>
                <c:pt idx="65">
                  <c:v>1.1405402353507992</c:v>
                </c:pt>
                <c:pt idx="66">
                  <c:v>1.1407128777965003</c:v>
                </c:pt>
                <c:pt idx="67">
                  <c:v>1.1408855202422015</c:v>
                </c:pt>
                <c:pt idx="68">
                  <c:v>1.1444226829087745</c:v>
                </c:pt>
                <c:pt idx="69">
                  <c:v>1.1472692757925431</c:v>
                </c:pt>
                <c:pt idx="70">
                  <c:v>1.1501158686763118</c:v>
                </c:pt>
                <c:pt idx="71">
                  <c:v>1.1529624615600804</c:v>
                </c:pt>
                <c:pt idx="72">
                  <c:v>1.1840220420238814</c:v>
                </c:pt>
                <c:pt idx="73">
                  <c:v>1.2036952509526073</c:v>
                </c:pt>
                <c:pt idx="74">
                  <c:v>1.2233684598813335</c:v>
                </c:pt>
                <c:pt idx="75">
                  <c:v>1.2430416688100594</c:v>
                </c:pt>
                <c:pt idx="76">
                  <c:v>1.3231136366202734</c:v>
                </c:pt>
                <c:pt idx="77">
                  <c:v>1.3244927687155827</c:v>
                </c:pt>
                <c:pt idx="78">
                  <c:v>1.3258719008108926</c:v>
                </c:pt>
                <c:pt idx="79">
                  <c:v>1.3272510329062024</c:v>
                </c:pt>
                <c:pt idx="80">
                  <c:v>1.3272791374903863</c:v>
                </c:pt>
                <c:pt idx="81">
                  <c:v>1.3217907136933313</c:v>
                </c:pt>
                <c:pt idx="82">
                  <c:v>1.3163022898962764</c:v>
                </c:pt>
                <c:pt idx="83">
                  <c:v>1.3108138660992219</c:v>
                </c:pt>
                <c:pt idx="84">
                  <c:v>1.2823399073803392</c:v>
                </c:pt>
                <c:pt idx="85">
                  <c:v>1.2758196438496756</c:v>
                </c:pt>
                <c:pt idx="86">
                  <c:v>1.269299380319012</c:v>
                </c:pt>
                <c:pt idx="87">
                  <c:v>1.2627791167883484</c:v>
                </c:pt>
                <c:pt idx="88">
                  <c:v>1.211442078835868</c:v>
                </c:pt>
                <c:pt idx="89">
                  <c:v>1.1861860950060414</c:v>
                </c:pt>
                <c:pt idx="90">
                  <c:v>1.1609301111762145</c:v>
                </c:pt>
                <c:pt idx="91">
                  <c:v>1.1356741273463875</c:v>
                </c:pt>
                <c:pt idx="92">
                  <c:v>1.0177834265761465</c:v>
                </c:pt>
                <c:pt idx="93">
                  <c:v>1.0009166611252123</c:v>
                </c:pt>
                <c:pt idx="94">
                  <c:v>0.98404989567427803</c:v>
                </c:pt>
                <c:pt idx="95">
                  <c:v>0.96718313022334368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1-41D5-A45B-3277261E4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274672"/>
        <c:axId val="346286672"/>
      </c:lineChart>
      <c:catAx>
        <c:axId val="346274672"/>
        <c:scaling>
          <c:orientation val="minMax"/>
        </c:scaling>
        <c:delete val="0"/>
        <c:axPos val="b"/>
        <c:numFmt formatCode="[$-F400]h:mm:ss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6286672"/>
        <c:crosses val="autoZero"/>
        <c:auto val="1"/>
        <c:lblAlgn val="ctr"/>
        <c:lblOffset val="100"/>
        <c:noMultiLvlLbl val="0"/>
      </c:catAx>
      <c:valAx>
        <c:axId val="34628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627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7244360127985"/>
          <c:y val="0.92739842319764632"/>
          <c:w val="0.29923506017700657"/>
          <c:h val="5.80083643238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Rendimiento y Consumo de Energía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Energía (KWh)</c:v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Rendimientos!$A$15:$A$25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Rendimientos!$E$15:$E$25</c:f>
              <c:numCache>
                <c:formatCode>#,##0</c:formatCode>
                <c:ptCount val="11"/>
                <c:pt idx="0">
                  <c:v>6347451</c:v>
                </c:pt>
                <c:pt idx="1">
                  <c:v>4419016</c:v>
                </c:pt>
                <c:pt idx="2">
                  <c:v>3938984</c:v>
                </c:pt>
                <c:pt idx="3">
                  <c:v>4032413</c:v>
                </c:pt>
                <c:pt idx="4">
                  <c:v>4101195</c:v>
                </c:pt>
                <c:pt idx="5">
                  <c:v>3200504</c:v>
                </c:pt>
                <c:pt idx="6">
                  <c:v>3011112</c:v>
                </c:pt>
                <c:pt idx="7">
                  <c:v>2991227</c:v>
                </c:pt>
                <c:pt idx="8">
                  <c:v>3204815</c:v>
                </c:pt>
                <c:pt idx="9">
                  <c:v>3273191</c:v>
                </c:pt>
                <c:pt idx="10">
                  <c:v>2398478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6-4D20-87E5-B67846031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4534879"/>
        <c:axId val="1"/>
      </c:barChart>
      <c:lineChart>
        <c:grouping val="standard"/>
        <c:varyColors val="0"/>
        <c:ser>
          <c:idx val="0"/>
          <c:order val="0"/>
          <c:tx>
            <c:v>Rendimiento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Rendimientos!$A$15:$A$25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Rendimientos!$D$15:$D$25</c:f>
              <c:numCache>
                <c:formatCode>0.00%</c:formatCode>
                <c:ptCount val="11"/>
                <c:pt idx="0">
                  <c:v>0.54408062676260027</c:v>
                </c:pt>
                <c:pt idx="1">
                  <c:v>0.51980000000000004</c:v>
                </c:pt>
                <c:pt idx="2">
                  <c:v>0.5756</c:v>
                </c:pt>
                <c:pt idx="3">
                  <c:v>0.58209999999999995</c:v>
                </c:pt>
                <c:pt idx="4">
                  <c:v>0.65720000000000001</c:v>
                </c:pt>
                <c:pt idx="5">
                  <c:v>0.67879735210152614</c:v>
                </c:pt>
                <c:pt idx="6">
                  <c:v>0.71670186352136367</c:v>
                </c:pt>
                <c:pt idx="7">
                  <c:v>0.73233988629093494</c:v>
                </c:pt>
                <c:pt idx="8">
                  <c:v>0.75206291461146046</c:v>
                </c:pt>
                <c:pt idx="9">
                  <c:v>0.7801657703141146</c:v>
                </c:pt>
                <c:pt idx="10">
                  <c:v>0.82801534156318346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26-4D20-87E5-B67846031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85453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54534879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9"/>
          <c:min val="0.5"/>
        </c:scaling>
        <c:delete val="0"/>
        <c:axPos val="r"/>
        <c:numFmt formatCode="0.00%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"/>
        <c:crosses val="max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Procedencia</a:t>
            </a:r>
            <a:r>
              <a:rPr lang="es-ES" baseline="0"/>
              <a:t> Agua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Subterránea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Hoja2!$B$1:$M$1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Hoja2!$B$2:$M$2</c:f>
              <c:numCache>
                <c:formatCode>0%</c:formatCode>
                <c:ptCount val="12"/>
                <c:pt idx="0">
                  <c:v>0.47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0.52</c:v>
                </c:pt>
                <c:pt idx="4">
                  <c:v>0.5</c:v>
                </c:pt>
                <c:pt idx="5">
                  <c:v>0.47</c:v>
                </c:pt>
                <c:pt idx="6">
                  <c:v>0.5</c:v>
                </c:pt>
                <c:pt idx="7">
                  <c:v>0.48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0.26</c:v>
                </c:pt>
                <c:pt idx="1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B-4245-9B4E-B24971DBDC97}"/>
            </c:ext>
          </c:extLst>
        </c:ser>
        <c:ser>
          <c:idx val="1"/>
          <c:order val="1"/>
          <c:tx>
            <c:strRef>
              <c:f>Hoja2!$A$3</c:f>
              <c:strCache>
                <c:ptCount val="1"/>
                <c:pt idx="0">
                  <c:v>Desaladora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Hoja2!$B$1:$M$1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Hoja2!$B$3:$M$3</c:f>
              <c:numCache>
                <c:formatCode>0%</c:formatCode>
                <c:ptCount val="12"/>
                <c:pt idx="0">
                  <c:v>0.53</c:v>
                </c:pt>
                <c:pt idx="1">
                  <c:v>0.65</c:v>
                </c:pt>
                <c:pt idx="2">
                  <c:v>0.73</c:v>
                </c:pt>
                <c:pt idx="3">
                  <c:v>0.48</c:v>
                </c:pt>
                <c:pt idx="4">
                  <c:v>0.5</c:v>
                </c:pt>
                <c:pt idx="5">
                  <c:v>0.53</c:v>
                </c:pt>
                <c:pt idx="6">
                  <c:v>0.5</c:v>
                </c:pt>
                <c:pt idx="7">
                  <c:v>0.52</c:v>
                </c:pt>
                <c:pt idx="8">
                  <c:v>0.42</c:v>
                </c:pt>
                <c:pt idx="9">
                  <c:v>0.41</c:v>
                </c:pt>
                <c:pt idx="10">
                  <c:v>0.74</c:v>
                </c:pt>
                <c:pt idx="1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B-4245-9B4E-B24971DBD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9352991"/>
        <c:axId val="1730580735"/>
      </c:barChart>
      <c:catAx>
        <c:axId val="194935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0580735"/>
        <c:crosses val="autoZero"/>
        <c:auto val="1"/>
        <c:lblAlgn val="ctr"/>
        <c:lblOffset val="100"/>
        <c:noMultiLvlLbl val="0"/>
      </c:catAx>
      <c:valAx>
        <c:axId val="17305807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935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FB14D-2C58-4E84-A6F3-4957BAD99734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ADE72-FDE7-410E-A4E6-D2199233D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06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ADE72-FDE7-410E-A4E6-D2199233DB1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52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1498-18D4-C18F-AA8E-929F893CB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34507-DB81-FFB9-0128-05E61256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15926-1732-AA9D-0ADC-79E68BB1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EEEF4-C20E-CF94-5DB9-8763EE01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5AC64-897B-9A18-B2D1-88A6650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82A8A-CFD2-E12F-7F16-B31B0229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BBEF42-DD73-43E3-1DA4-12B1BB16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52C1C-B393-A7E3-A113-4913898F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B9867-859F-4A09-94FB-801E1E7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D2432-A409-1C87-9470-89ED956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2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4984F-F4AB-FD9A-9AD0-1FE886112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BB922A-BEA7-D808-91BC-BB696FFC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E8075-E4EF-4B90-D3AC-104C1DCD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2A6BA-7A55-D1CE-3F0A-8C136CD7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DA08D-529E-BE6E-D174-D148DC7A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0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36E9-2BD0-972C-45D3-159C880D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372ED-C689-F6BF-CCC5-77B9F4FD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0B62F-EDCE-37FB-C2BD-125331C0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26322-1A7E-2E7A-5DF8-6A2310C6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85A98-1F87-A5D4-C3DD-D2D8D5B1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5D760-C708-0CA3-C49D-E678B80E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7B20E0-B70D-ED06-C502-ED13789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2B5D0-E430-8EBE-33DA-41CB7BBA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97923-4383-AD6C-BF71-3FD47DE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AB8A1-9B03-B811-DDBD-AC9146E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A3A9-A940-F877-BE68-E1F2F964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4619D-185D-C5C5-5F20-5B6AC2F3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965C8-BFF3-ED7D-0F04-70F3C0FB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87E3A0-70A1-EC47-CA4C-E593AD6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0CB347-96C1-64E4-9283-1C60A77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FD48C-FA25-76E6-D2A3-E8F8D26C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0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512A9-DA52-71A0-21CC-C2A0E0DE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79098-A4CF-3959-76A3-85E74B94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560670-21A4-0E1D-069F-1D87029C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8FCC48-F73E-E0A1-25F0-142B898C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9CD3C-DF8F-6716-2EA8-66AD44C8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A9B36B-BA82-3086-CD80-58BC2B33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28713-E5C6-26B8-11FD-FAF6963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8B4CB6-581B-B325-2331-EB9B877C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3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54C81-ABC2-86B1-BD58-497CCE4C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7DFA6-C1C3-78FD-2A6E-1377F60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11BAF5-637F-2951-3CF1-267AF733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A92C3-E971-F9D4-907E-9CAC5C14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8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1D01CA-6BED-5A2B-E152-670674A3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6B6FD-F0DF-3D2C-DB11-262C498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C4F7A-7FD5-7E75-147B-7943252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1609-43D5-4909-687A-C9C77D0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4ADEA-FA23-D2AD-414A-39EE9729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52EDE-801A-244D-26F0-0F3F0E1F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A6C3E-5E6B-7E02-8B7B-60C4F441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96F7E-BBFD-6CFD-C0A4-A0A08BA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E0DF4-AAE8-E34B-9DA7-2C9BC70C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9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B344-5335-EB27-0CE0-CA628046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1AB590-4CF1-AA28-31CF-D618BE2DE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A0E38-D115-BA63-2451-F4B1573AC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C3DAD-10CC-7DFB-12AA-DCDB52C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05C4F-56CD-B35D-C20D-6A52FCE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73812-C890-4778-1411-5B9C6451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9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771063-36EE-4D57-BCBF-DD9B043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021DD-C4AC-AFD2-5188-6063C8A1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A7851-BD95-D0E9-540F-2F353248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12792-0188-C172-191E-EBC8FCD8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22135-A894-8816-B058-4348E3A6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0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9">
            <a:extLst>
              <a:ext uri="{FF2B5EF4-FFF2-40B4-BE49-F238E27FC236}">
                <a16:creationId xmlns:a16="http://schemas.microsoft.com/office/drawing/2014/main" id="{8D7D94A1-C5FC-49A8-99AE-EA41CCB5A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6416" y="1848675"/>
            <a:ext cx="7999168" cy="2052498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Gestionar la estacionalidad</a:t>
            </a:r>
            <a:br>
              <a:rPr lang="es-ES" dirty="0"/>
            </a:br>
            <a:r>
              <a:rPr lang="es-ES" sz="3600" dirty="0"/>
              <a:t>El caso de Xàbia</a:t>
            </a:r>
            <a:endParaRPr lang="es-ES" dirty="0"/>
          </a:p>
        </p:txBody>
      </p:sp>
      <p:sp>
        <p:nvSpPr>
          <p:cNvPr id="5" name="Subtítulo 10">
            <a:extLst>
              <a:ext uri="{FF2B5EF4-FFF2-40B4-BE49-F238E27FC236}">
                <a16:creationId xmlns:a16="http://schemas.microsoft.com/office/drawing/2014/main" id="{8D2A94B9-3CEC-5DD6-5790-0CA232474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0838" y="4327917"/>
            <a:ext cx="7999168" cy="1423374"/>
          </a:xfrm>
        </p:spPr>
        <p:txBody>
          <a:bodyPr/>
          <a:lstStyle/>
          <a:p>
            <a:pPr algn="ctr"/>
            <a:r>
              <a:rPr lang="es-ES" b="1" dirty="0"/>
              <a:t>Josep Lluís Henarejos Cardona</a:t>
            </a:r>
          </a:p>
          <a:p>
            <a:pPr algn="ctr"/>
            <a:r>
              <a:rPr lang="es-E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Gerente de AMJASA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D14E88C-BCEF-711C-A8BC-B07F9B44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0C43D-3E55-F2BF-B8E6-20859F44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8E1E2D55-67B3-A42B-4853-0513F829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27D527A-4C4C-FB62-5B3E-72E5323300AD}"/>
              </a:ext>
            </a:extLst>
          </p:cNvPr>
          <p:cNvGrpSpPr/>
          <p:nvPr/>
        </p:nvGrpSpPr>
        <p:grpSpPr>
          <a:xfrm>
            <a:off x="0" y="912442"/>
            <a:ext cx="6744015" cy="5945558"/>
            <a:chOff x="0" y="912442"/>
            <a:chExt cx="6744015" cy="594555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783BBAF-B8B1-0E29-5DA0-7AD8EB3D8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9" b="95536" l="2612" r="89663">
                          <a14:foregroundMark x1="7291" y1="27579" x2="7291" y2="27579"/>
                          <a14:foregroundMark x1="2612" y1="20833" x2="2612" y2="20833"/>
                          <a14:foregroundMark x1="14363" y1="5556" x2="14363" y2="5556"/>
                          <a14:foregroundMark x1="21980" y1="5159" x2="21980" y2="5159"/>
                          <a14:foregroundMark x1="32535" y1="88988" x2="32535" y2="88988"/>
                          <a14:foregroundMark x1="18825" y1="93552" x2="18825" y2="93552"/>
                          <a14:foregroundMark x1="28618" y1="93849" x2="28618" y2="93849"/>
                          <a14:foregroundMark x1="2612" y1="95536" x2="2612" y2="95536"/>
                        </a14:backgroundRemoval>
                      </a14:imgEffect>
                    </a14:imgLayer>
                  </a14:imgProps>
                </a:ext>
              </a:extLst>
            </a:blip>
            <a:srcRect t="14591" b="5033"/>
            <a:stretch/>
          </p:blipFill>
          <p:spPr>
            <a:xfrm>
              <a:off x="0" y="912442"/>
              <a:ext cx="6744015" cy="5945558"/>
            </a:xfrm>
            <a:prstGeom prst="rect">
              <a:avLst/>
            </a:prstGeom>
          </p:spPr>
        </p:pic>
        <p:pic>
          <p:nvPicPr>
            <p:cNvPr id="4" name="Imagen 3" descr="Icono&#10;&#10;Descripción generada automáticamente">
              <a:extLst>
                <a:ext uri="{FF2B5EF4-FFF2-40B4-BE49-F238E27FC236}">
                  <a16:creationId xmlns:a16="http://schemas.microsoft.com/office/drawing/2014/main" id="{34995F7D-CB53-B3F0-EF23-956FB982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2" b="96128" l="10000" r="90000">
                          <a14:foregroundMark x1="47640" y1="1010" x2="47640" y2="1010"/>
                          <a14:foregroundMark x1="50112" y1="96128" x2="50112" y2="96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786" y="4282625"/>
              <a:ext cx="837739" cy="559121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CF1E4-8EF1-2903-7DCF-97DFFCA552A2}"/>
              </a:ext>
            </a:extLst>
          </p:cNvPr>
          <p:cNvSpPr txBox="1"/>
          <p:nvPr/>
        </p:nvSpPr>
        <p:spPr>
          <a:xfrm>
            <a:off x="7374985" y="1110060"/>
            <a:ext cx="2125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/>
              <a:t>Xàbia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7FD9350-95EE-D9F6-594C-97FB140CC107}"/>
              </a:ext>
            </a:extLst>
          </p:cNvPr>
          <p:cNvSpPr/>
          <p:nvPr/>
        </p:nvSpPr>
        <p:spPr>
          <a:xfrm>
            <a:off x="6233390" y="1959895"/>
            <a:ext cx="1461600" cy="146304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30.642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habitantes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627A8D4-7F44-6E71-7F70-B6331A927157}"/>
              </a:ext>
            </a:extLst>
          </p:cNvPr>
          <p:cNvSpPr/>
          <p:nvPr/>
        </p:nvSpPr>
        <p:spPr>
          <a:xfrm>
            <a:off x="8662959" y="1959895"/>
            <a:ext cx="1519690" cy="146304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120.000</a:t>
            </a:r>
          </a:p>
          <a:p>
            <a:pPr algn="ctr"/>
            <a:r>
              <a:rPr lang="es-ES" sz="1600" kern="0" dirty="0">
                <a:solidFill>
                  <a:schemeClr val="tx1"/>
                </a:solidFill>
              </a:rPr>
              <a:t>Temporada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 alta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C6F2B82-FF0D-23C1-8C73-7E59BDCF4357}"/>
              </a:ext>
            </a:extLst>
          </p:cNvPr>
          <p:cNvSpPr/>
          <p:nvPr/>
        </p:nvSpPr>
        <p:spPr>
          <a:xfrm>
            <a:off x="6644185" y="3526089"/>
            <a:ext cx="1461600" cy="146304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560 km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Red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distribución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BFA994A-12F5-7910-D5D1-667E3505D1EA}"/>
              </a:ext>
            </a:extLst>
          </p:cNvPr>
          <p:cNvSpPr/>
          <p:nvPr/>
        </p:nvSpPr>
        <p:spPr>
          <a:xfrm>
            <a:off x="4848940" y="3526089"/>
            <a:ext cx="1519690" cy="146304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6.265.244m</a:t>
            </a:r>
            <a:r>
              <a:rPr lang="es-ES" baseline="30000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s-ES" sz="1400" kern="0" dirty="0">
                <a:solidFill>
                  <a:schemeClr val="tx1"/>
                </a:solidFill>
              </a:rPr>
              <a:t>Volumen</a:t>
            </a:r>
          </a:p>
          <a:p>
            <a:pPr algn="ctr"/>
            <a:r>
              <a:rPr lang="es-ES" sz="1400" kern="0" dirty="0">
                <a:solidFill>
                  <a:schemeClr val="tx1"/>
                </a:solidFill>
              </a:rPr>
              <a:t>Suministrado</a:t>
            </a:r>
          </a:p>
          <a:p>
            <a:pPr algn="ctr"/>
            <a:r>
              <a:rPr lang="es-ES" sz="1400" kern="0" dirty="0">
                <a:solidFill>
                  <a:schemeClr val="tx1"/>
                </a:solidFill>
              </a:rPr>
              <a:t>2025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A767FB9-F7DF-F70D-B8D5-A6E7D480866F}"/>
              </a:ext>
            </a:extLst>
          </p:cNvPr>
          <p:cNvSpPr/>
          <p:nvPr/>
        </p:nvSpPr>
        <p:spPr>
          <a:xfrm>
            <a:off x="6233390" y="5110102"/>
            <a:ext cx="1461600" cy="146304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17.165m</a:t>
            </a:r>
            <a:r>
              <a:rPr lang="es-ES" baseline="30000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s-ES" sz="1400" kern="0" dirty="0">
                <a:solidFill>
                  <a:schemeClr val="tx1"/>
                </a:solidFill>
              </a:rPr>
              <a:t>Promedio</a:t>
            </a:r>
          </a:p>
          <a:p>
            <a:pPr algn="ctr"/>
            <a:r>
              <a:rPr lang="es-ES" sz="1400" kern="0" dirty="0">
                <a:solidFill>
                  <a:schemeClr val="tx1"/>
                </a:solidFill>
              </a:rPr>
              <a:t>diario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17AF11FD-FA3C-BBCE-E068-1D0864D92609}"/>
              </a:ext>
            </a:extLst>
          </p:cNvPr>
          <p:cNvSpPr/>
          <p:nvPr/>
        </p:nvSpPr>
        <p:spPr>
          <a:xfrm>
            <a:off x="7965534" y="5758250"/>
            <a:ext cx="418805" cy="166744"/>
          </a:xfrm>
          <a:prstGeom prst="rightArrow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B63AD6C-EFB9-3765-8E96-2B01C72A149C}"/>
              </a:ext>
            </a:extLst>
          </p:cNvPr>
          <p:cNvSpPr/>
          <p:nvPr/>
        </p:nvSpPr>
        <p:spPr>
          <a:xfrm>
            <a:off x="8662959" y="5110102"/>
            <a:ext cx="1519690" cy="146304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29.948m</a:t>
            </a:r>
            <a:r>
              <a:rPr lang="es-ES" baseline="30000" dirty="0">
                <a:solidFill>
                  <a:schemeClr val="tx1"/>
                </a:solidFill>
              </a:rPr>
              <a:t>3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sz="1400" kern="0" dirty="0">
                <a:solidFill>
                  <a:schemeClr val="tx1"/>
                </a:solidFill>
              </a:rPr>
              <a:t>Máximo</a:t>
            </a:r>
          </a:p>
          <a:p>
            <a:pPr algn="ctr"/>
            <a:r>
              <a:rPr lang="es-ES" sz="1400" kern="0" dirty="0">
                <a:solidFill>
                  <a:schemeClr val="tx1"/>
                </a:solidFill>
              </a:rPr>
              <a:t>diario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6561ECE-3F30-3C43-1BF2-8A8F4ADDB909}"/>
              </a:ext>
            </a:extLst>
          </p:cNvPr>
          <p:cNvSpPr/>
          <p:nvPr/>
        </p:nvSpPr>
        <p:spPr>
          <a:xfrm>
            <a:off x="7965534" y="2590225"/>
            <a:ext cx="418805" cy="166744"/>
          </a:xfrm>
          <a:prstGeom prst="rightArrow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0A0D0F4-8B75-74B2-0B6B-D05AAE8669B2}"/>
              </a:ext>
            </a:extLst>
          </p:cNvPr>
          <p:cNvSpPr/>
          <p:nvPr/>
        </p:nvSpPr>
        <p:spPr>
          <a:xfrm>
            <a:off x="8381340" y="3534998"/>
            <a:ext cx="1519690" cy="146304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 10.900 m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Renovación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Red Anual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0FD407A-AEC0-453C-85A6-EB61FDCD27D2}"/>
              </a:ext>
            </a:extLst>
          </p:cNvPr>
          <p:cNvSpPr/>
          <p:nvPr/>
        </p:nvSpPr>
        <p:spPr>
          <a:xfrm>
            <a:off x="10176585" y="3541837"/>
            <a:ext cx="1519690" cy="146304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20% Anual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Presupuesto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Inversión</a:t>
            </a:r>
          </a:p>
        </p:txBody>
      </p:sp>
    </p:spTree>
    <p:extLst>
      <p:ext uri="{BB962C8B-B14F-4D97-AF65-F5344CB8AC3E}">
        <p14:creationId xmlns:p14="http://schemas.microsoft.com/office/powerpoint/2010/main" val="404998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1EE05-5114-7613-7228-37A49C99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1E1119E9-FB9A-DB01-3F14-98BEC34A9B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C996049-0143-0422-998F-2D975AC6D0BA}"/>
              </a:ext>
            </a:extLst>
          </p:cNvPr>
          <p:cNvSpPr txBox="1">
            <a:spLocks/>
          </p:cNvSpPr>
          <p:nvPr/>
        </p:nvSpPr>
        <p:spPr>
          <a:xfrm>
            <a:off x="838200" y="5698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/>
              <a:t>Patrones de consumo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CA5F32F-E07E-C2AE-CE6C-008D7BFC9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589009"/>
              </p:ext>
            </p:extLst>
          </p:nvPr>
        </p:nvGraphicFramePr>
        <p:xfrm>
          <a:off x="421163" y="2638718"/>
          <a:ext cx="3846136" cy="331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8DE2710-F3C0-080E-9EF1-E07570507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972417"/>
              </p:ext>
            </p:extLst>
          </p:nvPr>
        </p:nvGraphicFramePr>
        <p:xfrm>
          <a:off x="4004475" y="2653578"/>
          <a:ext cx="3846136" cy="331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952939D-65BD-C34C-2FD8-A98D2E20F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695098"/>
              </p:ext>
            </p:extLst>
          </p:nvPr>
        </p:nvGraphicFramePr>
        <p:xfrm>
          <a:off x="7924701" y="2655883"/>
          <a:ext cx="3846136" cy="331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6150CEF-0817-0DDE-53C0-1B903439867A}"/>
              </a:ext>
            </a:extLst>
          </p:cNvPr>
          <p:cNvSpPr txBox="1"/>
          <p:nvPr/>
        </p:nvSpPr>
        <p:spPr>
          <a:xfrm>
            <a:off x="694535" y="2082025"/>
            <a:ext cx="48013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Cerca de 29.000 abonados.	</a:t>
            </a:r>
          </a:p>
          <a:p>
            <a:endParaRPr lang="es-ES" sz="2800" dirty="0"/>
          </a:p>
          <a:p>
            <a:endParaRPr lang="es-ES" sz="2800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22B49D79-D6DE-3A2D-045D-D00D464520F2}"/>
              </a:ext>
            </a:extLst>
          </p:cNvPr>
          <p:cNvSpPr/>
          <p:nvPr/>
        </p:nvSpPr>
        <p:spPr>
          <a:xfrm>
            <a:off x="7620981" y="4310916"/>
            <a:ext cx="902369" cy="3171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CABFC97-C081-AA0D-9F81-15436B405357}"/>
              </a:ext>
            </a:extLst>
          </p:cNvPr>
          <p:cNvSpPr txBox="1"/>
          <p:nvPr/>
        </p:nvSpPr>
        <p:spPr>
          <a:xfrm>
            <a:off x="5787497" y="2082025"/>
            <a:ext cx="2526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9.500 piscinas.</a:t>
            </a:r>
          </a:p>
          <a:p>
            <a:endParaRPr lang="es-ES" sz="28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E62163F-FE25-DFAD-0138-C7A6CCFE82F4}"/>
              </a:ext>
            </a:extLst>
          </p:cNvPr>
          <p:cNvSpPr txBox="1"/>
          <p:nvPr/>
        </p:nvSpPr>
        <p:spPr>
          <a:xfrm>
            <a:off x="8933124" y="2082025"/>
            <a:ext cx="2376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9.200 chalets.</a:t>
            </a:r>
          </a:p>
        </p:txBody>
      </p:sp>
    </p:spTree>
    <p:extLst>
      <p:ext uri="{BB962C8B-B14F-4D97-AF65-F5344CB8AC3E}">
        <p14:creationId xmlns:p14="http://schemas.microsoft.com/office/powerpoint/2010/main" val="213506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9E25A3-E22E-2921-F355-8837C24F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E5F6B094-53E8-9A87-5B33-04CB67A59A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  <p:graphicFrame>
        <p:nvGraphicFramePr>
          <p:cNvPr id="2" name="Marcador de contenido 2">
            <a:extLst>
              <a:ext uri="{FF2B5EF4-FFF2-40B4-BE49-F238E27FC236}">
                <a16:creationId xmlns:a16="http://schemas.microsoft.com/office/drawing/2014/main" id="{BF6D0392-31F6-D44F-4050-F5116A317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199300"/>
              </p:ext>
            </p:extLst>
          </p:nvPr>
        </p:nvGraphicFramePr>
        <p:xfrm>
          <a:off x="1011810" y="1825625"/>
          <a:ext cx="1034199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9FC9C051-0EFC-D6B5-328E-101D35D2D6E8}"/>
              </a:ext>
            </a:extLst>
          </p:cNvPr>
          <p:cNvSpPr txBox="1">
            <a:spLocks/>
          </p:cNvSpPr>
          <p:nvPr/>
        </p:nvSpPr>
        <p:spPr>
          <a:xfrm>
            <a:off x="838200" y="5698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/>
              <a:t>Patrón consumo intradía</a:t>
            </a:r>
          </a:p>
        </p:txBody>
      </p:sp>
    </p:spTree>
    <p:extLst>
      <p:ext uri="{BB962C8B-B14F-4D97-AF65-F5344CB8AC3E}">
        <p14:creationId xmlns:p14="http://schemas.microsoft.com/office/powerpoint/2010/main" val="243295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3493D-62AE-05ED-9574-83F6B8D2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C49CC8AE-AA79-6F9B-1AEB-9E07C64747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14892F-F7D5-2752-7FA0-A95793EED278}"/>
              </a:ext>
            </a:extLst>
          </p:cNvPr>
          <p:cNvSpPr txBox="1">
            <a:spLocks/>
          </p:cNvSpPr>
          <p:nvPr/>
        </p:nvSpPr>
        <p:spPr>
          <a:xfrm>
            <a:off x="485774" y="195992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/>
              <a:t>Claves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D2D0B8-2B5D-0EB7-8804-373A7179E0F6}"/>
              </a:ext>
            </a:extLst>
          </p:cNvPr>
          <p:cNvSpPr txBox="1">
            <a:spLocks/>
          </p:cNvSpPr>
          <p:nvPr/>
        </p:nvSpPr>
        <p:spPr>
          <a:xfrm>
            <a:off x="626744" y="2042160"/>
            <a:ext cx="10753725" cy="3790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mejor solución solo puede ser una mayor eficiencia. 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E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imprescindible la planificación conjunta de las infraestructuras y la gestión integrada de los recursos. 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E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participación, formación e implicación ciudadana es </a:t>
            </a:r>
            <a:r>
              <a:rPr lang="es-ES" sz="3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CLAVE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procesos sociales tan complejos como abordar y prevenir situaciones de sequía.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197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A3156-D343-CD76-AEEF-819FE8831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B798EFDB-F6EC-6097-412D-F51C13F6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551ED20-D8EB-693A-04C9-7C4771623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420344"/>
              </p:ext>
            </p:extLst>
          </p:nvPr>
        </p:nvGraphicFramePr>
        <p:xfrm>
          <a:off x="581025" y="1782146"/>
          <a:ext cx="11029950" cy="484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111020A-4349-0FB8-6CA7-B5182E1A8D22}"/>
              </a:ext>
            </a:extLst>
          </p:cNvPr>
          <p:cNvSpPr txBox="1">
            <a:spLocks/>
          </p:cNvSpPr>
          <p:nvPr/>
        </p:nvSpPr>
        <p:spPr>
          <a:xfrm>
            <a:off x="485774" y="195992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/>
              <a:t>Eficiencia</a:t>
            </a:r>
          </a:p>
        </p:txBody>
      </p:sp>
    </p:spTree>
    <p:extLst>
      <p:ext uri="{BB962C8B-B14F-4D97-AF65-F5344CB8AC3E}">
        <p14:creationId xmlns:p14="http://schemas.microsoft.com/office/powerpoint/2010/main" val="421782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4EFBE-5A06-3C1C-7E74-277FBD070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E37D8-47F9-DDA6-2259-3E9E4BC59387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/>
              <a:t>IDAM Xàbia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2DCC3-2815-B9CA-8348-473567615C6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928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dirty="0"/>
              <a:t>Experiencia de éxito en sostenibilidad.</a:t>
            </a:r>
          </a:p>
          <a:p>
            <a:pPr>
              <a:spcAft>
                <a:spcPts val="1200"/>
              </a:spcAft>
            </a:pPr>
            <a:r>
              <a:rPr lang="es-ES" dirty="0"/>
              <a:t>100% municipal.</a:t>
            </a:r>
          </a:p>
          <a:p>
            <a:pPr>
              <a:spcAft>
                <a:spcPts val="1200"/>
              </a:spcAft>
            </a:pPr>
            <a:r>
              <a:rPr lang="es-ES" dirty="0"/>
              <a:t>Recuperación del acuífero del Pla.</a:t>
            </a:r>
          </a:p>
          <a:p>
            <a:pPr>
              <a:spcAft>
                <a:spcPts val="1200"/>
              </a:spcAft>
            </a:pPr>
            <a:r>
              <a:rPr lang="es-ES" dirty="0"/>
              <a:t>Solidaridad hídrica comarcal.</a:t>
            </a:r>
          </a:p>
          <a:p>
            <a:pPr>
              <a:spcAft>
                <a:spcPts val="1200"/>
              </a:spcAft>
            </a:pPr>
            <a:r>
              <a:rPr lang="es-ES" dirty="0"/>
              <a:t>Capacidad de producción nominal: 26.000m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  <a:p>
            <a:pPr>
              <a:spcAft>
                <a:spcPts val="1200"/>
              </a:spcAft>
            </a:pPr>
            <a:r>
              <a:rPr lang="es-ES" dirty="0"/>
              <a:t>La tecnología nos permite llegar hasta 29.000m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  <a:p>
            <a:pPr>
              <a:spcAft>
                <a:spcPts val="1200"/>
              </a:spcAft>
            </a:pPr>
            <a:r>
              <a:rPr lang="es-ES" dirty="0"/>
              <a:t>Punta de consumo Xàbia: 29.948m</a:t>
            </a:r>
            <a:r>
              <a:rPr lang="es-ES" baseline="30000" dirty="0"/>
              <a:t>3</a:t>
            </a:r>
            <a:r>
              <a:rPr lang="es-ES" dirty="0"/>
              <a:t>.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126694FA-4927-8917-749A-0F48A0B584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  <p:pic>
        <p:nvPicPr>
          <p:cNvPr id="5" name="Imagen 4" descr="Imagen que contiene edificio, tabla, computadora, hombre&#10;&#10;Descripción generada automáticamente">
            <a:extLst>
              <a:ext uri="{FF2B5EF4-FFF2-40B4-BE49-F238E27FC236}">
                <a16:creationId xmlns:a16="http://schemas.microsoft.com/office/drawing/2014/main" id="{95781847-479C-6643-2E84-53E8FB7EB6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r="26893"/>
          <a:stretch/>
        </p:blipFill>
        <p:spPr>
          <a:xfrm>
            <a:off x="7099434" y="1592262"/>
            <a:ext cx="42543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8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5197F7-7167-5411-4365-4A33FCE8C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66537120-C4ED-4B58-366E-85696B5BCE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201CDDF-3EB7-B0B9-0F61-1C39736C6334}"/>
              </a:ext>
            </a:extLst>
          </p:cNvPr>
          <p:cNvSpPr txBox="1">
            <a:spLocks/>
          </p:cNvSpPr>
          <p:nvPr/>
        </p:nvSpPr>
        <p:spPr>
          <a:xfrm>
            <a:off x="569749" y="465258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/>
              <a:t>Sostenibilidad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CE7DD0-737E-DC39-F3DF-612D198080FF}"/>
              </a:ext>
            </a:extLst>
          </p:cNvPr>
          <p:cNvSpPr txBox="1"/>
          <p:nvPr/>
        </p:nvSpPr>
        <p:spPr>
          <a:xfrm>
            <a:off x="970950" y="5001208"/>
            <a:ext cx="78874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Protección del acuífero a través de la Planta Desaladora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Coste de Agua Desalinizada = 4 x Coste de extracción de Agua Subterránea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Digitalización en la búsqueda del 0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A0778F7-FB8C-D544-367E-A62AA6B2D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78915"/>
              </p:ext>
            </p:extLst>
          </p:nvPr>
        </p:nvGraphicFramePr>
        <p:xfrm>
          <a:off x="849476" y="2057400"/>
          <a:ext cx="10493048" cy="29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774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F3D75-73B0-7846-1283-F62DC978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245BDD4B-5AA0-47A3-7D48-C2CC1B9C74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75" y="6392741"/>
            <a:ext cx="993743" cy="36866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9E40841-98CF-A2F8-07EB-425947829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/>
          <a:lstStyle/>
          <a:p>
            <a:pPr algn="ctr"/>
            <a:r>
              <a:rPr lang="es-ES" dirty="0"/>
              <a:t>Muchas gracias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48992C7A-F377-770C-290B-A87D11989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4378960"/>
            <a:ext cx="9228201" cy="1645920"/>
          </a:xfrm>
        </p:spPr>
        <p:txBody>
          <a:bodyPr/>
          <a:lstStyle/>
          <a:p>
            <a:pPr algn="ctr"/>
            <a:r>
              <a:rPr lang="es-ES" dirty="0"/>
              <a:t>Josep Lluís Henarejos Cardona</a:t>
            </a:r>
          </a:p>
          <a:p>
            <a:pPr algn="ctr"/>
            <a:r>
              <a:rPr lang="es-ES" dirty="0"/>
              <a:t>jl.henarejos@amjasa.com</a:t>
            </a:r>
          </a:p>
        </p:txBody>
      </p:sp>
    </p:spTree>
    <p:extLst>
      <p:ext uri="{BB962C8B-B14F-4D97-AF65-F5344CB8AC3E}">
        <p14:creationId xmlns:p14="http://schemas.microsoft.com/office/powerpoint/2010/main" val="3341995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227</Words>
  <Application>Microsoft Office PowerPoint</Application>
  <PresentationFormat>Panorámica</PresentationFormat>
  <Paragraphs>66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Tema de Office</vt:lpstr>
      <vt:lpstr>Gestionar la estacionalidad El caso de Xàbia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Asociación Española de Operadores Públicos de Abastecimiento y Saneamiento</dc:creator>
  <cp:lastModifiedBy>Darío Martín</cp:lastModifiedBy>
  <cp:revision>3</cp:revision>
  <dcterms:created xsi:type="dcterms:W3CDTF">2026-03-27T12:10:37Z</dcterms:created>
  <dcterms:modified xsi:type="dcterms:W3CDTF">2026-04-13T07:39:52Z</dcterms:modified>
</cp:coreProperties>
</file>