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571" r:id="rId5"/>
    <p:sldId id="565" r:id="rId6"/>
    <p:sldId id="572" r:id="rId7"/>
    <p:sldId id="573" r:id="rId8"/>
    <p:sldId id="564" r:id="rId9"/>
    <p:sldId id="574" r:id="rId10"/>
    <p:sldId id="577" r:id="rId11"/>
    <p:sldId id="558" r:id="rId12"/>
    <p:sldId id="575" r:id="rId13"/>
    <p:sldId id="576" r:id="rId14"/>
    <p:sldId id="557" r:id="rId15"/>
    <p:sldId id="560" r:id="rId16"/>
    <p:sldId id="561" r:id="rId17"/>
    <p:sldId id="562" r:id="rId18"/>
    <p:sldId id="563" r:id="rId19"/>
    <p:sldId id="566" r:id="rId20"/>
    <p:sldId id="567" r:id="rId21"/>
    <p:sldId id="568" r:id="rId22"/>
    <p:sldId id="596" r:id="rId23"/>
    <p:sldId id="578" r:id="rId24"/>
    <p:sldId id="579" r:id="rId25"/>
    <p:sldId id="581" r:id="rId26"/>
    <p:sldId id="602" r:id="rId27"/>
    <p:sldId id="603" r:id="rId28"/>
    <p:sldId id="580" r:id="rId29"/>
    <p:sldId id="583" r:id="rId30"/>
    <p:sldId id="584" r:id="rId31"/>
    <p:sldId id="589" r:id="rId32"/>
    <p:sldId id="590" r:id="rId33"/>
    <p:sldId id="591" r:id="rId34"/>
    <p:sldId id="592" r:id="rId35"/>
    <p:sldId id="586" r:id="rId36"/>
    <p:sldId id="588" r:id="rId37"/>
    <p:sldId id="600" r:id="rId38"/>
    <p:sldId id="599" r:id="rId39"/>
    <p:sldId id="601" r:id="rId40"/>
    <p:sldId id="604" r:id="rId41"/>
    <p:sldId id="595" r:id="rId4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00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59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3A584-335A-4D1B-A55B-45C3DD6BE2E7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FE56D-4770-4607-920F-BA201110C7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751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5F458-9288-4712-9AB8-BE84809917F7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2D3D3-7297-4EE2-A0B1-5EAAEAFF08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466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B08BD-6344-4D42-B293-C1767235CE9A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389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4353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10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6715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" y="6255726"/>
            <a:ext cx="12192000" cy="602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"/>
            <a:ext cx="1422827" cy="6154903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0" name="Rectángulo 9"/>
          <p:cNvSpPr/>
          <p:nvPr userDrawn="1"/>
        </p:nvSpPr>
        <p:spPr>
          <a:xfrm>
            <a:off x="-13412" y="6154903"/>
            <a:ext cx="12205412" cy="111688"/>
          </a:xfrm>
          <a:prstGeom prst="rect">
            <a:avLst/>
          </a:prstGeom>
          <a:gradFill flip="none" rotWithShape="1">
            <a:gsLst>
              <a:gs pos="0">
                <a:srgbClr val="E424A4">
                  <a:tint val="66000"/>
                  <a:satMod val="160000"/>
                </a:srgbClr>
              </a:gs>
              <a:gs pos="50000">
                <a:srgbClr val="E424A4">
                  <a:tint val="44500"/>
                  <a:satMod val="160000"/>
                </a:srgbClr>
              </a:gs>
              <a:gs pos="100000">
                <a:srgbClr val="E424A4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DD05BE9-B56A-FA45-8172-5B00499D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892" y="105424"/>
            <a:ext cx="2743200" cy="365125"/>
          </a:xfrm>
        </p:spPr>
        <p:txBody>
          <a:bodyPr/>
          <a:lstStyle>
            <a:lvl1pPr>
              <a:defRPr sz="1800"/>
            </a:lvl1pPr>
          </a:lstStyle>
          <a:p>
            <a:fld id="{277BE325-C2B2-5445-8ADC-3CBCDEABAA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590" y="6345664"/>
            <a:ext cx="880343" cy="46405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933" y="6422865"/>
            <a:ext cx="2462295" cy="262515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 userDrawn="1"/>
        </p:nvSpPr>
        <p:spPr bwMode="auto">
          <a:xfrm flipV="1">
            <a:off x="295275" y="6295254"/>
            <a:ext cx="96998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" name="Picture 5" descr="LOGO GRUPO esp v1">
            <a:extLst>
              <a:ext uri="{FF2B5EF4-FFF2-40B4-BE49-F238E27FC236}">
                <a16:creationId xmlns:a16="http://schemas.microsoft.com/office/drawing/2014/main" xmlns="" id="{084D0BF8-B29F-2A3D-2608-791BAF2EC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2477" y="6341826"/>
            <a:ext cx="1642615" cy="42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 userDrawn="1"/>
        </p:nvSpPr>
        <p:spPr>
          <a:xfrm>
            <a:off x="58812" y="3931027"/>
            <a:ext cx="130520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600" b="0" i="0" u="none" strike="noStrike" baseline="0" dirty="0">
              <a:solidFill>
                <a:srgbClr val="00B0F0"/>
              </a:solidFill>
              <a:latin typeface="Aptos" panose="020B0004020202020204" pitchFamily="34" charset="0"/>
            </a:endParaRPr>
          </a:p>
          <a:p>
            <a:pPr algn="ctr"/>
            <a:endParaRPr lang="es-ES" sz="600" b="0" i="0" u="none" strike="noStrike" baseline="0" dirty="0">
              <a:solidFill>
                <a:srgbClr val="00B0F0"/>
              </a:solidFill>
              <a:latin typeface="Aptos" panose="020B0004020202020204" pitchFamily="34" charset="0"/>
            </a:endParaRPr>
          </a:p>
          <a:p>
            <a:pPr marR="0" algn="ctr"/>
            <a:r>
              <a:rPr lang="es-ES" sz="1200" b="0" i="0" u="none" strike="noStrike" baseline="0" dirty="0">
                <a:solidFill>
                  <a:srgbClr val="00B0F0"/>
                </a:solidFill>
                <a:latin typeface="+mn-lt"/>
              </a:rPr>
              <a:t> </a:t>
            </a:r>
            <a:r>
              <a:rPr lang="es-ES" sz="1200" b="1" i="0" u="none" strike="noStrike" baseline="0" dirty="0" smtClean="0">
                <a:solidFill>
                  <a:srgbClr val="00B0F0"/>
                </a:solidFill>
                <a:latin typeface="+mn-lt"/>
              </a:rPr>
              <a:t>JORNADA DIGITALIZACIÓN Y GOBERNANZA DEL AGUA</a:t>
            </a:r>
          </a:p>
          <a:p>
            <a:pPr marR="0" algn="ctr"/>
            <a:endParaRPr lang="es-ES" sz="1200" b="1" i="0" u="none" strike="noStrike" kern="1200" baseline="0" dirty="0" smtClean="0">
              <a:solidFill>
                <a:schemeClr val="accent6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  <a:p>
            <a:pPr marR="0" algn="ctr"/>
            <a:r>
              <a:rPr lang="es-ES" sz="1200" b="1" i="0" u="none" strike="noStrike" kern="1200" baseline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Innovación y digitalización de la gestión del agua después del </a:t>
            </a:r>
            <a:r>
              <a:rPr lang="es-ES" sz="1200" b="1" i="0" u="none" strike="noStrike" kern="1200" baseline="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PERTE</a:t>
            </a:r>
            <a:endParaRPr lang="es-ES" sz="1200" b="1" i="0" u="none" strike="noStrike" kern="1200" baseline="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Image 4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25" y="6295253"/>
            <a:ext cx="1424888" cy="57438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039" y="6379189"/>
            <a:ext cx="1909462" cy="414032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sp>
        <p:nvSpPr>
          <p:cNvPr id="15" name="Rectángulo 14"/>
          <p:cNvSpPr/>
          <p:nvPr userDrawn="1"/>
        </p:nvSpPr>
        <p:spPr>
          <a:xfrm>
            <a:off x="-130336" y="116053"/>
            <a:ext cx="16818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rgbClr val="FF99FF"/>
                </a:solidFill>
                <a:latin typeface="Myriad Pro" panose="020B0503030403020204" pitchFamily="34" charset="0"/>
              </a:rPr>
              <a:t>EXPERIENCIAS DEL </a:t>
            </a:r>
            <a:r>
              <a:rPr lang="es-ES" sz="1200" b="1" dirty="0" err="1" smtClean="0">
                <a:solidFill>
                  <a:srgbClr val="FF99FF"/>
                </a:solidFill>
                <a:latin typeface="Myriad Pro" panose="020B0503030403020204" pitchFamily="34" charset="0"/>
              </a:rPr>
              <a:t>GEAMA</a:t>
            </a:r>
            <a:r>
              <a:rPr lang="es-ES" sz="1200" b="1" dirty="0" smtClean="0">
                <a:solidFill>
                  <a:srgbClr val="FF99FF"/>
                </a:solidFill>
                <a:latin typeface="Myriad Pro" panose="020B0503030403020204" pitchFamily="34" charset="0"/>
              </a:rPr>
              <a:t> – </a:t>
            </a:r>
            <a:r>
              <a:rPr lang="es-ES" sz="1200" b="1" dirty="0" err="1" smtClean="0">
                <a:solidFill>
                  <a:srgbClr val="FF99FF"/>
                </a:solidFill>
                <a:latin typeface="Myriad Pro" panose="020B0503030403020204" pitchFamily="34" charset="0"/>
              </a:rPr>
              <a:t>UDC</a:t>
            </a:r>
            <a:r>
              <a:rPr lang="es-ES" sz="1200" b="1" dirty="0" smtClean="0">
                <a:solidFill>
                  <a:srgbClr val="FF99FF"/>
                </a:solidFill>
                <a:latin typeface="Myriad Pro" panose="020B0503030403020204" pitchFamily="34" charset="0"/>
              </a:rPr>
              <a:t>           INVESTIGACIÓN + INNOVACIÓN + DIGITALIZACIÓN</a:t>
            </a:r>
          </a:p>
        </p:txBody>
      </p:sp>
    </p:spTree>
    <p:extLst>
      <p:ext uri="{BB962C8B-B14F-4D97-AF65-F5344CB8AC3E}">
        <p14:creationId xmlns:p14="http://schemas.microsoft.com/office/powerpoint/2010/main" val="96228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818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04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914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13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7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85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74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891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30B43-A34C-49B7-873D-5C8F30268CD5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CFCB-6357-4003-AECF-54EF2AB4F9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89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wm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26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753" y="1"/>
            <a:ext cx="7063275" cy="6858000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12" y="2"/>
            <a:ext cx="8887580" cy="5858672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sp>
        <p:nvSpPr>
          <p:cNvPr id="24" name="Rectángulo 23"/>
          <p:cNvSpPr/>
          <p:nvPr/>
        </p:nvSpPr>
        <p:spPr>
          <a:xfrm>
            <a:off x="-13412" y="5958364"/>
            <a:ext cx="12205412" cy="8732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AutoShape 5" descr="Becas MAEC-AECID de arte, educación, ciencia y cultura 2020-2021 | Injuve,  Instituto de la Juventud."/>
          <p:cNvSpPr>
            <a:spLocks noChangeAspect="1" noChangeArrowheads="1"/>
          </p:cNvSpPr>
          <p:nvPr/>
        </p:nvSpPr>
        <p:spPr bwMode="auto">
          <a:xfrm>
            <a:off x="155575" y="-609600"/>
            <a:ext cx="35814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7" name="Rectángulo 16"/>
          <p:cNvSpPr/>
          <p:nvPr/>
        </p:nvSpPr>
        <p:spPr>
          <a:xfrm>
            <a:off x="-13412" y="5858673"/>
            <a:ext cx="12205412" cy="144037"/>
          </a:xfrm>
          <a:prstGeom prst="rect">
            <a:avLst/>
          </a:prstGeom>
          <a:gradFill flip="none" rotWithShape="1">
            <a:gsLst>
              <a:gs pos="0">
                <a:srgbClr val="E424A4">
                  <a:tint val="66000"/>
                  <a:satMod val="160000"/>
                </a:srgbClr>
              </a:gs>
              <a:gs pos="50000">
                <a:srgbClr val="E424A4">
                  <a:tint val="44500"/>
                  <a:satMod val="160000"/>
                </a:srgbClr>
              </a:gs>
              <a:gs pos="100000">
                <a:srgbClr val="E424A4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167" y="506794"/>
            <a:ext cx="2656619" cy="674644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E325-C2B2-5445-8ADC-3CBCDEABAAFF}" type="slidenum">
              <a:rPr lang="es-ES" smtClean="0"/>
              <a:pPr/>
              <a:t>1</a:t>
            </a:fld>
            <a:endParaRPr lang="es-ES" dirty="0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232488" y="271982"/>
            <a:ext cx="8655666" cy="15188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Innovación </a:t>
            </a:r>
            <a:r>
              <a:rPr lang="es-E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</a:t>
            </a:r>
            <a:r>
              <a:rPr lang="es-E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digitalización</a:t>
            </a:r>
          </a:p>
          <a:p>
            <a:r>
              <a:rPr lang="es-E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</a:t>
            </a:r>
            <a:r>
              <a:rPr lang="es-E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gestión del </a:t>
            </a:r>
            <a:r>
              <a:rPr lang="es-E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agua</a:t>
            </a:r>
          </a:p>
          <a:p>
            <a:r>
              <a:rPr lang="es-E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después </a:t>
            </a:r>
            <a:r>
              <a:rPr lang="es-E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 </a:t>
            </a:r>
            <a:r>
              <a:rPr lang="es-ES" sz="4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PERTE</a:t>
            </a:r>
            <a:endParaRPr lang="es-ES" sz="40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s-E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s-ES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Joaquín Suárez</a:t>
            </a:r>
          </a:p>
          <a:p>
            <a:endParaRPr lang="es-E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s-ES" sz="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9053688" y="1453791"/>
            <a:ext cx="2981403" cy="408875"/>
            <a:chOff x="8991306" y="3957678"/>
            <a:chExt cx="2488455" cy="357891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1306" y="3957678"/>
              <a:ext cx="678943" cy="357891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040" y="4028164"/>
              <a:ext cx="1846721" cy="196886"/>
            </a:xfrm>
            <a:prstGeom prst="rect">
              <a:avLst/>
            </a:prstGeom>
          </p:spPr>
        </p:pic>
      </p:grpSp>
      <p:sp>
        <p:nvSpPr>
          <p:cNvPr id="18" name="2 Subtítulo"/>
          <p:cNvSpPr txBox="1">
            <a:spLocks/>
          </p:cNvSpPr>
          <p:nvPr/>
        </p:nvSpPr>
        <p:spPr>
          <a:xfrm>
            <a:off x="155574" y="5285317"/>
            <a:ext cx="9037593" cy="3600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b="1" dirty="0" smtClean="0">
                <a:solidFill>
                  <a:schemeClr val="bg1"/>
                </a:solidFill>
              </a:rPr>
              <a:t>Jornada / 16 de abril de 2026, </a:t>
            </a:r>
            <a:r>
              <a:rPr lang="es-ES" sz="1400" b="1" dirty="0" err="1" smtClean="0">
                <a:solidFill>
                  <a:schemeClr val="bg1"/>
                </a:solidFill>
              </a:rPr>
              <a:t>Arteixo</a:t>
            </a:r>
            <a:endParaRPr lang="es-ES" sz="1600" b="1" dirty="0" smtClean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5474" y="2846621"/>
            <a:ext cx="83510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DIGITALIZACIÓN Y GOBERNANZA DEL AGUA</a:t>
            </a:r>
          </a:p>
          <a:p>
            <a:r>
              <a:rPr lang="es-ES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RETOS Y APRENDIZAJES DESDE LO PÚBLICO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4241" y="2929338"/>
            <a:ext cx="1861181" cy="2439751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573" y="3818503"/>
            <a:ext cx="2612571" cy="1248229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575" y="6095143"/>
            <a:ext cx="8015970" cy="603849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pic>
        <p:nvPicPr>
          <p:cNvPr id="36" name="Image 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956" y="6148515"/>
            <a:ext cx="1433830" cy="63500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3167" y="5225997"/>
            <a:ext cx="2784872" cy="603849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85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607" y="3422948"/>
            <a:ext cx="4264430" cy="23987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61" r="428"/>
          <a:stretch/>
        </p:blipFill>
        <p:spPr>
          <a:xfrm rot="5400000">
            <a:off x="1275200" y="1651977"/>
            <a:ext cx="4482389" cy="306019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466999" y="110967"/>
            <a:ext cx="10824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EVALUACIÓN DEL FUNCIONAMIENTO 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DE TÉCNICAS </a:t>
            </a:r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DE DRENAJE URBANO SOSTENIBLE (técnicas </a:t>
            </a:r>
            <a:r>
              <a:rPr lang="es-ES" b="1" dirty="0" err="1">
                <a:solidFill>
                  <a:srgbClr val="FF6600"/>
                </a:solidFill>
                <a:latin typeface="Myriad Pro" panose="020B0503030403020204" pitchFamily="34" charset="0"/>
              </a:rPr>
              <a:t>SUDS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)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609" y="927813"/>
            <a:ext cx="2719775" cy="2039831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466999" y="432437"/>
            <a:ext cx="523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CONTROL Y CARACTERIZACIÓN DE FLUJOS DE SALIDA</a:t>
            </a:r>
            <a:endParaRPr lang="es-ES" b="1" dirty="0">
              <a:solidFill>
                <a:srgbClr val="00206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90174" y="2997790"/>
            <a:ext cx="2827605" cy="21207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626" y="920975"/>
            <a:ext cx="2114006" cy="158550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77642" y="1411661"/>
            <a:ext cx="1711551" cy="1283664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292324" y="5515254"/>
            <a:ext cx="2172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Sondas de CE y turbidez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667819" y="2967644"/>
            <a:ext cx="2963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Caudalímetros conductos presión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10467174" y="648490"/>
            <a:ext cx="1705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Toma de muestras</a:t>
            </a:r>
          </a:p>
          <a:p>
            <a:r>
              <a:rPr lang="es-ES" sz="1600" dirty="0" smtClean="0"/>
              <a:t>compuestas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1986299" y="5578992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3 señales + muestras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41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25" y="831274"/>
            <a:ext cx="1814253" cy="24190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22" r="19911"/>
          <a:stretch/>
        </p:blipFill>
        <p:spPr>
          <a:xfrm>
            <a:off x="3930353" y="1481844"/>
            <a:ext cx="1251247" cy="17389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50347" y="1046363"/>
            <a:ext cx="2518761" cy="18890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48"/>
          <a:stretch/>
        </p:blipFill>
        <p:spPr>
          <a:xfrm rot="5400000">
            <a:off x="5532649" y="3903636"/>
            <a:ext cx="2627790" cy="16057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118" y="3960792"/>
            <a:ext cx="3553329" cy="19987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18" t="32761" r="29091" b="24573"/>
          <a:stretch/>
        </p:blipFill>
        <p:spPr>
          <a:xfrm rot="5400000">
            <a:off x="2083577" y="3326265"/>
            <a:ext cx="2461031" cy="270713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466999" y="110967"/>
            <a:ext cx="10824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EVALUACIÓN DEL FUNCIONAMIENTO 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DE TÉCNICAS </a:t>
            </a:r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DE DRENAJE URBANO SOSTENIBLE (técnicas </a:t>
            </a:r>
            <a:r>
              <a:rPr lang="es-ES" b="1" dirty="0" err="1">
                <a:solidFill>
                  <a:srgbClr val="FF6600"/>
                </a:solidFill>
                <a:latin typeface="Myriad Pro" panose="020B0503030403020204" pitchFamily="34" charset="0"/>
              </a:rPr>
              <a:t>SUDS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466999" y="432437"/>
            <a:ext cx="259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ENVÍO DE INFORMACIÓN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773931" y="781856"/>
            <a:ext cx="25048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Módulo </a:t>
            </a:r>
            <a:r>
              <a:rPr lang="es-ES" sz="1600" dirty="0" err="1" smtClean="0"/>
              <a:t>INVENTIA</a:t>
            </a:r>
            <a:endParaRPr lang="es-ES" sz="1600" dirty="0" smtClean="0"/>
          </a:p>
          <a:p>
            <a:r>
              <a:rPr lang="es-ES" sz="1600" dirty="0" smtClean="0"/>
              <a:t>MT-718</a:t>
            </a:r>
          </a:p>
          <a:p>
            <a:pPr lvl="0"/>
            <a:r>
              <a:rPr lang="es-ES" altLang="es-ES" sz="1400" dirty="0">
                <a:solidFill>
                  <a:srgbClr val="000000"/>
                </a:solidFill>
              </a:rPr>
              <a:t>2G/4G </a:t>
            </a:r>
            <a:r>
              <a:rPr lang="es-ES" altLang="es-ES" sz="1400" dirty="0" err="1">
                <a:solidFill>
                  <a:srgbClr val="000000"/>
                </a:solidFill>
              </a:rPr>
              <a:t>LTE</a:t>
            </a:r>
            <a:r>
              <a:rPr lang="es-ES" altLang="es-ES" sz="1400" dirty="0">
                <a:solidFill>
                  <a:srgbClr val="000000"/>
                </a:solidFill>
              </a:rPr>
              <a:t> </a:t>
            </a:r>
            <a:r>
              <a:rPr lang="es-ES" altLang="es-ES" sz="1400" dirty="0" err="1">
                <a:solidFill>
                  <a:srgbClr val="000000"/>
                </a:solidFill>
              </a:rPr>
              <a:t>Cat</a:t>
            </a:r>
            <a:r>
              <a:rPr lang="es-ES" altLang="es-ES" sz="1400" dirty="0">
                <a:solidFill>
                  <a:srgbClr val="000000"/>
                </a:solidFill>
              </a:rPr>
              <a:t> 1 </a:t>
            </a:r>
            <a:r>
              <a:rPr lang="es-ES" altLang="es-ES" sz="1400" dirty="0" smtClean="0">
                <a:solidFill>
                  <a:srgbClr val="000000"/>
                </a:solidFill>
              </a:rPr>
              <a:t>modem</a:t>
            </a:r>
            <a:endParaRPr lang="es-ES" altLang="es-ES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667661" y="3392625"/>
            <a:ext cx="1428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/>
              <a:t>Microcom</a:t>
            </a:r>
            <a:endParaRPr lang="es-ES" sz="1600" dirty="0" smtClean="0"/>
          </a:p>
          <a:p>
            <a:r>
              <a:rPr lang="es-ES" sz="1600" dirty="0" smtClean="0"/>
              <a:t>HERMES M103</a:t>
            </a:r>
          </a:p>
          <a:p>
            <a:r>
              <a:rPr lang="es-ES" sz="1600" dirty="0" smtClean="0"/>
              <a:t>4G</a:t>
            </a:r>
            <a:endParaRPr lang="es-ES" sz="1600" dirty="0"/>
          </a:p>
        </p:txBody>
      </p:sp>
      <p:sp>
        <p:nvSpPr>
          <p:cNvPr id="18" name="Rectángulo 17"/>
          <p:cNvSpPr/>
          <p:nvPr/>
        </p:nvSpPr>
        <p:spPr>
          <a:xfrm>
            <a:off x="7867349" y="692331"/>
            <a:ext cx="19965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ea typeface="Calibri" panose="020F0502020204030204" pitchFamily="34" charset="0"/>
              </a:rPr>
              <a:t>En</a:t>
            </a:r>
            <a:r>
              <a:rPr lang="en-US" sz="1600" dirty="0" smtClean="0">
                <a:ea typeface="Calibri" panose="020F0502020204030204" pitchFamily="34" charset="0"/>
              </a:rPr>
              <a:t> el Campus SUDS </a:t>
            </a:r>
            <a:endParaRPr lang="en-US" sz="1600" dirty="0">
              <a:ea typeface="Calibri" panose="020F0502020204030204" pitchFamily="34" charset="0"/>
            </a:endParaRPr>
          </a:p>
          <a:p>
            <a:r>
              <a:rPr lang="en-US" sz="1600" dirty="0" err="1" smtClean="0">
                <a:ea typeface="Calibri" panose="020F0502020204030204" pitchFamily="34" charset="0"/>
              </a:rPr>
              <a:t>sistema</a:t>
            </a:r>
            <a:r>
              <a:rPr lang="en-US" sz="1600" dirty="0" smtClean="0"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ea typeface="Calibri" panose="020F0502020204030204" pitchFamily="34" charset="0"/>
              </a:rPr>
              <a:t>LoRaWAN</a:t>
            </a:r>
            <a:endParaRPr lang="en-US" sz="1600" dirty="0" smtClean="0">
              <a:ea typeface="Calibri" panose="020F0502020204030204" pitchFamily="34" charset="0"/>
            </a:endParaRPr>
          </a:p>
          <a:p>
            <a:r>
              <a:rPr lang="en-US" sz="1600" dirty="0" smtClean="0">
                <a:ea typeface="Calibri" panose="020F0502020204030204" pitchFamily="34" charset="0"/>
              </a:rPr>
              <a:t>Integra </a:t>
            </a:r>
            <a:r>
              <a:rPr lang="en-US" sz="1600" dirty="0" err="1" smtClean="0">
                <a:ea typeface="Calibri" panose="020F0502020204030204" pitchFamily="34" charset="0"/>
              </a:rPr>
              <a:t>varios</a:t>
            </a:r>
            <a:r>
              <a:rPr lang="en-US" sz="1600" dirty="0" smtClean="0"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ea typeface="Calibri" panose="020F0502020204030204" pitchFamily="34" charset="0"/>
              </a:rPr>
              <a:t>nodos</a:t>
            </a:r>
            <a:r>
              <a:rPr lang="en-US" sz="1600" dirty="0" smtClean="0">
                <a:ea typeface="Calibri" panose="020F0502020204030204" pitchFamily="34" charset="0"/>
              </a:rPr>
              <a:t>,</a:t>
            </a:r>
          </a:p>
          <a:p>
            <a:r>
              <a:rPr lang="en-US" sz="1600" dirty="0" err="1" smtClean="0">
                <a:ea typeface="Calibri" panose="020F0502020204030204" pitchFamily="34" charset="0"/>
              </a:rPr>
              <a:t>incluyendo</a:t>
            </a:r>
            <a:r>
              <a:rPr lang="en-US" sz="1600" dirty="0" smtClean="0">
                <a:ea typeface="Calibri" panose="020F0502020204030204" pitchFamily="34" charset="0"/>
              </a:rPr>
              <a:t> </a:t>
            </a:r>
          </a:p>
          <a:p>
            <a:r>
              <a:rPr lang="en-US" sz="1600" dirty="0" err="1" smtClean="0">
                <a:ea typeface="Calibri" panose="020F0502020204030204" pitchFamily="34" charset="0"/>
              </a:rPr>
              <a:t>nodos</a:t>
            </a:r>
            <a:r>
              <a:rPr lang="en-US" sz="1600" dirty="0" smtClean="0">
                <a:ea typeface="Calibri" panose="020F0502020204030204" pitchFamily="34" charset="0"/>
              </a:rPr>
              <a:t> </a:t>
            </a:r>
            <a:r>
              <a:rPr lang="en-US" sz="1600" dirty="0" err="1" smtClean="0">
                <a:ea typeface="Calibri" panose="020F0502020204030204" pitchFamily="34" charset="0"/>
              </a:rPr>
              <a:t>Libelium</a:t>
            </a:r>
            <a:endParaRPr lang="es-ES" sz="1600" dirty="0"/>
          </a:p>
        </p:txBody>
      </p:sp>
      <p:pic>
        <p:nvPicPr>
          <p:cNvPr id="19" name="drawing" descr="Interfaz de usuario gráfica, Aplicación&#10;&#10;El contenido generado por IA puede ser incorrecto.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7431" y="2040776"/>
            <a:ext cx="1235992" cy="1498312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8018681" y="3577291"/>
            <a:ext cx="4073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Equipos </a:t>
            </a:r>
            <a:r>
              <a:rPr lang="es-ES" sz="1600" dirty="0" err="1" smtClean="0"/>
              <a:t>HACH</a:t>
            </a:r>
            <a:r>
              <a:rPr lang="es-ES" sz="1600" dirty="0" smtClean="0"/>
              <a:t> SC-200</a:t>
            </a:r>
          </a:p>
          <a:p>
            <a:endParaRPr lang="es-ES" sz="16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87" r="44219" b="40278"/>
          <a:stretch/>
        </p:blipFill>
        <p:spPr>
          <a:xfrm>
            <a:off x="9742264" y="781856"/>
            <a:ext cx="2102936" cy="183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29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/>
          <p:nvPr/>
        </p:nvPicPr>
        <p:blipFill>
          <a:blip r:embed="rId2"/>
          <a:stretch>
            <a:fillRect/>
          </a:stretch>
        </p:blipFill>
        <p:spPr>
          <a:xfrm>
            <a:off x="1728874" y="561974"/>
            <a:ext cx="10205951" cy="53054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Rectángulo 20"/>
          <p:cNvSpPr/>
          <p:nvPr/>
        </p:nvSpPr>
        <p:spPr>
          <a:xfrm>
            <a:off x="1466999" y="110967"/>
            <a:ext cx="10824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EVALUACIÓN DEL FUNCIONAMIENTO 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DE TÉCNICAS </a:t>
            </a:r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DE DRENAJE URBANO SOSTENIBLE (técnicas </a:t>
            </a:r>
            <a:r>
              <a:rPr lang="es-ES" b="1" dirty="0" err="1">
                <a:solidFill>
                  <a:srgbClr val="FF6600"/>
                </a:solidFill>
                <a:latin typeface="Myriad Pro" panose="020B0503030403020204" pitchFamily="34" charset="0"/>
              </a:rPr>
              <a:t>SUDS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9042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86040" y="480299"/>
            <a:ext cx="9872559" cy="54347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1466999" y="110967"/>
            <a:ext cx="10824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EVALUACIÓN DEL FUNCIONAMIENTO 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DE TÉCNICAS </a:t>
            </a:r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DE DRENAJE URBANO SOSTENIBLE (técnicas </a:t>
            </a:r>
            <a:r>
              <a:rPr lang="es-ES" b="1" dirty="0" err="1">
                <a:solidFill>
                  <a:srgbClr val="FF6600"/>
                </a:solidFill>
                <a:latin typeface="Myriad Pro" panose="020B0503030403020204" pitchFamily="34" charset="0"/>
              </a:rPr>
              <a:t>SUDS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6309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462186" y="133350"/>
            <a:ext cx="10834589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rgbClr val="FF0066"/>
                </a:solidFill>
              </a:rPr>
              <a:t>EVALUACIÓN DEL FUNCIONAMIENTO DE TÉCNICAS DE DRENAJE URBANO SOSTENIBLE (técnicas </a:t>
            </a:r>
            <a:r>
              <a:rPr lang="es-ES" sz="2800" b="1" dirty="0" err="1" smtClean="0">
                <a:solidFill>
                  <a:srgbClr val="FF0066"/>
                </a:solidFill>
              </a:rPr>
              <a:t>SUDS</a:t>
            </a:r>
            <a:r>
              <a:rPr lang="es-ES" sz="2800" b="1" dirty="0" smtClean="0">
                <a:solidFill>
                  <a:srgbClr val="FF0066"/>
                </a:solidFill>
              </a:rPr>
              <a:t>)</a:t>
            </a:r>
          </a:p>
          <a:p>
            <a:endParaRPr lang="es-ES" sz="1400" b="1" dirty="0" smtClean="0">
              <a:solidFill>
                <a:srgbClr val="FF0066"/>
              </a:solidFill>
            </a:endParaRPr>
          </a:p>
          <a:p>
            <a:r>
              <a:rPr lang="es-ES" sz="2800" b="1" dirty="0" smtClean="0">
                <a:solidFill>
                  <a:srgbClr val="FF0066"/>
                </a:solidFill>
              </a:rPr>
              <a:t>LECCIONES APRENDIDAS</a:t>
            </a:r>
          </a:p>
          <a:p>
            <a:endParaRPr lang="es-ES" sz="1000" b="1" dirty="0" smtClean="0">
              <a:solidFill>
                <a:srgbClr val="FF0066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002060"/>
                </a:solidFill>
              </a:rPr>
              <a:t>Generación masiva de datos</a:t>
            </a:r>
            <a:r>
              <a:rPr lang="es-ES" sz="2200" b="1" dirty="0" smtClean="0">
                <a:solidFill>
                  <a:srgbClr val="002060"/>
                </a:solidFill>
              </a:rPr>
              <a:t>. Importancia de la resolución (asociada a los fenómenos/variables que se quieren analizar).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1" dirty="0" smtClean="0">
                <a:solidFill>
                  <a:srgbClr val="002060"/>
                </a:solidFill>
              </a:rPr>
              <a:t>Necesidad </a:t>
            </a:r>
            <a:r>
              <a:rPr lang="es-ES" sz="2200" b="1" dirty="0">
                <a:solidFill>
                  <a:srgbClr val="002060"/>
                </a:solidFill>
              </a:rPr>
              <a:t>de “validar” el </a:t>
            </a:r>
            <a:r>
              <a:rPr lang="es-ES" sz="2200" b="1" dirty="0" smtClean="0">
                <a:solidFill>
                  <a:srgbClr val="002060"/>
                </a:solidFill>
              </a:rPr>
              <a:t>dato y codificar su </a:t>
            </a:r>
            <a:r>
              <a:rPr lang="es-ES" sz="2200" b="1" dirty="0">
                <a:solidFill>
                  <a:srgbClr val="002060"/>
                </a:solidFill>
              </a:rPr>
              <a:t>almacenamiento con “mucho cuidado</a:t>
            </a:r>
            <a:r>
              <a:rPr lang="es-ES" sz="2200" b="1" dirty="0" smtClean="0">
                <a:solidFill>
                  <a:srgbClr val="002060"/>
                </a:solidFill>
              </a:rPr>
              <a:t>”. </a:t>
            </a:r>
            <a:endParaRPr lang="es-ES" sz="2200" b="1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1" dirty="0" smtClean="0">
                <a:solidFill>
                  <a:srgbClr val="002060"/>
                </a:solidFill>
              </a:rPr>
              <a:t>La </a:t>
            </a:r>
            <a:r>
              <a:rPr lang="es-ES" sz="2200" b="1" dirty="0" err="1" smtClean="0">
                <a:solidFill>
                  <a:srgbClr val="002060"/>
                </a:solidFill>
              </a:rPr>
              <a:t>IA</a:t>
            </a:r>
            <a:r>
              <a:rPr lang="es-ES" sz="2200" b="1" dirty="0" smtClean="0">
                <a:solidFill>
                  <a:srgbClr val="002060"/>
                </a:solidFill>
              </a:rPr>
              <a:t> abren nuevos caminos de gestión del dato útil.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1" dirty="0" smtClean="0">
                <a:solidFill>
                  <a:srgbClr val="002060"/>
                </a:solidFill>
              </a:rPr>
              <a:t>Una vez estudiado el comportamiento (15 señales + muestreos </a:t>
            </a:r>
            <a:r>
              <a:rPr lang="es-ES" sz="22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piloto experimental</a:t>
            </a:r>
            <a:r>
              <a:rPr lang="es-ES" sz="2200" b="1" dirty="0" smtClean="0">
                <a:solidFill>
                  <a:srgbClr val="002060"/>
                </a:solidFill>
              </a:rPr>
              <a:t>) se podría hacer un muy buen seguimiento con 3 parámetros. No hay una estandarización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1" dirty="0" smtClean="0">
                <a:solidFill>
                  <a:srgbClr val="002060"/>
                </a:solidFill>
              </a:rPr>
              <a:t>Las aguas de escorrentía no son “aguas blancas”: mantenimiento de sondas/sensores sumergidas frecuente, sobre todo en afluente.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1" dirty="0" smtClean="0">
                <a:solidFill>
                  <a:srgbClr val="002060"/>
                </a:solidFill>
              </a:rPr>
              <a:t>¿Quién se hará cargo de la técnica en el futuro?</a:t>
            </a:r>
          </a:p>
          <a:p>
            <a:pPr>
              <a:spcAft>
                <a:spcPts val="600"/>
              </a:spcAft>
            </a:pPr>
            <a:endParaRPr lang="es-ES" sz="1400" b="1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s-ES" sz="2200" b="1" dirty="0" smtClean="0">
                <a:solidFill>
                  <a:srgbClr val="002060"/>
                </a:solidFill>
              </a:rPr>
              <a:t>Infraestructura + vegetación + electricidad/electrónica   /  Recursos económicos y humanos.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31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911" y="836236"/>
            <a:ext cx="9562621" cy="517975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718" y="199506"/>
            <a:ext cx="3680558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4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153" y="1156097"/>
            <a:ext cx="7672522" cy="415595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8153" y="208512"/>
            <a:ext cx="3680558" cy="5143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0466" y="1085329"/>
            <a:ext cx="2636517" cy="43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33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17" y="864394"/>
            <a:ext cx="9271489" cy="50220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218" y="199506"/>
            <a:ext cx="3680558" cy="5143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81825" y="252191"/>
            <a:ext cx="362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002060"/>
                </a:solidFill>
              </a:rPr>
              <a:t>ÁREA DE </a:t>
            </a:r>
            <a:r>
              <a:rPr lang="es-ES" sz="2400" b="1" dirty="0" err="1" smtClean="0">
                <a:solidFill>
                  <a:srgbClr val="002060"/>
                </a:solidFill>
              </a:rPr>
              <a:t>BIORRETENCIÓN</a:t>
            </a:r>
            <a:r>
              <a:rPr lang="es-ES" sz="2400" b="1" dirty="0" smtClean="0">
                <a:solidFill>
                  <a:srgbClr val="002060"/>
                </a:solidFill>
              </a:rPr>
              <a:t>?</a:t>
            </a:r>
            <a:endParaRPr lang="es-E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07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299" y="853676"/>
            <a:ext cx="9116485" cy="51280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299" y="218556"/>
            <a:ext cx="3680558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72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00312" y="569724"/>
            <a:ext cx="101487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rgbClr val="FF6600"/>
                </a:solidFill>
              </a:rPr>
              <a:t>EJEMPLO DE EXPERIENCIAS DEL </a:t>
            </a:r>
            <a:r>
              <a:rPr lang="es-ES" sz="3600" b="1" dirty="0" err="1" smtClean="0">
                <a:solidFill>
                  <a:srgbClr val="FF6600"/>
                </a:solidFill>
              </a:rPr>
              <a:t>GEAMA</a:t>
            </a:r>
            <a:r>
              <a:rPr lang="es-ES" sz="3600" b="1" dirty="0" smtClean="0">
                <a:solidFill>
                  <a:srgbClr val="FF6600"/>
                </a:solidFill>
              </a:rPr>
              <a:t> – </a:t>
            </a:r>
            <a:r>
              <a:rPr lang="es-ES" sz="3600" b="1" dirty="0" err="1" smtClean="0">
                <a:solidFill>
                  <a:srgbClr val="FF6600"/>
                </a:solidFill>
              </a:rPr>
              <a:t>UDC</a:t>
            </a:r>
            <a:r>
              <a:rPr lang="es-ES" sz="3600" b="1" dirty="0" smtClean="0">
                <a:solidFill>
                  <a:srgbClr val="FF6600"/>
                </a:solidFill>
              </a:rPr>
              <a:t> </a:t>
            </a:r>
          </a:p>
          <a:p>
            <a:r>
              <a:rPr lang="es-ES" sz="3600" b="1" dirty="0" smtClean="0">
                <a:solidFill>
                  <a:srgbClr val="FF6600"/>
                </a:solidFill>
              </a:rPr>
              <a:t>EN EL ÁMBITO DEL SISTEMA DE AGUA URBANA</a:t>
            </a:r>
          </a:p>
          <a:p>
            <a:r>
              <a:rPr lang="es-ES" sz="3600" b="1" dirty="0" smtClean="0">
                <a:solidFill>
                  <a:srgbClr val="FF6600"/>
                </a:solidFill>
              </a:rPr>
              <a:t>INVESTIGACIÓN + INNOVACIÓN + DIGITALIZACIÓN</a:t>
            </a:r>
          </a:p>
          <a:p>
            <a:endParaRPr lang="es-ES" sz="2400" b="1" dirty="0">
              <a:solidFill>
                <a:srgbClr val="FF6600"/>
              </a:solidFill>
              <a:latin typeface="Myriad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FF0066"/>
                </a:solidFill>
              </a:rPr>
              <a:t>EVALUACIÓN DEL FUNCIONAMIENTO DE TÉCNICAS DE DRENAJE URBANO SOSTENIBLE (técnicas </a:t>
            </a:r>
            <a:r>
              <a:rPr lang="es-ES" sz="2800" dirty="0" err="1" smtClean="0">
                <a:solidFill>
                  <a:srgbClr val="FF0066"/>
                </a:solidFill>
              </a:rPr>
              <a:t>SUDS</a:t>
            </a:r>
            <a:r>
              <a:rPr lang="es-ES" sz="2800" dirty="0" smtClean="0">
                <a:solidFill>
                  <a:srgbClr val="FF0066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800" b="1" dirty="0">
              <a:solidFill>
                <a:srgbClr val="FF00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FF0066"/>
                </a:solidFill>
              </a:rPr>
              <a:t>HERRAMIENTAS DE AYUDA A LA DECISIÓN EN TIEMPO DE LLUVIA QUE INTEGRAN EL IMPACTO EN LAS MASAS DE AGUA RECEPTORAS</a:t>
            </a:r>
          </a:p>
        </p:txBody>
      </p:sp>
    </p:spTree>
    <p:extLst>
      <p:ext uri="{BB962C8B-B14F-4D97-AF65-F5344CB8AC3E}">
        <p14:creationId xmlns:p14="http://schemas.microsoft.com/office/powerpoint/2010/main" val="3432877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8861" y="588774"/>
            <a:ext cx="1052026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F6600"/>
                </a:solidFill>
              </a:rPr>
              <a:t>EJEMPLO DE EXPERIENCIAS DEL </a:t>
            </a:r>
            <a:r>
              <a:rPr lang="es-ES" sz="3600" b="1" dirty="0" err="1" smtClean="0">
                <a:solidFill>
                  <a:srgbClr val="FF6600"/>
                </a:solidFill>
              </a:rPr>
              <a:t>GEAMA</a:t>
            </a:r>
            <a:r>
              <a:rPr lang="es-ES" sz="3600" b="1" dirty="0" smtClean="0">
                <a:solidFill>
                  <a:srgbClr val="FF6600"/>
                </a:solidFill>
              </a:rPr>
              <a:t> – </a:t>
            </a:r>
            <a:r>
              <a:rPr lang="es-ES" sz="3600" b="1" dirty="0" err="1" smtClean="0">
                <a:solidFill>
                  <a:srgbClr val="FF6600"/>
                </a:solidFill>
              </a:rPr>
              <a:t>UDC</a:t>
            </a:r>
            <a:r>
              <a:rPr lang="es-ES" sz="3600" b="1" dirty="0" smtClean="0">
                <a:solidFill>
                  <a:srgbClr val="FF6600"/>
                </a:solidFill>
              </a:rPr>
              <a:t> </a:t>
            </a:r>
          </a:p>
          <a:p>
            <a:pPr algn="ctr"/>
            <a:r>
              <a:rPr lang="es-ES" sz="3600" b="1" dirty="0" smtClean="0">
                <a:solidFill>
                  <a:srgbClr val="FF6600"/>
                </a:solidFill>
              </a:rPr>
              <a:t>EN EL ÁMBITO DEL SISTEMA DE AGUA URBANA</a:t>
            </a:r>
          </a:p>
          <a:p>
            <a:pPr algn="ctr"/>
            <a:r>
              <a:rPr lang="es-ES" sz="3600" b="1" dirty="0" smtClean="0">
                <a:solidFill>
                  <a:srgbClr val="FF6600"/>
                </a:solidFill>
              </a:rPr>
              <a:t>INVESTIGACIÓN + INNOVACIÓN + DIGITALIZACIÓN</a:t>
            </a:r>
          </a:p>
          <a:p>
            <a:endParaRPr lang="es-ES" sz="2400" b="1" dirty="0">
              <a:solidFill>
                <a:srgbClr val="FF6600"/>
              </a:solidFill>
              <a:latin typeface="Myriad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FF0066"/>
                </a:solidFill>
              </a:rPr>
              <a:t>EVALUACIÓN DEL FUNCIONAMIENTO DE TÉCNICAS DE DRENAJE URBANO SOSTENIBLE (técnicas </a:t>
            </a:r>
            <a:r>
              <a:rPr lang="es-ES" sz="2800" b="1" dirty="0" err="1" smtClean="0">
                <a:solidFill>
                  <a:srgbClr val="FF0066"/>
                </a:solidFill>
              </a:rPr>
              <a:t>SUDS</a:t>
            </a:r>
            <a:r>
              <a:rPr lang="es-ES" sz="2800" b="1" dirty="0" smtClean="0">
                <a:solidFill>
                  <a:srgbClr val="FF0066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800" b="1" dirty="0">
              <a:solidFill>
                <a:srgbClr val="FF00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FF0066"/>
                </a:solidFill>
              </a:rPr>
              <a:t>HERRAMIENTAS DE AYUDA A LA DECISIÓN EN TIEMPO DE LLUVIA QUE INTEGRAN EL IMPACTO EN LAS MASAS DE AGUA RECEPTORAS</a:t>
            </a:r>
          </a:p>
        </p:txBody>
      </p:sp>
    </p:spTree>
    <p:extLst>
      <p:ext uri="{BB962C8B-B14F-4D97-AF65-F5344CB8AC3E}">
        <p14:creationId xmlns:p14="http://schemas.microsoft.com/office/powerpoint/2010/main" val="1136323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a captura de pantalla de un celular con letras&#10;&#10;El contenido generado por IA puede ser incorrecto.">
            <a:extLst>
              <a:ext uri="{FF2B5EF4-FFF2-40B4-BE49-F238E27FC236}">
                <a16:creationId xmlns:a16="http://schemas.microsoft.com/office/drawing/2014/main" xmlns="" id="{6C262AE0-C6FE-BBAD-FC8B-678A514EF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36" y="95249"/>
            <a:ext cx="8309158" cy="59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8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19249" y="128885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  <p:sp>
        <p:nvSpPr>
          <p:cNvPr id="3" name="ZoneTexte 12">
            <a:extLst>
              <a:ext uri="{FF2B5EF4-FFF2-40B4-BE49-F238E27FC236}">
                <a16:creationId xmlns:a16="http://schemas.microsoft.com/office/drawing/2014/main" xmlns="" id="{B23C07C0-32E8-F8AD-AD25-537B3C3B0C66}"/>
              </a:ext>
            </a:extLst>
          </p:cNvPr>
          <p:cNvSpPr txBox="1"/>
          <p:nvPr/>
        </p:nvSpPr>
        <p:spPr>
          <a:xfrm>
            <a:off x="1619248" y="918686"/>
            <a:ext cx="10397491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33CC"/>
                </a:solidFill>
                <a:cs typeface="DIN Pro Condensed" panose="020B0506020101010102" pitchFamily="34" charset="77"/>
              </a:rPr>
              <a:t>OBJETIVOS</a:t>
            </a:r>
            <a:endParaRPr lang="en-US" sz="2400" b="1" dirty="0">
              <a:solidFill>
                <a:srgbClr val="FF33CC"/>
              </a:solidFill>
              <a:cs typeface="DIN Pro Condensed" panose="020B0506020101010102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Herramienta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ayuda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en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la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decisión</a:t>
            </a:r>
            <a:endParaRPr lang="en-US" sz="2400" dirty="0" smtClean="0">
              <a:solidFill>
                <a:srgbClr val="002060"/>
              </a:solidFill>
              <a:cs typeface="DIN Pro Condensed" panose="020B0506020101010102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Gestión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del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sistema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basada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en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la </a:t>
            </a:r>
            <a:r>
              <a:rPr lang="en-US" sz="2400" u="sng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contaminación</a:t>
            </a:r>
            <a:r>
              <a:rPr lang="en-US" sz="2400" u="sng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/ </a:t>
            </a:r>
            <a:r>
              <a:rPr lang="en-US" sz="2400" u="sng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calidad</a:t>
            </a:r>
            <a:endParaRPr lang="en-US" sz="2400" u="sng" dirty="0" smtClean="0">
              <a:solidFill>
                <a:srgbClr val="002060"/>
              </a:solidFill>
              <a:cs typeface="DIN Pro Condensed" panose="020B0506020101010102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002060"/>
                </a:solidFill>
                <a:cs typeface="DIN Pro Condensed" panose="020B0506020101010102" pitchFamily="34" charset="77"/>
              </a:rPr>
              <a:t>I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mplementación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proyecto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piloto</a:t>
            </a:r>
            <a:endParaRPr lang="en-US" sz="2400" dirty="0" smtClean="0">
              <a:solidFill>
                <a:srgbClr val="002060"/>
              </a:solidFill>
              <a:cs typeface="DIN Pro Condensed" panose="020B0506020101010102" pitchFamily="34" charset="77"/>
            </a:endParaRPr>
          </a:p>
          <a:p>
            <a:pPr>
              <a:defRPr/>
            </a:pPr>
            <a:endParaRPr lang="en-US" sz="2400" b="1" dirty="0">
              <a:solidFill>
                <a:srgbClr val="002060"/>
              </a:solidFill>
              <a:cs typeface="DIN Pro Condensed" panose="020B0506020101010102" pitchFamily="34" charset="77"/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FF33CC"/>
                </a:solidFill>
                <a:cs typeface="DIN Pro Condensed" panose="020B0506020101010102" pitchFamily="34" charset="77"/>
              </a:rPr>
              <a:t>AVANCES</a:t>
            </a:r>
            <a:endParaRPr lang="en-US" sz="2400" b="1" dirty="0" smtClean="0">
              <a:solidFill>
                <a:srgbClr val="FF33CC"/>
              </a:solidFill>
              <a:cs typeface="DIN Pro Condensed" panose="020B0506020101010102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Implementación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de </a:t>
            </a:r>
            <a:r>
              <a:rPr lang="en-US" sz="3200" b="1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AQUADVANCED</a:t>
            </a:r>
            <a:r>
              <a:rPr lang="en-GB" sz="3200" dirty="0"/>
              <a:t>®</a:t>
            </a:r>
            <a:endParaRPr lang="en-US" sz="3200" b="1" dirty="0">
              <a:solidFill>
                <a:srgbClr val="002060"/>
              </a:solidFill>
              <a:cs typeface="DIN Pro Condensed" panose="020B0506020101010102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Desarrrollo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de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indicadores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desempeño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del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optimizador</a:t>
            </a:r>
            <a:endParaRPr lang="en-US" sz="2400" dirty="0" smtClean="0">
              <a:solidFill>
                <a:srgbClr val="002060"/>
              </a:solidFill>
              <a:cs typeface="DIN Pro Condensed" panose="020B0506020101010102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100" b="1" dirty="0" smtClean="0">
              <a:solidFill>
                <a:srgbClr val="0070C0"/>
              </a:solidFill>
              <a:cs typeface="DIN Pro Condensed" panose="020B0506020101010102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Implementación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de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estaciones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de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medida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en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continuo de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calidad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del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agua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en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río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y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toma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de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muestras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para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integración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de la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calidad</a:t>
            </a:r>
            <a:endParaRPr lang="en-US" sz="2400" b="1" dirty="0" smtClean="0">
              <a:solidFill>
                <a:srgbClr val="0070C0"/>
              </a:solidFill>
              <a:cs typeface="DIN Pro Condensed" panose="020B0506020101010102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Construcción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de un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modelo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simulación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numérica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del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río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hidráulica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 + </a:t>
            </a:r>
            <a:r>
              <a:rPr lang="en-US" sz="2400" b="1" dirty="0" err="1" smtClean="0">
                <a:solidFill>
                  <a:srgbClr val="0070C0"/>
                </a:solidFill>
                <a:cs typeface="DIN Pro Condensed" panose="020B0506020101010102" pitchFamily="34" charset="77"/>
              </a:rPr>
              <a:t>calidad</a:t>
            </a:r>
            <a:r>
              <a:rPr lang="en-US" sz="2400" b="1" dirty="0" smtClean="0">
                <a:solidFill>
                  <a:srgbClr val="0070C0"/>
                </a:solidFill>
                <a:cs typeface="DIN Pro Condensed" panose="020B0506020101010102" pitchFamily="34" charset="77"/>
              </a:rPr>
              <a:t>)</a:t>
            </a:r>
          </a:p>
          <a:p>
            <a:pPr>
              <a:defRPr/>
            </a:pPr>
            <a:endParaRPr lang="fr-FR" sz="1100" dirty="0">
              <a:solidFill>
                <a:srgbClr val="002060"/>
              </a:solidFill>
            </a:endParaRPr>
          </a:p>
        </p:txBody>
      </p:sp>
      <p:pic>
        <p:nvPicPr>
          <p:cNvPr id="4" name="Marcador de posición de imagen 9">
            <a:extLst>
              <a:ext uri="{FF2B5EF4-FFF2-40B4-BE49-F238E27FC236}">
                <a16:creationId xmlns:a16="http://schemas.microsoft.com/office/drawing/2014/main" xmlns="" id="{CCEBEA7D-FC12-4C25-8BB6-2F6115CE5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477"/>
          <a:stretch/>
        </p:blipFill>
        <p:spPr>
          <a:xfrm>
            <a:off x="9458381" y="1044164"/>
            <a:ext cx="2262132" cy="13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1002D53-29AA-4B46-F120-52FDDE4C5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822" y="892718"/>
            <a:ext cx="4375777" cy="1148642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xmlns="" id="{87FBA921-6B93-4D80-A30F-0B616416F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441" y="836771"/>
            <a:ext cx="7177088" cy="100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fr-FR" sz="4400" b="1" dirty="0" err="1" smtClean="0">
                <a:solidFill>
                  <a:srgbClr val="002060"/>
                </a:solidFill>
                <a:latin typeface="+mn-lt"/>
                <a:cs typeface="DIN PRO CONDENSED" pitchFamily="34" charset="0"/>
              </a:rPr>
              <a:t>IMPLEMENTACIÓN</a:t>
            </a:r>
            <a:endParaRPr lang="en-US" altLang="fr-FR" sz="4400" b="1" dirty="0">
              <a:solidFill>
                <a:srgbClr val="002060"/>
              </a:solidFill>
              <a:latin typeface="+mn-lt"/>
              <a:cs typeface="DIN PRO CONDENSED" pitchFamily="34" charset="0"/>
            </a:endParaRPr>
          </a:p>
        </p:txBody>
      </p:sp>
      <p:sp>
        <p:nvSpPr>
          <p:cNvPr id="5" name="ZoneTexte 12">
            <a:extLst>
              <a:ext uri="{FF2B5EF4-FFF2-40B4-BE49-F238E27FC236}">
                <a16:creationId xmlns:a16="http://schemas.microsoft.com/office/drawing/2014/main" xmlns="" id="{B4D0B520-A5FB-228B-9117-CAC5C57CFBDC}"/>
              </a:ext>
            </a:extLst>
          </p:cNvPr>
          <p:cNvSpPr txBox="1"/>
          <p:nvPr/>
        </p:nvSpPr>
        <p:spPr>
          <a:xfrm>
            <a:off x="2243441" y="2242917"/>
            <a:ext cx="799374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rgbClr val="002060"/>
                </a:solidFill>
                <a:cs typeface="DIN Pro Condensed" panose="020B0506020101010102" pitchFamily="34" charset="77"/>
              </a:rPr>
              <a:t>Herramienta innovadora para optimizar el rendimiento del sistema de saneamiento y </a:t>
            </a:r>
            <a:r>
              <a:rPr lang="es-E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drenaje.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s-ES" sz="2400" dirty="0">
              <a:solidFill>
                <a:srgbClr val="002060"/>
              </a:solidFill>
              <a:cs typeface="DIN Pro Condensed" panose="020B0506020101010102" pitchFamily="34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Incorpora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información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de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SCADA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y radar.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2060"/>
              </a:solidFill>
              <a:cs typeface="DIN Pro Condensed" panose="020B0506020101010102" pitchFamily="34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Consignas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mediante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árbol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de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decisión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/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optimizador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.</a:t>
            </a:r>
          </a:p>
          <a:p>
            <a:pPr>
              <a:defRPr/>
            </a:pPr>
            <a:endParaRPr lang="en-US" sz="2400" dirty="0">
              <a:solidFill>
                <a:srgbClr val="002060"/>
              </a:solidFill>
              <a:cs typeface="DIN Pro Condensed" panose="020B0506020101010102" pitchFamily="34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Modelo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SWMM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par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comparar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estrategias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 de </a:t>
            </a:r>
            <a:r>
              <a:rPr lang="en-US" sz="2400" dirty="0" err="1" smtClean="0">
                <a:solidFill>
                  <a:srgbClr val="002060"/>
                </a:solidFill>
                <a:cs typeface="DIN Pro Condensed" panose="020B0506020101010102" pitchFamily="34" charset="77"/>
              </a:rPr>
              <a:t>operación</a:t>
            </a:r>
            <a:r>
              <a:rPr lang="en-US" sz="2400" dirty="0" smtClean="0">
                <a:solidFill>
                  <a:srgbClr val="002060"/>
                </a:solidFill>
                <a:cs typeface="DIN Pro Condensed" panose="020B0506020101010102" pitchFamily="34" charset="77"/>
              </a:rPr>
              <a:t>.</a:t>
            </a:r>
          </a:p>
          <a:p>
            <a:pPr>
              <a:defRPr/>
            </a:pPr>
            <a:endParaRPr lang="fr-FR" sz="1200" dirty="0"/>
          </a:p>
        </p:txBody>
      </p:sp>
      <p:sp>
        <p:nvSpPr>
          <p:cNvPr id="6" name="Rectángulo 5"/>
          <p:cNvSpPr/>
          <p:nvPr/>
        </p:nvSpPr>
        <p:spPr>
          <a:xfrm>
            <a:off x="1619249" y="128885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</p:spTree>
    <p:extLst>
      <p:ext uri="{BB962C8B-B14F-4D97-AF65-F5344CB8AC3E}">
        <p14:creationId xmlns:p14="http://schemas.microsoft.com/office/powerpoint/2010/main" val="198341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6" y="200025"/>
            <a:ext cx="8483871" cy="54768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62176" y="5762625"/>
            <a:ext cx="522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Del orden de 1.300.000 m3/en tanques de tormenta.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104" y="369360"/>
            <a:ext cx="3602685" cy="27738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19" y="369360"/>
            <a:ext cx="3689133" cy="27738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-219" t="11654" r="219" b="9096"/>
          <a:stretch/>
        </p:blipFill>
        <p:spPr>
          <a:xfrm>
            <a:off x="2347709" y="3457206"/>
            <a:ext cx="5744447" cy="25621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615" y="369359"/>
            <a:ext cx="2301083" cy="40788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0761" y="4633529"/>
            <a:ext cx="2334937" cy="131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19249" y="128885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06892" y="836771"/>
            <a:ext cx="547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002060"/>
                </a:solidFill>
              </a:rPr>
              <a:t>SISTEMA MANZANARES - ZONA INFERIOR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90" y="1307580"/>
            <a:ext cx="6798437" cy="47467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D42715D-B709-B60F-0198-68B1DE955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60" t="34049" r="6049" b="50629"/>
          <a:stretch/>
        </p:blipFill>
        <p:spPr>
          <a:xfrm>
            <a:off x="9182099" y="2273300"/>
            <a:ext cx="2549977" cy="17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2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7">
            <a:extLst>
              <a:ext uri="{FF2B5EF4-FFF2-40B4-BE49-F238E27FC236}">
                <a16:creationId xmlns:a16="http://schemas.microsoft.com/office/drawing/2014/main" xmlns="" id="{85B5F7BC-3317-C967-3B90-1EA3EA44A4D0}"/>
              </a:ext>
            </a:extLst>
          </p:cNvPr>
          <p:cNvSpPr/>
          <p:nvPr/>
        </p:nvSpPr>
        <p:spPr>
          <a:xfrm>
            <a:off x="1621082" y="66487"/>
            <a:ext cx="1428750" cy="584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xmlns="" id="{476722BA-777B-83BB-FC06-39B3C377D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9967" y="496889"/>
            <a:ext cx="15160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600" b="1" dirty="0">
                <a:solidFill>
                  <a:schemeClr val="bg1"/>
                </a:solidFill>
                <a:latin typeface="DIN PRO CONDENSED BLACK" pitchFamily="34" charset="0"/>
                <a:ea typeface="HELVETICA 57 CONDENSED OBLIQUE" pitchFamily="2" charset="0"/>
                <a:cs typeface="DIN PRO CONDENSED BLACK" pitchFamily="34" charset="0"/>
              </a:rPr>
              <a:t>life-rubies.eu</a:t>
            </a:r>
          </a:p>
        </p:txBody>
      </p:sp>
      <p:pic>
        <p:nvPicPr>
          <p:cNvPr id="5" name="Image 40">
            <a:extLst>
              <a:ext uri="{FF2B5EF4-FFF2-40B4-BE49-F238E27FC236}">
                <a16:creationId xmlns:a16="http://schemas.microsoft.com/office/drawing/2014/main" xmlns="" id="{5C2A9B3C-D43C-18AC-1E81-FC8F5755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82" y="5557839"/>
            <a:ext cx="612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2EBFAC5-D9D9-4AD5-9F40-CC75D5C1A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832" y="106874"/>
            <a:ext cx="8600521" cy="58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2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72" y="836771"/>
            <a:ext cx="8811578" cy="5074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619249" y="128885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22668" y="5334000"/>
            <a:ext cx="129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Tramo río</a:t>
            </a:r>
          </a:p>
          <a:p>
            <a:r>
              <a:rPr lang="es-ES" b="1" dirty="0" smtClean="0">
                <a:solidFill>
                  <a:srgbClr val="C00000"/>
                </a:solidFill>
              </a:rPr>
              <a:t>modelizado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5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961" y="535165"/>
            <a:ext cx="5104513" cy="5573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7AFF29-8E8A-0E39-8ABA-DD3AF278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01" y="1309029"/>
            <a:ext cx="3641673" cy="36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619249" y="128885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</p:spTree>
    <p:extLst>
      <p:ext uri="{BB962C8B-B14F-4D97-AF65-F5344CB8AC3E}">
        <p14:creationId xmlns:p14="http://schemas.microsoft.com/office/powerpoint/2010/main" val="6366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847725"/>
            <a:ext cx="7909971" cy="52006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19249" y="128885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0544175" y="2857500"/>
            <a:ext cx="15631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6-7</a:t>
            </a:r>
          </a:p>
          <a:p>
            <a:r>
              <a:rPr lang="es-ES" b="1" dirty="0" smtClean="0">
                <a:solidFill>
                  <a:srgbClr val="C00000"/>
                </a:solidFill>
              </a:rPr>
              <a:t>PARÁMETROS</a:t>
            </a:r>
          </a:p>
          <a:p>
            <a:r>
              <a:rPr lang="es-ES" b="1" dirty="0" smtClean="0">
                <a:solidFill>
                  <a:srgbClr val="C00000"/>
                </a:solidFill>
              </a:rPr>
              <a:t>EN CONTINUO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544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513757" y="306535"/>
            <a:ext cx="85552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EVALUACIÓN DEL FUNCIONAMIENTO DE</a:t>
            </a:r>
          </a:p>
          <a:p>
            <a:r>
              <a:rPr lang="es-ES" sz="2400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TÉCNICAS DE DRENAJE URBANO SOSTENIBLE (técnicas </a:t>
            </a:r>
            <a:r>
              <a:rPr lang="es-ES" sz="2400" b="1" dirty="0" err="1" smtClean="0">
                <a:solidFill>
                  <a:srgbClr val="FF6600"/>
                </a:solidFill>
                <a:latin typeface="Myriad Pro" panose="020B0503030403020204" pitchFamily="34" charset="0"/>
              </a:rPr>
              <a:t>SUDS</a:t>
            </a:r>
            <a:r>
              <a:rPr lang="es-ES" sz="2400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4" t="7519" r="12633" b="14684"/>
          <a:stretch/>
        </p:blipFill>
        <p:spPr>
          <a:xfrm>
            <a:off x="1513757" y="1316382"/>
            <a:ext cx="5119612" cy="30887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80" b="8383"/>
          <a:stretch/>
        </p:blipFill>
        <p:spPr>
          <a:xfrm>
            <a:off x="6754292" y="1339445"/>
            <a:ext cx="5377426" cy="308877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13757" y="4832044"/>
            <a:ext cx="10617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INNOVATIVE</a:t>
            </a:r>
            <a:r>
              <a:rPr lang="en-GB" sz="16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METHODOLOGY TO PREVENT AND MITIGATE DIFFUSE POLLUTION FROM URBAN WATER RUNOFF (</a:t>
            </a:r>
            <a:r>
              <a:rPr lang="en-GB" sz="16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WATERUN</a:t>
            </a:r>
            <a:r>
              <a:rPr lang="en-GB" sz="16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)”</a:t>
            </a:r>
            <a:endParaRPr lang="es-E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_tradnl" sz="16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Horizonte Europa. Comisión Europea. </a:t>
            </a:r>
            <a:r>
              <a:rPr lang="es-ES" sz="16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Call</a:t>
            </a:r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: HORIZON-CL6-2021-ZEROPOLLUTION-01  / Project ID: 101060922</a:t>
            </a:r>
            <a:endParaRPr lang="es-ES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 </a:t>
            </a:r>
            <a:r>
              <a:rPr lang="en-GB" sz="1600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Socios</a:t>
            </a:r>
            <a:r>
              <a:rPr lang="en-GB" sz="16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 </a:t>
            </a:r>
            <a:r>
              <a:rPr lang="es-ES" sz="16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Socio </a:t>
            </a:r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coordinador: </a:t>
            </a:r>
            <a:r>
              <a:rPr lang="es-ES" sz="16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ASOCIACIÓN </a:t>
            </a:r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DE </a:t>
            </a:r>
            <a:r>
              <a:rPr lang="es-ES" sz="1600" dirty="0" err="1" smtClean="0">
                <a:latin typeface="Arial Narrow" panose="020B0606020202030204" pitchFamily="34" charset="0"/>
                <a:ea typeface="Times New Roman" panose="02020603050405020304" pitchFamily="18" charset="0"/>
              </a:rPr>
              <a:t>INVESTIGACIöN</a:t>
            </a:r>
            <a:r>
              <a:rPr lang="es-ES" sz="16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s-ES" sz="16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METALURGICA</a:t>
            </a:r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 DEL NOROESTE – </a:t>
            </a:r>
            <a:r>
              <a:rPr lang="es-ES" sz="16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AIMEN</a:t>
            </a:r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 (998801532)</a:t>
            </a:r>
            <a:endParaRPr lang="es-ES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Presupuesto total: 3,974,190 </a:t>
            </a:r>
            <a:r>
              <a:rPr lang="es-ES" sz="16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EUR   </a:t>
            </a:r>
            <a:r>
              <a:rPr lang="es-ES" sz="1600" dirty="0" err="1" smtClean="0">
                <a:latin typeface="Arial Narrow" panose="020B0606020202030204" pitchFamily="34" charset="0"/>
                <a:ea typeface="Times New Roman" panose="02020603050405020304" pitchFamily="18" charset="0"/>
              </a:rPr>
              <a:t>UNIVERSIDADE</a:t>
            </a:r>
            <a:r>
              <a:rPr lang="es-ES" sz="16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DA </a:t>
            </a:r>
            <a:r>
              <a:rPr lang="es-ES" sz="16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CORUNA</a:t>
            </a:r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 - </a:t>
            </a:r>
            <a:r>
              <a:rPr lang="es-ES" sz="16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UDC</a:t>
            </a:r>
            <a:r>
              <a:rPr lang="es-ES" sz="1600" dirty="0">
                <a:latin typeface="Arial Narrow" panose="020B0606020202030204" pitchFamily="34" charset="0"/>
                <a:ea typeface="Times New Roman" panose="02020603050405020304" pitchFamily="18" charset="0"/>
              </a:rPr>
              <a:t>(999629718) – Presupuesto 290.000,00 euros.</a:t>
            </a:r>
            <a:endParaRPr lang="es-ES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130336" y="116053"/>
            <a:ext cx="16818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>
                <a:solidFill>
                  <a:srgbClr val="FF99FF"/>
                </a:solidFill>
                <a:latin typeface="Myriad Pro" panose="020B0503030403020204" pitchFamily="34" charset="0"/>
              </a:rPr>
              <a:t>EXPERIENCIAS DEL </a:t>
            </a:r>
            <a:r>
              <a:rPr lang="es-ES" sz="1200" b="1" dirty="0" err="1" smtClean="0">
                <a:solidFill>
                  <a:srgbClr val="FF99FF"/>
                </a:solidFill>
                <a:latin typeface="Myriad Pro" panose="020B0503030403020204" pitchFamily="34" charset="0"/>
              </a:rPr>
              <a:t>GEAMA</a:t>
            </a:r>
            <a:r>
              <a:rPr lang="es-ES" sz="1200" b="1" dirty="0" smtClean="0">
                <a:solidFill>
                  <a:srgbClr val="FF99FF"/>
                </a:solidFill>
                <a:latin typeface="Myriad Pro" panose="020B0503030403020204" pitchFamily="34" charset="0"/>
              </a:rPr>
              <a:t> – </a:t>
            </a:r>
            <a:r>
              <a:rPr lang="es-ES" sz="1200" b="1" dirty="0" err="1" smtClean="0">
                <a:solidFill>
                  <a:srgbClr val="FF99FF"/>
                </a:solidFill>
                <a:latin typeface="Myriad Pro" panose="020B0503030403020204" pitchFamily="34" charset="0"/>
              </a:rPr>
              <a:t>UDC</a:t>
            </a:r>
            <a:r>
              <a:rPr lang="es-ES" sz="1200" b="1" dirty="0" smtClean="0">
                <a:solidFill>
                  <a:srgbClr val="FF99FF"/>
                </a:solidFill>
                <a:latin typeface="Myriad Pro" panose="020B0503030403020204" pitchFamily="34" charset="0"/>
              </a:rPr>
              <a:t>           INVESTIGACIÓN + INNOVACIÓN + DIGITALIZACIÓN</a:t>
            </a:r>
          </a:p>
        </p:txBody>
      </p:sp>
    </p:spTree>
    <p:extLst>
      <p:ext uri="{BB962C8B-B14F-4D97-AF65-F5344CB8AC3E}">
        <p14:creationId xmlns:p14="http://schemas.microsoft.com/office/powerpoint/2010/main" val="608312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87" y="897226"/>
            <a:ext cx="8329614" cy="527497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19249" y="128885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</p:spTree>
    <p:extLst>
      <p:ext uri="{BB962C8B-B14F-4D97-AF65-F5344CB8AC3E}">
        <p14:creationId xmlns:p14="http://schemas.microsoft.com/office/powerpoint/2010/main" val="85906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70" y="1400175"/>
            <a:ext cx="4867329" cy="393636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43570" y="225236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0" y="1647554"/>
            <a:ext cx="5664200" cy="36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77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836771"/>
            <a:ext cx="3590925" cy="5277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653414"/>
            <a:ext cx="3962400" cy="54603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1619249" y="128885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</p:spTree>
    <p:extLst>
      <p:ext uri="{BB962C8B-B14F-4D97-AF65-F5344CB8AC3E}">
        <p14:creationId xmlns:p14="http://schemas.microsoft.com/office/powerpoint/2010/main" val="3236511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06750" y="114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049" name="Imagen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310" y="755782"/>
            <a:ext cx="7430770" cy="494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757403" y="5851609"/>
            <a:ext cx="482536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5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Procesos y variables que serán utilizadas en la modelización con el </a:t>
            </a:r>
            <a:r>
              <a:rPr kumimoji="0" lang="es-ES" altLang="es-ES" sz="105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Iber</a:t>
            </a:r>
            <a:r>
              <a:rPr kumimoji="0" lang="es-ES" altLang="es-ES" sz="105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s-ES" alt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0144" t="29598" r="30203" b="6459"/>
          <a:stretch/>
        </p:blipFill>
        <p:spPr>
          <a:xfrm>
            <a:off x="1607820" y="944880"/>
            <a:ext cx="2756769" cy="240791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19249" y="128885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</p:spTree>
    <p:extLst>
      <p:ext uri="{BB962C8B-B14F-4D97-AF65-F5344CB8AC3E}">
        <p14:creationId xmlns:p14="http://schemas.microsoft.com/office/powerpoint/2010/main" val="2687442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83472" y="1276955"/>
            <a:ext cx="4965498" cy="2911216"/>
          </a:xfrm>
          <a:prstGeom prst="rect">
            <a:avLst/>
          </a:prstGeom>
        </p:spPr>
      </p:pic>
      <p:pic>
        <p:nvPicPr>
          <p:cNvPr id="3" name="Imagen 2"/>
          <p:cNvPicPr/>
          <p:nvPr/>
        </p:nvPicPr>
        <p:blipFill>
          <a:blip r:embed="rId3"/>
          <a:stretch>
            <a:fillRect/>
          </a:stretch>
        </p:blipFill>
        <p:spPr>
          <a:xfrm>
            <a:off x="6788669" y="1970375"/>
            <a:ext cx="5105401" cy="33737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43570" y="133157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</p:spTree>
    <p:extLst>
      <p:ext uri="{BB962C8B-B14F-4D97-AF65-F5344CB8AC3E}">
        <p14:creationId xmlns:p14="http://schemas.microsoft.com/office/powerpoint/2010/main" val="2612831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30" y="1334589"/>
            <a:ext cx="6532505" cy="3572062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7964835" y="1727200"/>
            <a:ext cx="4087465" cy="278684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43570" y="133157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</p:spTree>
    <p:extLst>
      <p:ext uri="{BB962C8B-B14F-4D97-AF65-F5344CB8AC3E}">
        <p14:creationId xmlns:p14="http://schemas.microsoft.com/office/powerpoint/2010/main" val="1153694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967"/>
          <a:stretch/>
        </p:blipFill>
        <p:spPr>
          <a:xfrm>
            <a:off x="2657475" y="1107947"/>
            <a:ext cx="8426992" cy="506575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43570" y="133157"/>
            <a:ext cx="1021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HERRAMIENTAS DE AYUDA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>
                <a:solidFill>
                  <a:srgbClr val="FF0000"/>
                </a:solidFill>
              </a:rPr>
              <a:t>LA DECISIÓN EN TIEMPO DE LLUVIA QUE INTEGRAN EL IMPACTO EN LAS MASAS DE AGUA RECEPTORAS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543570" y="789829"/>
            <a:ext cx="7785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RESULTADOS DE UN ESCENARIO CON MODELO </a:t>
            </a:r>
            <a:r>
              <a:rPr lang="es-ES" b="1" dirty="0" err="1" smtClean="0">
                <a:solidFill>
                  <a:srgbClr val="0070C0"/>
                </a:solidFill>
              </a:rPr>
              <a:t>IBER</a:t>
            </a:r>
            <a:r>
              <a:rPr lang="es-ES" b="1" dirty="0" smtClean="0">
                <a:solidFill>
                  <a:srgbClr val="0070C0"/>
                </a:solidFill>
              </a:rPr>
              <a:t>-MANZANARES CALIBRADO </a:t>
            </a: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56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633636" y="40749"/>
            <a:ext cx="10558364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rgbClr val="FF0066"/>
                </a:solidFill>
              </a:rPr>
              <a:t>HERRAMIENTAS </a:t>
            </a:r>
            <a:r>
              <a:rPr lang="es-ES" sz="2800" b="1" dirty="0">
                <a:solidFill>
                  <a:srgbClr val="FF0066"/>
                </a:solidFill>
              </a:rPr>
              <a:t>DE AYUDA EN LA DECISIÓN EN TIEMPO DE LLUVIA QUE INTEGRAN EL IMPACTO EN LAS MASAS DE AGUA RECEPTORAS</a:t>
            </a:r>
          </a:p>
          <a:p>
            <a:endParaRPr lang="es-ES" sz="1600" b="1" dirty="0" smtClean="0">
              <a:solidFill>
                <a:srgbClr val="FF0066"/>
              </a:solidFill>
            </a:endParaRPr>
          </a:p>
          <a:p>
            <a:r>
              <a:rPr lang="es-ES" sz="2800" b="1" dirty="0" smtClean="0">
                <a:solidFill>
                  <a:srgbClr val="FF0066"/>
                </a:solidFill>
              </a:rPr>
              <a:t>LECCIONES APRENDIDAS</a:t>
            </a:r>
          </a:p>
          <a:p>
            <a:endParaRPr lang="es-ES" sz="1400" b="1" dirty="0" smtClean="0">
              <a:solidFill>
                <a:srgbClr val="FF0066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2060"/>
                </a:solidFill>
              </a:rPr>
              <a:t>Generación masiva de datos. Importancia de la resolución (asociada a los fenómenos/variables que se quieren analizar).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2060"/>
                </a:solidFill>
              </a:rPr>
              <a:t>Necesidad de “validar” el dato y codificar su almacenamiento con “mucho cuidado”.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2060"/>
                </a:solidFill>
              </a:rPr>
              <a:t>La </a:t>
            </a:r>
            <a:r>
              <a:rPr lang="es-ES" sz="2200" dirty="0" err="1">
                <a:solidFill>
                  <a:srgbClr val="002060"/>
                </a:solidFill>
              </a:rPr>
              <a:t>IA</a:t>
            </a:r>
            <a:r>
              <a:rPr lang="es-ES" sz="2200" dirty="0">
                <a:solidFill>
                  <a:srgbClr val="002060"/>
                </a:solidFill>
              </a:rPr>
              <a:t> abren nuevos caminos de gestión del dato útil.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1" dirty="0" smtClean="0">
                <a:solidFill>
                  <a:srgbClr val="002060"/>
                </a:solidFill>
              </a:rPr>
              <a:t>Se entra en el mundo de los procesos </a:t>
            </a:r>
            <a:r>
              <a:rPr lang="es-ES" sz="2200" b="1" dirty="0" err="1" smtClean="0">
                <a:solidFill>
                  <a:srgbClr val="002060"/>
                </a:solidFill>
              </a:rPr>
              <a:t>bio</a:t>
            </a:r>
            <a:r>
              <a:rPr lang="es-ES" sz="2200" b="1" dirty="0" smtClean="0">
                <a:solidFill>
                  <a:srgbClr val="002060"/>
                </a:solidFill>
              </a:rPr>
              <a:t>-físico-químicos en el medio natural.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1" dirty="0" smtClean="0">
                <a:solidFill>
                  <a:srgbClr val="002060"/>
                </a:solidFill>
              </a:rPr>
              <a:t>Se necesita un enfoque más avanzado que una mera toma de muestras en secciones de control.</a:t>
            </a:r>
            <a:r>
              <a:rPr lang="es-ES" sz="2200" b="1" dirty="0">
                <a:solidFill>
                  <a:srgbClr val="002060"/>
                </a:solidFill>
              </a:rPr>
              <a:t> Se precisan campañas específicas orientadas a la modelización.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1" dirty="0" smtClean="0">
                <a:solidFill>
                  <a:srgbClr val="002060"/>
                </a:solidFill>
              </a:rPr>
              <a:t>Las aguas del Manzanares no son “aguas de río” en “tiempo de lluvia”. Mantenimiento de sondas/sensores sumergidas muy frecuente (2-3 veces por semana).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1" dirty="0" smtClean="0">
                <a:solidFill>
                  <a:srgbClr val="002060"/>
                </a:solidFill>
              </a:rPr>
              <a:t>El modelo numérico permite comprender mejor el río y sus respuestas, y generar y valorar escenarios y la eficiencia de estrategias que el </a:t>
            </a:r>
            <a:r>
              <a:rPr lang="es-ES" sz="2200" b="1" dirty="0" err="1" smtClean="0">
                <a:solidFill>
                  <a:srgbClr val="002060"/>
                </a:solidFill>
              </a:rPr>
              <a:t>AQUADVANCE</a:t>
            </a:r>
            <a:r>
              <a:rPr lang="es-ES" sz="2200" b="1" dirty="0" smtClean="0">
                <a:solidFill>
                  <a:srgbClr val="002060"/>
                </a:solidFill>
              </a:rPr>
              <a:t> puede tomar.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41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48805" y="1600200"/>
            <a:ext cx="61854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0070C0"/>
                </a:solidFill>
              </a:rPr>
              <a:t>Muchas gracias por su atención</a:t>
            </a:r>
          </a:p>
          <a:p>
            <a:pPr algn="ctr"/>
            <a:endParaRPr lang="es-ES" sz="3600" b="1" dirty="0">
              <a:solidFill>
                <a:srgbClr val="0070C0"/>
              </a:solidFill>
            </a:endParaRPr>
          </a:p>
          <a:p>
            <a:pPr algn="ctr"/>
            <a:r>
              <a:rPr lang="es-ES" sz="3600" b="1" dirty="0" smtClean="0">
                <a:solidFill>
                  <a:srgbClr val="0070C0"/>
                </a:solidFill>
              </a:rPr>
              <a:t>joaquin.suarez@udc.es</a:t>
            </a:r>
            <a:endParaRPr lang="es-E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242" y="82597"/>
            <a:ext cx="8219168" cy="600683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 rot="1313180">
            <a:off x="4268204" y="1674684"/>
            <a:ext cx="214312" cy="75322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/>
          <p:cNvSpPr/>
          <p:nvPr/>
        </p:nvSpPr>
        <p:spPr>
          <a:xfrm rot="1313180">
            <a:off x="7433603" y="5063278"/>
            <a:ext cx="214312" cy="37124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4375360" y="1186273"/>
            <a:ext cx="19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CALLE PTOLOMEO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181059" y="5437405"/>
            <a:ext cx="3269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BALSA DE </a:t>
            </a:r>
            <a:r>
              <a:rPr lang="es-ES" b="1" dirty="0" err="1" smtClean="0">
                <a:solidFill>
                  <a:srgbClr val="FFFF00"/>
                </a:solidFill>
              </a:rPr>
              <a:t>SIONLLA</a:t>
            </a:r>
            <a:endParaRPr lang="es-ES" b="1" dirty="0" smtClean="0">
              <a:solidFill>
                <a:srgbClr val="FFFF00"/>
              </a:solidFill>
            </a:endParaRPr>
          </a:p>
          <a:p>
            <a:r>
              <a:rPr lang="es-ES" b="1" dirty="0" smtClean="0">
                <a:solidFill>
                  <a:srgbClr val="FFFF00"/>
                </a:solidFill>
              </a:rPr>
              <a:t>REGULACIÓN / SEDIMENTACIÓN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70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79" y="2995206"/>
            <a:ext cx="5549191" cy="31214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900" y="2995205"/>
            <a:ext cx="4155138" cy="312142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466999" y="91440"/>
            <a:ext cx="10824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EVALUACIÓN DEL FUNCIONAMIENTO 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DE TÉCNICAS </a:t>
            </a:r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DE DRENAJE URBANO SOSTENIBLE (técnicas </a:t>
            </a:r>
            <a:r>
              <a:rPr lang="es-ES" b="1" dirty="0" err="1">
                <a:solidFill>
                  <a:srgbClr val="FF6600"/>
                </a:solidFill>
                <a:latin typeface="Myriad Pro" panose="020B0503030403020204" pitchFamily="34" charset="0"/>
              </a:rPr>
              <a:t>SUDS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)</a:t>
            </a:r>
          </a:p>
          <a:p>
            <a:endParaRPr lang="es-ES" b="1" dirty="0">
              <a:solidFill>
                <a:srgbClr val="FF6600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787" y="534639"/>
            <a:ext cx="6557861" cy="2298967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>
            <a:off x="7052310" y="1597902"/>
            <a:ext cx="1729487" cy="185407"/>
          </a:xfrm>
          <a:prstGeom prst="rightArrow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1629375" y="592828"/>
            <a:ext cx="15320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CALLE</a:t>
            </a:r>
          </a:p>
          <a:p>
            <a:r>
              <a:rPr lang="es-ES" b="1" dirty="0" smtClean="0">
                <a:solidFill>
                  <a:srgbClr val="002060"/>
                </a:solidFill>
              </a:rPr>
              <a:t>PTOLOMEO</a:t>
            </a:r>
          </a:p>
          <a:p>
            <a:r>
              <a:rPr lang="es-ES" b="1" dirty="0" smtClean="0">
                <a:solidFill>
                  <a:srgbClr val="002060"/>
                </a:solidFill>
              </a:rPr>
              <a:t>Polígono </a:t>
            </a:r>
          </a:p>
          <a:p>
            <a:r>
              <a:rPr lang="es-ES" b="1" dirty="0" smtClean="0">
                <a:solidFill>
                  <a:srgbClr val="002060"/>
                </a:solidFill>
              </a:rPr>
              <a:t>del Tambre SC</a:t>
            </a:r>
          </a:p>
          <a:p>
            <a:endParaRPr lang="es-E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1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187" y="656705"/>
            <a:ext cx="5169096" cy="29076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885" y="656705"/>
            <a:ext cx="5169097" cy="290761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466999" y="177469"/>
            <a:ext cx="10824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EVALUACIÓN DEL FUNCIONAMIENTO 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DE TÉCNICAS </a:t>
            </a:r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DE DRENAJE URBANO SOSTENIBLE (técnicas </a:t>
            </a:r>
            <a:r>
              <a:rPr lang="es-ES" b="1" dirty="0" err="1">
                <a:solidFill>
                  <a:srgbClr val="FF6600"/>
                </a:solidFill>
                <a:latin typeface="Myriad Pro" panose="020B0503030403020204" pitchFamily="34" charset="0"/>
              </a:rPr>
              <a:t>SUDS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)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885" y="3674226"/>
            <a:ext cx="4187525" cy="235548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00" r="8319"/>
          <a:stretch/>
        </p:blipFill>
        <p:spPr>
          <a:xfrm rot="5400000">
            <a:off x="6116466" y="3701386"/>
            <a:ext cx="2355482" cy="230116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963"/>
          <a:stretch/>
        </p:blipFill>
        <p:spPr>
          <a:xfrm>
            <a:off x="8764326" y="3674226"/>
            <a:ext cx="3225957" cy="23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1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542" y="694858"/>
            <a:ext cx="6028928" cy="25526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99DE907-D80D-4C99-965B-97FB284A7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6999" y="3500316"/>
            <a:ext cx="3820609" cy="235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466999" y="177469"/>
            <a:ext cx="10824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EVALUACIÓN DEL FUNCIONAMIENTO 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DE TÉCNICAS </a:t>
            </a:r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DE DRENAJE URBANO SOSTENIBLE (técnicas </a:t>
            </a:r>
            <a:r>
              <a:rPr lang="es-ES" b="1" dirty="0" err="1">
                <a:solidFill>
                  <a:srgbClr val="FF6600"/>
                </a:solidFill>
                <a:latin typeface="Myriad Pro" panose="020B0503030403020204" pitchFamily="34" charset="0"/>
              </a:rPr>
              <a:t>SUDS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50" r="5141"/>
          <a:stretch/>
        </p:blipFill>
        <p:spPr>
          <a:xfrm>
            <a:off x="5407041" y="3500316"/>
            <a:ext cx="3308465" cy="23554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00" r="8319"/>
          <a:stretch/>
        </p:blipFill>
        <p:spPr>
          <a:xfrm rot="5400000">
            <a:off x="8302115" y="851620"/>
            <a:ext cx="2547485" cy="22119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13" t="3620" r="-1162" b="-3620"/>
          <a:stretch/>
        </p:blipFill>
        <p:spPr>
          <a:xfrm>
            <a:off x="8834939" y="3500316"/>
            <a:ext cx="3370218" cy="2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31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3944" y="2105989"/>
            <a:ext cx="4410438" cy="24808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13951" y="2222741"/>
            <a:ext cx="3246119" cy="182594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466999" y="110967"/>
            <a:ext cx="10824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EVALUACIÓN DEL FUNCIONAMIENTO 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DE TÉCNICAS </a:t>
            </a:r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DE DRENAJE URBANO SOSTENIBLE (técnicas </a:t>
            </a:r>
            <a:r>
              <a:rPr lang="es-ES" b="1" dirty="0" err="1">
                <a:solidFill>
                  <a:srgbClr val="FF6600"/>
                </a:solidFill>
                <a:latin typeface="Myriad Pro" panose="020B0503030403020204" pitchFamily="34" charset="0"/>
              </a:rPr>
              <a:t>SUDS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)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47" y="1158233"/>
            <a:ext cx="2021291" cy="202129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01606" y="2222743"/>
            <a:ext cx="3246118" cy="182594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52542" y="3570026"/>
            <a:ext cx="1998645" cy="1998645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505469" y="583065"/>
            <a:ext cx="547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CONTROL Y CARACTERIZACIÓN DE FLUJOS DE ENTRADA</a:t>
            </a:r>
            <a:endParaRPr lang="es-ES" b="1" dirty="0">
              <a:solidFill>
                <a:srgbClr val="002060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8" t="28148" r="29722" b="25370"/>
          <a:stretch/>
        </p:blipFill>
        <p:spPr>
          <a:xfrm rot="5400000">
            <a:off x="5739140" y="2172620"/>
            <a:ext cx="3246121" cy="1926185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6341786" y="1055164"/>
            <a:ext cx="4667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Caudalímetro área-velocidad (sensor presión burbuja)</a:t>
            </a:r>
            <a:endParaRPr lang="es-ES" sz="16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6671579" y="4846929"/>
            <a:ext cx="1272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Sondas de</a:t>
            </a:r>
          </a:p>
          <a:p>
            <a:r>
              <a:rPr lang="es-ES" sz="1600" dirty="0" smtClean="0"/>
              <a:t>CE y turbidez</a:t>
            </a:r>
            <a:endParaRPr lang="es-ES" sz="16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8541430" y="4758772"/>
            <a:ext cx="3172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Canal aforador tipo H </a:t>
            </a:r>
            <a:r>
              <a:rPr lang="es-ES" sz="1600" dirty="0" err="1" smtClean="0"/>
              <a:t>Flume</a:t>
            </a:r>
            <a:endParaRPr lang="es-ES" sz="1600" dirty="0" smtClean="0"/>
          </a:p>
          <a:p>
            <a:r>
              <a:rPr lang="es-ES" sz="1600" dirty="0" smtClean="0"/>
              <a:t>con sonda calado por ultrasonidos y</a:t>
            </a:r>
          </a:p>
          <a:p>
            <a:r>
              <a:rPr lang="es-ES" sz="1600" dirty="0" smtClean="0"/>
              <a:t>caudalímetro área velocidad </a:t>
            </a:r>
          </a:p>
          <a:p>
            <a:r>
              <a:rPr lang="es-ES" sz="1600" dirty="0" smtClean="0">
                <a:solidFill>
                  <a:srgbClr val="FF0000"/>
                </a:solidFill>
              </a:rPr>
              <a:t>(redundancia)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185013" y="5542475"/>
            <a:ext cx="34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/>
              <a:t>Tomamuestras</a:t>
            </a:r>
            <a:r>
              <a:rPr lang="es-ES" sz="1600" dirty="0" smtClean="0"/>
              <a:t> automático (24 botellas)</a:t>
            </a:r>
          </a:p>
          <a:p>
            <a:r>
              <a:rPr lang="es-ES" sz="1600" dirty="0" smtClean="0"/>
              <a:t>Caracterización de </a:t>
            </a:r>
            <a:r>
              <a:rPr lang="es-ES" sz="1600" dirty="0" err="1" smtClean="0"/>
              <a:t>polutogramas</a:t>
            </a:r>
            <a:endParaRPr lang="es-ES" sz="16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0002535" y="626364"/>
            <a:ext cx="214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7 señales + muestras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85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466999" y="110967"/>
            <a:ext cx="10824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EVALUACIÓN DEL FUNCIONAMIENTO 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DE TÉCNICAS </a:t>
            </a:r>
            <a:r>
              <a:rPr lang="es-ES" b="1" dirty="0">
                <a:solidFill>
                  <a:srgbClr val="FF6600"/>
                </a:solidFill>
                <a:latin typeface="Myriad Pro" panose="020B0503030403020204" pitchFamily="34" charset="0"/>
              </a:rPr>
              <a:t>DE DRENAJE URBANO SOSTENIBLE (técnicas </a:t>
            </a:r>
            <a:r>
              <a:rPr lang="es-ES" b="1" dirty="0" err="1">
                <a:solidFill>
                  <a:srgbClr val="FF6600"/>
                </a:solidFill>
                <a:latin typeface="Myriad Pro" panose="020B0503030403020204" pitchFamily="34" charset="0"/>
              </a:rPr>
              <a:t>SUDS</a:t>
            </a:r>
            <a:r>
              <a:rPr lang="es-ES" b="1" dirty="0" smtClean="0">
                <a:solidFill>
                  <a:srgbClr val="FF6600"/>
                </a:solidFill>
                <a:latin typeface="Myriad Pro" panose="020B0503030403020204" pitchFamily="34" charset="0"/>
              </a:rPr>
              <a:t>)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302"/>
          <a:stretch/>
        </p:blipFill>
        <p:spPr>
          <a:xfrm>
            <a:off x="7890511" y="3374924"/>
            <a:ext cx="4002992" cy="248278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7536" y="2200050"/>
            <a:ext cx="4703761" cy="264586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511" y="934775"/>
            <a:ext cx="4002992" cy="225168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466999" y="432437"/>
            <a:ext cx="5972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CONTROL Y CARACTERIZACIÓN DE VOLUMEN DE RETENCIÓN</a:t>
            </a:r>
            <a:endParaRPr lang="es-ES" b="1" dirty="0">
              <a:solidFill>
                <a:srgbClr val="002060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099DE907-D80D-4C99-965B-97FB284A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981" y="2080961"/>
            <a:ext cx="3374877" cy="18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4166350" y="4585188"/>
            <a:ext cx="2886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Pluviómetro de intensidad</a:t>
            </a:r>
          </a:p>
          <a:p>
            <a:r>
              <a:rPr lang="es-ES" sz="1600" dirty="0" smtClean="0"/>
              <a:t>Medición de calado ultrasonidos</a:t>
            </a:r>
            <a:endParaRPr lang="es-ES" sz="16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5718506" y="934775"/>
            <a:ext cx="2172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Sondas de CE y turbidez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6214539" y="5536307"/>
            <a:ext cx="16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Sensor de presión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606484" y="801769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5 señales + muestras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18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753CE92118F9F489C69ED34296363FA" ma:contentTypeVersion="17" ma:contentTypeDescription="Crear nuevo documento." ma:contentTypeScope="" ma:versionID="aeadb4b88812563fe70147fdb39598db">
  <xsd:schema xmlns:xsd="http://www.w3.org/2001/XMLSchema" xmlns:xs="http://www.w3.org/2001/XMLSchema" xmlns:p="http://schemas.microsoft.com/office/2006/metadata/properties" xmlns:ns2="e38d19fe-b522-4501-83c0-91b0b0f3b953" xmlns:ns3="a0a874cc-8ebe-456c-94e7-cd7a640c5285" targetNamespace="http://schemas.microsoft.com/office/2006/metadata/properties" ma:root="true" ma:fieldsID="be66edce17f1530fcc4a915801985af2" ns2:_="" ns3:_="">
    <xsd:import namespace="e38d19fe-b522-4501-83c0-91b0b0f3b953"/>
    <xsd:import namespace="a0a874cc-8ebe-456c-94e7-cd7a640c52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d19fe-b522-4501-83c0-91b0b0f3b9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fc408bdd-cd0c-4f6d-91f0-56bd57e0e9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a874cc-8ebe-456c-94e7-cd7a640c528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b8d2451-b855-468c-b3c5-fc75d5ffd932}" ma:internalName="TaxCatchAll" ma:showField="CatchAllData" ma:web="a0a874cc-8ebe-456c-94e7-cd7a640c52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8d19fe-b522-4501-83c0-91b0b0f3b953">
      <Terms xmlns="http://schemas.microsoft.com/office/infopath/2007/PartnerControls"/>
    </lcf76f155ced4ddcb4097134ff3c332f>
    <TaxCatchAll xmlns="a0a874cc-8ebe-456c-94e7-cd7a640c5285" xsi:nil="true"/>
  </documentManagement>
</p:properties>
</file>

<file path=customXml/itemProps1.xml><?xml version="1.0" encoding="utf-8"?>
<ds:datastoreItem xmlns:ds="http://schemas.openxmlformats.org/officeDocument/2006/customXml" ds:itemID="{E3EEEC47-FEEA-4CB5-A9B6-43EE12AD8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337E20-2E73-49B7-AAEB-A0BC9F1D59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8d19fe-b522-4501-83c0-91b0b0f3b953"/>
    <ds:schemaRef ds:uri="a0a874cc-8ebe-456c-94e7-cd7a640c5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ACAE4A-B019-4FDB-940A-95768F3AA273}">
  <ds:schemaRefs>
    <ds:schemaRef ds:uri="a0a874cc-8ebe-456c-94e7-cd7a640c5285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e38d19fe-b522-4501-83c0-91b0b0f3b95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1198</Words>
  <Application>Microsoft Office PowerPoint</Application>
  <PresentationFormat>Panorámica</PresentationFormat>
  <Paragraphs>154</Paragraphs>
  <Slides>38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51" baseType="lpstr">
      <vt:lpstr>Aptos</vt:lpstr>
      <vt:lpstr>Arial</vt:lpstr>
      <vt:lpstr>Arial Narrow</vt:lpstr>
      <vt:lpstr>Calibri</vt:lpstr>
      <vt:lpstr>Calibri Light</vt:lpstr>
      <vt:lpstr>DIN Pro Condensed</vt:lpstr>
      <vt:lpstr>DIN Pro Condensed</vt:lpstr>
      <vt:lpstr>DIN PRO CONDENSED BLACK</vt:lpstr>
      <vt:lpstr>HELVETICA 57 CONDENSED OBLIQUE</vt:lpstr>
      <vt:lpstr>Myriad Pro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Joaquín Suárez López</dc:creator>
  <cp:lastModifiedBy>J SL</cp:lastModifiedBy>
  <cp:revision>81</cp:revision>
  <dcterms:created xsi:type="dcterms:W3CDTF">2025-01-10T12:16:31Z</dcterms:created>
  <dcterms:modified xsi:type="dcterms:W3CDTF">2026-04-16T12:03:13Z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0x0101008753CE92118F9F489C69ED34296363FA</vt:lpwstr>
  </property>
  <property fmtid="{D5CDD505-2E9C-101B-9397-08002B2CF9AE}" pid="3" name="MediaServiceImageTags">
    <vt:lpwstr/>
  </property>
</Properties>
</file>