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E491F-22EC-4984-B054-72923DD9FDB3}" type="doc">
      <dgm:prSet loTypeId="urn:microsoft.com/office/officeart/2005/8/layout/hProcess9" loCatId="process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36504E62-8437-4178-B063-0E53115BFACB}">
      <dgm:prSet phldrT="[Texto]" phldr="0" custT="1"/>
      <dgm:spPr/>
      <dgm:t>
        <a:bodyPr/>
        <a:lstStyle/>
        <a:p>
          <a:r>
            <a:rPr lang="es-ES" sz="2800" dirty="0">
              <a:solidFill>
                <a:schemeClr val="accent4"/>
              </a:solidFill>
            </a:rPr>
            <a:t>dato</a:t>
          </a:r>
        </a:p>
      </dgm:t>
    </dgm:pt>
    <dgm:pt modelId="{93863965-783F-4904-8E4D-EBADF7CF198C}" type="parTrans" cxnId="{97C9908B-DA45-4F59-8E23-83A332D521E0}">
      <dgm:prSet/>
      <dgm:spPr/>
      <dgm:t>
        <a:bodyPr/>
        <a:lstStyle/>
        <a:p>
          <a:endParaRPr lang="es-ES"/>
        </a:p>
      </dgm:t>
    </dgm:pt>
    <dgm:pt modelId="{274458CE-A36F-4D71-9414-006795190B7B}" type="sibTrans" cxnId="{97C9908B-DA45-4F59-8E23-83A332D521E0}">
      <dgm:prSet/>
      <dgm:spPr/>
      <dgm:t>
        <a:bodyPr/>
        <a:lstStyle/>
        <a:p>
          <a:endParaRPr lang="es-ES"/>
        </a:p>
      </dgm:t>
    </dgm:pt>
    <dgm:pt modelId="{C37349D5-9EE5-4A30-AC01-85903648044F}">
      <dgm:prSet phldrT="[Texto]" phldr="0" custT="1"/>
      <dgm:spPr/>
      <dgm:t>
        <a:bodyPr/>
        <a:lstStyle/>
        <a:p>
          <a:r>
            <a:rPr lang="es-ES" sz="2800" dirty="0">
              <a:solidFill>
                <a:schemeClr val="accent4"/>
              </a:solidFill>
            </a:rPr>
            <a:t>información</a:t>
          </a:r>
        </a:p>
      </dgm:t>
    </dgm:pt>
    <dgm:pt modelId="{9D57BCF3-C23B-4206-A78E-FB8F2318C50D}" type="parTrans" cxnId="{ABD31B4B-5A58-4B21-9701-EA1760CD1C95}">
      <dgm:prSet/>
      <dgm:spPr/>
      <dgm:t>
        <a:bodyPr/>
        <a:lstStyle/>
        <a:p>
          <a:endParaRPr lang="es-ES"/>
        </a:p>
      </dgm:t>
    </dgm:pt>
    <dgm:pt modelId="{F7E0129E-217A-49DF-B20D-150CDFCE5778}" type="sibTrans" cxnId="{ABD31B4B-5A58-4B21-9701-EA1760CD1C95}">
      <dgm:prSet/>
      <dgm:spPr/>
      <dgm:t>
        <a:bodyPr/>
        <a:lstStyle/>
        <a:p>
          <a:endParaRPr lang="es-ES"/>
        </a:p>
      </dgm:t>
    </dgm:pt>
    <dgm:pt modelId="{08C82960-FABD-4BDD-9E89-A453A7A3087D}">
      <dgm:prSet phldrT="[Texto]" phldr="0" custT="1"/>
      <dgm:spPr/>
      <dgm:t>
        <a:bodyPr/>
        <a:lstStyle/>
        <a:p>
          <a:r>
            <a:rPr lang="es-ES" sz="2800" dirty="0">
              <a:solidFill>
                <a:schemeClr val="accent4"/>
              </a:solidFill>
            </a:rPr>
            <a:t>conocimiento</a:t>
          </a:r>
        </a:p>
      </dgm:t>
    </dgm:pt>
    <dgm:pt modelId="{424CA667-F12E-440B-A274-40031A853614}" type="parTrans" cxnId="{F1950EB1-33B9-4B62-9653-DF91DA5E9DD6}">
      <dgm:prSet/>
      <dgm:spPr/>
      <dgm:t>
        <a:bodyPr/>
        <a:lstStyle/>
        <a:p>
          <a:endParaRPr lang="es-ES"/>
        </a:p>
      </dgm:t>
    </dgm:pt>
    <dgm:pt modelId="{91E0BAD6-E82B-4747-970D-E1A97563AE7B}" type="sibTrans" cxnId="{F1950EB1-33B9-4B62-9653-DF91DA5E9DD6}">
      <dgm:prSet/>
      <dgm:spPr/>
      <dgm:t>
        <a:bodyPr/>
        <a:lstStyle/>
        <a:p>
          <a:endParaRPr lang="es-ES"/>
        </a:p>
      </dgm:t>
    </dgm:pt>
    <dgm:pt modelId="{A9AD984A-70EA-4C85-8D87-C928A7003A95}">
      <dgm:prSet phldrT="[Texto]" phldr="0" custT="1"/>
      <dgm:spPr/>
      <dgm:t>
        <a:bodyPr/>
        <a:lstStyle/>
        <a:p>
          <a:r>
            <a:rPr lang="es-ES" sz="2800" dirty="0">
              <a:solidFill>
                <a:schemeClr val="accent4"/>
              </a:solidFill>
            </a:rPr>
            <a:t>decisión</a:t>
          </a:r>
        </a:p>
      </dgm:t>
    </dgm:pt>
    <dgm:pt modelId="{16417DE0-1739-49EA-B979-3466B559785F}" type="parTrans" cxnId="{E8D8B61F-CE5A-4C26-8CFD-E9DCAADC044D}">
      <dgm:prSet/>
      <dgm:spPr/>
      <dgm:t>
        <a:bodyPr/>
        <a:lstStyle/>
        <a:p>
          <a:endParaRPr lang="es-ES"/>
        </a:p>
      </dgm:t>
    </dgm:pt>
    <dgm:pt modelId="{F8C90359-C7C2-49C4-B54F-B9F201F0088B}" type="sibTrans" cxnId="{E8D8B61F-CE5A-4C26-8CFD-E9DCAADC044D}">
      <dgm:prSet/>
      <dgm:spPr/>
      <dgm:t>
        <a:bodyPr/>
        <a:lstStyle/>
        <a:p>
          <a:endParaRPr lang="es-ES"/>
        </a:p>
      </dgm:t>
    </dgm:pt>
    <dgm:pt modelId="{16F93082-291D-45E9-8067-B9CDF01863C3}" type="pres">
      <dgm:prSet presAssocID="{DB9E491F-22EC-4984-B054-72923DD9FDB3}" presName="CompostProcess" presStyleCnt="0">
        <dgm:presLayoutVars>
          <dgm:dir/>
          <dgm:resizeHandles val="exact"/>
        </dgm:presLayoutVars>
      </dgm:prSet>
      <dgm:spPr/>
    </dgm:pt>
    <dgm:pt modelId="{862665F9-D63A-4A8B-85EF-75FAF37BF6A5}" type="pres">
      <dgm:prSet presAssocID="{DB9E491F-22EC-4984-B054-72923DD9FDB3}" presName="arrow" presStyleLbl="bgShp" presStyleIdx="0" presStyleCnt="1"/>
      <dgm:spPr>
        <a:solidFill>
          <a:schemeClr val="accent4">
            <a:lumMod val="75000"/>
          </a:schemeClr>
        </a:solidFill>
      </dgm:spPr>
    </dgm:pt>
    <dgm:pt modelId="{1421D0DD-5B78-4737-8AE3-269012646667}" type="pres">
      <dgm:prSet presAssocID="{DB9E491F-22EC-4984-B054-72923DD9FDB3}" presName="linearProcess" presStyleCnt="0"/>
      <dgm:spPr/>
    </dgm:pt>
    <dgm:pt modelId="{2DEE9E34-09DA-4BAD-8EF3-E24EC4E37510}" type="pres">
      <dgm:prSet presAssocID="{36504E62-8437-4178-B063-0E53115BFACB}" presName="textNode" presStyleLbl="node1" presStyleIdx="0" presStyleCnt="4">
        <dgm:presLayoutVars>
          <dgm:bulletEnabled val="1"/>
        </dgm:presLayoutVars>
      </dgm:prSet>
      <dgm:spPr/>
    </dgm:pt>
    <dgm:pt modelId="{BB94C189-EAF3-484F-8BC8-06BEFCF0E600}" type="pres">
      <dgm:prSet presAssocID="{274458CE-A36F-4D71-9414-006795190B7B}" presName="sibTrans" presStyleCnt="0"/>
      <dgm:spPr/>
    </dgm:pt>
    <dgm:pt modelId="{E459E251-B26E-4AA4-9240-2681910B8DAE}" type="pres">
      <dgm:prSet presAssocID="{C37349D5-9EE5-4A30-AC01-85903648044F}" presName="textNode" presStyleLbl="node1" presStyleIdx="1" presStyleCnt="4">
        <dgm:presLayoutVars>
          <dgm:bulletEnabled val="1"/>
        </dgm:presLayoutVars>
      </dgm:prSet>
      <dgm:spPr/>
    </dgm:pt>
    <dgm:pt modelId="{731581C4-0E3A-48E7-8975-93E9B72FC1A4}" type="pres">
      <dgm:prSet presAssocID="{F7E0129E-217A-49DF-B20D-150CDFCE5778}" presName="sibTrans" presStyleCnt="0"/>
      <dgm:spPr/>
    </dgm:pt>
    <dgm:pt modelId="{B258C8EC-FF55-4316-8536-6F532FA032BC}" type="pres">
      <dgm:prSet presAssocID="{08C82960-FABD-4BDD-9E89-A453A7A3087D}" presName="textNode" presStyleLbl="node1" presStyleIdx="2" presStyleCnt="4">
        <dgm:presLayoutVars>
          <dgm:bulletEnabled val="1"/>
        </dgm:presLayoutVars>
      </dgm:prSet>
      <dgm:spPr/>
    </dgm:pt>
    <dgm:pt modelId="{B886714A-975D-48A6-AC85-29E9FB081B15}" type="pres">
      <dgm:prSet presAssocID="{91E0BAD6-E82B-4747-970D-E1A97563AE7B}" presName="sibTrans" presStyleCnt="0"/>
      <dgm:spPr/>
    </dgm:pt>
    <dgm:pt modelId="{BEEA49A1-704F-495F-9409-326C6D1B799B}" type="pres">
      <dgm:prSet presAssocID="{A9AD984A-70EA-4C85-8D87-C928A7003A95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8D8B61F-CE5A-4C26-8CFD-E9DCAADC044D}" srcId="{DB9E491F-22EC-4984-B054-72923DD9FDB3}" destId="{A9AD984A-70EA-4C85-8D87-C928A7003A95}" srcOrd="3" destOrd="0" parTransId="{16417DE0-1739-49EA-B979-3466B559785F}" sibTransId="{F8C90359-C7C2-49C4-B54F-B9F201F0088B}"/>
    <dgm:cxn modelId="{DB15DF3A-B040-4924-AAD7-11E31316DC58}" type="presOf" srcId="{36504E62-8437-4178-B063-0E53115BFACB}" destId="{2DEE9E34-09DA-4BAD-8EF3-E24EC4E37510}" srcOrd="0" destOrd="0" presId="urn:microsoft.com/office/officeart/2005/8/layout/hProcess9"/>
    <dgm:cxn modelId="{7EBD0E3E-E193-404D-B924-1438951FE7E8}" type="presOf" srcId="{DB9E491F-22EC-4984-B054-72923DD9FDB3}" destId="{16F93082-291D-45E9-8067-B9CDF01863C3}" srcOrd="0" destOrd="0" presId="urn:microsoft.com/office/officeart/2005/8/layout/hProcess9"/>
    <dgm:cxn modelId="{ABD31B4B-5A58-4B21-9701-EA1760CD1C95}" srcId="{DB9E491F-22EC-4984-B054-72923DD9FDB3}" destId="{C37349D5-9EE5-4A30-AC01-85903648044F}" srcOrd="1" destOrd="0" parTransId="{9D57BCF3-C23B-4206-A78E-FB8F2318C50D}" sibTransId="{F7E0129E-217A-49DF-B20D-150CDFCE5778}"/>
    <dgm:cxn modelId="{97C9908B-DA45-4F59-8E23-83A332D521E0}" srcId="{DB9E491F-22EC-4984-B054-72923DD9FDB3}" destId="{36504E62-8437-4178-B063-0E53115BFACB}" srcOrd="0" destOrd="0" parTransId="{93863965-783F-4904-8E4D-EBADF7CF198C}" sibTransId="{274458CE-A36F-4D71-9414-006795190B7B}"/>
    <dgm:cxn modelId="{F1950EB1-33B9-4B62-9653-DF91DA5E9DD6}" srcId="{DB9E491F-22EC-4984-B054-72923DD9FDB3}" destId="{08C82960-FABD-4BDD-9E89-A453A7A3087D}" srcOrd="2" destOrd="0" parTransId="{424CA667-F12E-440B-A274-40031A853614}" sibTransId="{91E0BAD6-E82B-4747-970D-E1A97563AE7B}"/>
    <dgm:cxn modelId="{7877FFB1-BFF9-4A01-92D3-6E44274254E4}" type="presOf" srcId="{A9AD984A-70EA-4C85-8D87-C928A7003A95}" destId="{BEEA49A1-704F-495F-9409-326C6D1B799B}" srcOrd="0" destOrd="0" presId="urn:microsoft.com/office/officeart/2005/8/layout/hProcess9"/>
    <dgm:cxn modelId="{5DB090C3-4B83-4EA6-8520-544FC6B31B19}" type="presOf" srcId="{08C82960-FABD-4BDD-9E89-A453A7A3087D}" destId="{B258C8EC-FF55-4316-8536-6F532FA032BC}" srcOrd="0" destOrd="0" presId="urn:microsoft.com/office/officeart/2005/8/layout/hProcess9"/>
    <dgm:cxn modelId="{23F455F2-73CE-457F-9647-261A214A17C0}" type="presOf" srcId="{C37349D5-9EE5-4A30-AC01-85903648044F}" destId="{E459E251-B26E-4AA4-9240-2681910B8DAE}" srcOrd="0" destOrd="0" presId="urn:microsoft.com/office/officeart/2005/8/layout/hProcess9"/>
    <dgm:cxn modelId="{32622C0C-B07D-4A59-B9C9-52239A4FBA22}" type="presParOf" srcId="{16F93082-291D-45E9-8067-B9CDF01863C3}" destId="{862665F9-D63A-4A8B-85EF-75FAF37BF6A5}" srcOrd="0" destOrd="0" presId="urn:microsoft.com/office/officeart/2005/8/layout/hProcess9"/>
    <dgm:cxn modelId="{6C094D64-9E3F-4F09-9E4E-B64B6B503998}" type="presParOf" srcId="{16F93082-291D-45E9-8067-B9CDF01863C3}" destId="{1421D0DD-5B78-4737-8AE3-269012646667}" srcOrd="1" destOrd="0" presId="urn:microsoft.com/office/officeart/2005/8/layout/hProcess9"/>
    <dgm:cxn modelId="{717A82A9-C640-4746-86EE-4CBE1E5BAA3D}" type="presParOf" srcId="{1421D0DD-5B78-4737-8AE3-269012646667}" destId="{2DEE9E34-09DA-4BAD-8EF3-E24EC4E37510}" srcOrd="0" destOrd="0" presId="urn:microsoft.com/office/officeart/2005/8/layout/hProcess9"/>
    <dgm:cxn modelId="{120C63BC-2650-43BC-B35B-B5EA33B11E69}" type="presParOf" srcId="{1421D0DD-5B78-4737-8AE3-269012646667}" destId="{BB94C189-EAF3-484F-8BC8-06BEFCF0E600}" srcOrd="1" destOrd="0" presId="urn:microsoft.com/office/officeart/2005/8/layout/hProcess9"/>
    <dgm:cxn modelId="{392A9F3D-18C2-4FC1-B789-510001A42464}" type="presParOf" srcId="{1421D0DD-5B78-4737-8AE3-269012646667}" destId="{E459E251-B26E-4AA4-9240-2681910B8DAE}" srcOrd="2" destOrd="0" presId="urn:microsoft.com/office/officeart/2005/8/layout/hProcess9"/>
    <dgm:cxn modelId="{67BAC106-D749-4EB9-A393-154D1B08EB7D}" type="presParOf" srcId="{1421D0DD-5B78-4737-8AE3-269012646667}" destId="{731581C4-0E3A-48E7-8975-93E9B72FC1A4}" srcOrd="3" destOrd="0" presId="urn:microsoft.com/office/officeart/2005/8/layout/hProcess9"/>
    <dgm:cxn modelId="{9B4A30A6-6995-480C-84CB-6CF5E3733535}" type="presParOf" srcId="{1421D0DD-5B78-4737-8AE3-269012646667}" destId="{B258C8EC-FF55-4316-8536-6F532FA032BC}" srcOrd="4" destOrd="0" presId="urn:microsoft.com/office/officeart/2005/8/layout/hProcess9"/>
    <dgm:cxn modelId="{1AF5761E-F2C9-4224-83F1-130489FBC03A}" type="presParOf" srcId="{1421D0DD-5B78-4737-8AE3-269012646667}" destId="{B886714A-975D-48A6-AC85-29E9FB081B15}" srcOrd="5" destOrd="0" presId="urn:microsoft.com/office/officeart/2005/8/layout/hProcess9"/>
    <dgm:cxn modelId="{274C66EB-3857-4709-9C1F-EB59D2CF66E0}" type="presParOf" srcId="{1421D0DD-5B78-4737-8AE3-269012646667}" destId="{BEEA49A1-704F-495F-9409-326C6D1B799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665F9-D63A-4A8B-85EF-75FAF37BF6A5}">
      <dsp:nvSpPr>
        <dsp:cNvPr id="0" name=""/>
        <dsp:cNvSpPr/>
      </dsp:nvSpPr>
      <dsp:spPr>
        <a:xfrm>
          <a:off x="850391" y="0"/>
          <a:ext cx="9637776" cy="3584449"/>
        </a:xfrm>
        <a:prstGeom prst="rightArrow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DEE9E34-09DA-4BAD-8EF3-E24EC4E37510}">
      <dsp:nvSpPr>
        <dsp:cNvPr id="0" name=""/>
        <dsp:cNvSpPr/>
      </dsp:nvSpPr>
      <dsp:spPr>
        <a:xfrm>
          <a:off x="3875" y="1075334"/>
          <a:ext cx="2517957" cy="14337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4"/>
              </a:solidFill>
            </a:rPr>
            <a:t>dato</a:t>
          </a:r>
        </a:p>
      </dsp:txBody>
      <dsp:txXfrm>
        <a:off x="73866" y="1145325"/>
        <a:ext cx="2377975" cy="1293797"/>
      </dsp:txXfrm>
    </dsp:sp>
    <dsp:sp modelId="{E459E251-B26E-4AA4-9240-2681910B8DAE}">
      <dsp:nvSpPr>
        <dsp:cNvPr id="0" name=""/>
        <dsp:cNvSpPr/>
      </dsp:nvSpPr>
      <dsp:spPr>
        <a:xfrm>
          <a:off x="2941492" y="1075334"/>
          <a:ext cx="2517957" cy="14337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4"/>
              </a:solidFill>
            </a:rPr>
            <a:t>información</a:t>
          </a:r>
        </a:p>
      </dsp:txBody>
      <dsp:txXfrm>
        <a:off x="3011483" y="1145325"/>
        <a:ext cx="2377975" cy="1293797"/>
      </dsp:txXfrm>
    </dsp:sp>
    <dsp:sp modelId="{B258C8EC-FF55-4316-8536-6F532FA032BC}">
      <dsp:nvSpPr>
        <dsp:cNvPr id="0" name=""/>
        <dsp:cNvSpPr/>
      </dsp:nvSpPr>
      <dsp:spPr>
        <a:xfrm>
          <a:off x="5879109" y="1075334"/>
          <a:ext cx="2517957" cy="14337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4"/>
              </a:solidFill>
            </a:rPr>
            <a:t>conocimiento</a:t>
          </a:r>
        </a:p>
      </dsp:txBody>
      <dsp:txXfrm>
        <a:off x="5949100" y="1145325"/>
        <a:ext cx="2377975" cy="1293797"/>
      </dsp:txXfrm>
    </dsp:sp>
    <dsp:sp modelId="{BEEA49A1-704F-495F-9409-326C6D1B799B}">
      <dsp:nvSpPr>
        <dsp:cNvPr id="0" name=""/>
        <dsp:cNvSpPr/>
      </dsp:nvSpPr>
      <dsp:spPr>
        <a:xfrm>
          <a:off x="8816726" y="1075334"/>
          <a:ext cx="2517957" cy="14337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solidFill>
                <a:schemeClr val="accent4"/>
              </a:solidFill>
            </a:rPr>
            <a:t>decisión</a:t>
          </a:r>
        </a:p>
      </dsp:txBody>
      <dsp:txXfrm>
        <a:off x="8886717" y="1145325"/>
        <a:ext cx="2377975" cy="1293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2ADF9-A21E-4D60-8C55-644978A4EFFD}" type="datetimeFigureOut">
              <a:rPr lang="es-ES" smtClean="0"/>
              <a:t>06/04/2026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2520B-EE39-4C02-A526-A90DEE9EDE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99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71498-18D4-C18F-AA8E-929F893CB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634507-DB81-FFB9-0128-05E612568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15926-1732-AA9D-0ADC-79E68BB1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A9E2-EB8E-44C5-B6B7-E3C7340E0BF0}" type="datetime1">
              <a:rPr lang="es-ES" smtClean="0"/>
              <a:t>06/04/2026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EEEF4-C20E-CF94-5DB9-8763EE01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05AC64-897B-9A18-B2D1-88A6650EC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89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82A8A-CFD2-E12F-7F16-B31B022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BBEF42-DD73-43E3-1DA4-12B1BB162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A52C1C-B393-A7E3-A113-4913898F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D870-699E-4552-A2D9-6CE116818C36}" type="datetime1">
              <a:rPr lang="es-ES" smtClean="0"/>
              <a:t>06/04/2026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2B9867-859F-4A09-94FB-801E1E79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CD2432-A409-1C87-9470-89ED956A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29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54984F-F4AB-FD9A-9AD0-1FE886112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BB922A-BEA7-D808-91BC-BB696FFCA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7E8075-E4EF-4B90-D3AC-104C1DCD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0A3-01A6-41AF-A7B0-1844D1DE55A9}" type="datetime1">
              <a:rPr lang="es-ES" smtClean="0"/>
              <a:t>06/04/2026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12A6BA-7A55-D1CE-3F0A-8C136CD7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6DA08D-529E-BE6E-D174-D148DC7A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02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136E9-2BD0-972C-45D3-159C880D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D372ED-C689-F6BF-CCC5-77B9F4FD7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20B62F-EDCE-37FB-C2BD-125331C0D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EED1-9952-44B0-AD97-E1818EA87721}" type="datetime1">
              <a:rPr lang="es-ES" smtClean="0"/>
              <a:t>06/04/2026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C26322-1A7E-2E7A-5DF8-6A2310C6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85A98-1F87-A5D4-C3DD-D2D8D5B1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17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5D760-C708-0CA3-C49D-E678B80E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7B20E0-B70D-ED06-C502-ED1378977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82B5D0-E430-8EBE-33DA-41CB7BBA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6D7F-110D-4725-B334-4B4423148713}" type="datetime1">
              <a:rPr lang="es-ES" smtClean="0"/>
              <a:t>06/04/2026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697923-4383-AD6C-BF71-3FD47DE3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AB8A1-9B03-B811-DDBD-AC9146E3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26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A3A9-A940-F877-BE68-E1F2F9640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4619D-185D-C5C5-5F20-5B6AC2F3D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965C8-BFF3-ED7D-0F04-70F3C0FB9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87E3A0-70A1-EC47-CA4C-E593AD66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69A8-1076-416F-B229-0149B69E5577}" type="datetime1">
              <a:rPr lang="es-ES" smtClean="0"/>
              <a:t>06/04/2026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0CB347-96C1-64E4-9283-1C60A779E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FFD48C-FA25-76E6-D2A3-E8F8D26C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00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512A9-DA52-71A0-21CC-C2A0E0DE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79098-A4CF-3959-76A3-85E74B94A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560670-21A4-0E1D-069F-1D87029C5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8FCC48-F73E-E0A1-25F0-142B898C6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29CD3C-DF8F-6716-2EA8-66AD44C82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A9B36B-BA82-3086-CD80-58BC2B33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036F-0F3D-4983-9F5F-5C44401EE9A4}" type="datetime1">
              <a:rPr lang="es-ES" smtClean="0"/>
              <a:t>06/04/2026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F528713-E5C6-26B8-11FD-FAF6963F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8B4CB6-581B-B325-2331-EB9B877C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35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54C81-ABC2-86B1-BD58-497CCE4C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37DFA6-C1C3-78FD-2A6E-1377F605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F27D-1529-46CE-BE64-08A01B20E5C5}" type="datetime1">
              <a:rPr lang="es-ES" smtClean="0"/>
              <a:t>06/04/2026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11BAF5-637F-2951-3CF1-267AF733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6A92C3-E971-F9D4-907E-9CAC5C14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87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1D01CA-6BED-5A2B-E152-670674A3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88CB-7C3A-4CDE-8E49-660B483EC159}" type="datetime1">
              <a:rPr lang="es-ES" smtClean="0"/>
              <a:t>06/04/2026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A6B6FD-F0DF-3D2C-DB11-262C4985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EC4F7A-7FD5-7E75-147B-7943252A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40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61609-43D5-4909-687A-C9C77D06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54ADEA-FA23-D2AD-414A-39EE97294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452EDE-801A-244D-26F0-0F3F0E1F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3A6C3E-5E6B-7E02-8B7B-60C4F441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AF9E-E85F-495A-A183-50F09B1295DC}" type="datetime1">
              <a:rPr lang="es-ES" smtClean="0"/>
              <a:t>06/04/2026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296F7E-BBFD-6CFD-C0A4-A0A08BAC9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CE0DF4-AAE8-E34B-9DA7-2C9BC70C4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90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BB344-5335-EB27-0CE0-CA628046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91AB590-4CF1-AA28-31CF-D618BE2DE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6A0E38-D115-BA63-2451-F4B1573AC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C3DAD-10CC-7DFB-12AA-DCDB52C8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2CA44-F08F-4DC6-8CBF-7FADFEA85CCE}" type="datetime1">
              <a:rPr lang="es-ES" smtClean="0"/>
              <a:t>06/04/2026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E05C4F-56CD-B35D-C20D-6A52FCE8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73812-C890-4778-1411-5B9C6451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9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771063-36EE-4D57-BCBF-DD9B0439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E021DD-C4AC-AFD2-5188-6063C8A1D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A7851-BD95-D0E9-540F-2F3532483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0455E-9C73-4461-9751-DC7083EB4DB7}" type="datetime1">
              <a:rPr lang="es-ES" smtClean="0"/>
              <a:t>06/04/2026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D12792-0188-C172-191E-EBC8FCD81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022135-A894-8816-B058-4348E3A69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21289B-0837-4073-8BBD-A55ED26A56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05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B35FE2-7E4D-23EB-5ED4-83F92D16AC31}"/>
              </a:ext>
            </a:extLst>
          </p:cNvPr>
          <p:cNvSpPr/>
          <p:nvPr/>
        </p:nvSpPr>
        <p:spPr>
          <a:xfrm>
            <a:off x="2223516" y="2294255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accent4"/>
                </a:solidFill>
              </a:rPr>
              <a:t> </a:t>
            </a:r>
            <a:r>
              <a:rPr lang="es-ES" sz="3200" dirty="0">
                <a:solidFill>
                  <a:schemeClr val="accent4"/>
                </a:solidFill>
              </a:rPr>
              <a:t>digitalización del ciclo integral del agua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605F50-B51D-86BD-5347-FE2460D4F45A}"/>
              </a:ext>
            </a:extLst>
          </p:cNvPr>
          <p:cNvSpPr/>
          <p:nvPr/>
        </p:nvSpPr>
        <p:spPr>
          <a:xfrm>
            <a:off x="2324100" y="1326124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accent4"/>
                </a:solidFill>
              </a:rPr>
              <a:t>del dato al conocimiento: el reto oculto del PERTE del agua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226AA85-ADC8-8EF1-A6AA-0D5F0939297C}"/>
              </a:ext>
            </a:extLst>
          </p:cNvPr>
          <p:cNvSpPr/>
          <p:nvPr/>
        </p:nvSpPr>
        <p:spPr>
          <a:xfrm>
            <a:off x="4079748" y="5753344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dirty="0">
                <a:solidFill>
                  <a:schemeClr val="accent4"/>
                </a:solidFill>
              </a:rPr>
              <a:t> Joaquín Alvarez Portela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9E34F7-2FD0-835D-FB00-CC8EDF142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" y="5863072"/>
            <a:ext cx="2055876" cy="520822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008B6C32-83C5-9C88-D3C4-747B40A5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3EB1ED42-9D62-4810-25B8-B9B5044E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1</a:t>
            </a:fld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2AD5DFF-3FAB-7E9E-EE07-BB0140A01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16" y="3208655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21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5C88C-4520-10E0-8229-BE2025B2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1096CD4-9162-549D-397F-02599E25CD2F}"/>
              </a:ext>
            </a:extLst>
          </p:cNvPr>
          <p:cNvSpPr/>
          <p:nvPr/>
        </p:nvSpPr>
        <p:spPr>
          <a:xfrm>
            <a:off x="1643634" y="2002923"/>
            <a:ext cx="8904732" cy="113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800" dirty="0">
              <a:solidFill>
                <a:schemeClr val="accent4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2CB50B4-7342-0CC6-D8E9-BA57EC623A44}"/>
              </a:ext>
            </a:extLst>
          </p:cNvPr>
          <p:cNvSpPr/>
          <p:nvPr/>
        </p:nvSpPr>
        <p:spPr>
          <a:xfrm>
            <a:off x="2382012" y="1188525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conclusión:</a:t>
            </a:r>
            <a:r>
              <a:rPr lang="es-ES" sz="32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9E3846F-8F07-45D4-C88D-0D0B031F2292}"/>
              </a:ext>
            </a:extLst>
          </p:cNvPr>
          <p:cNvSpPr/>
          <p:nvPr/>
        </p:nvSpPr>
        <p:spPr>
          <a:xfrm>
            <a:off x="2159508" y="2490495"/>
            <a:ext cx="7543800" cy="1532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El reto no es medir más, el reto es entender mejor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E847531-5674-6E24-FE26-992325427D76}"/>
              </a:ext>
            </a:extLst>
          </p:cNvPr>
          <p:cNvSpPr/>
          <p:nvPr/>
        </p:nvSpPr>
        <p:spPr>
          <a:xfrm>
            <a:off x="2159508" y="4243095"/>
            <a:ext cx="7543800" cy="1532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3200" dirty="0">
              <a:solidFill>
                <a:schemeClr val="accent4"/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CDDFC4E-6707-4753-BE24-98FF8EA6B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127196"/>
              </p:ext>
            </p:extLst>
          </p:nvPr>
        </p:nvGraphicFramePr>
        <p:xfrm>
          <a:off x="365760" y="1764791"/>
          <a:ext cx="11338560" cy="3584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0AC2A13D-B5C7-B573-C474-7172A8847FA6}"/>
              </a:ext>
            </a:extLst>
          </p:cNvPr>
          <p:cNvSpPr/>
          <p:nvPr/>
        </p:nvSpPr>
        <p:spPr>
          <a:xfrm>
            <a:off x="1376934" y="5538495"/>
            <a:ext cx="955395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sin la explotación del dato el PERTE pierde gran parte de su potencial 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7EBC92E-DAEB-9421-30B8-3384D6B0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B78878-AD95-4423-1140-85A036EE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85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1A859-7A09-4F1C-CE2B-3A62D25EB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19D82BE-85B0-56AD-A26E-BB296EACA1BD}"/>
              </a:ext>
            </a:extLst>
          </p:cNvPr>
          <p:cNvSpPr/>
          <p:nvPr/>
        </p:nvSpPr>
        <p:spPr>
          <a:xfrm>
            <a:off x="1643634" y="2002923"/>
            <a:ext cx="8904732" cy="113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¡muchas gracias!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D3F7633-75C0-68B8-E95E-539AE56A3F80}"/>
              </a:ext>
            </a:extLst>
          </p:cNvPr>
          <p:cNvSpPr/>
          <p:nvPr/>
        </p:nvSpPr>
        <p:spPr>
          <a:xfrm>
            <a:off x="2382012" y="1188525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B4FDE45-9449-58EF-520D-79C19E96A9A2}"/>
              </a:ext>
            </a:extLst>
          </p:cNvPr>
          <p:cNvSpPr/>
          <p:nvPr/>
        </p:nvSpPr>
        <p:spPr>
          <a:xfrm>
            <a:off x="2159508" y="4243095"/>
            <a:ext cx="7543800" cy="1532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3200" dirty="0">
              <a:solidFill>
                <a:schemeClr val="accent4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B37B73-17D5-2C32-571F-7979BD293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" y="5863072"/>
            <a:ext cx="2055876" cy="52082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30A7BBB-2334-A963-DCCD-1C47A7F44195}"/>
              </a:ext>
            </a:extLst>
          </p:cNvPr>
          <p:cNvSpPr/>
          <p:nvPr/>
        </p:nvSpPr>
        <p:spPr>
          <a:xfrm>
            <a:off x="4079748" y="5521311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dirty="0">
                <a:solidFill>
                  <a:schemeClr val="accent4"/>
                </a:solidFill>
              </a:rPr>
              <a:t> Joaquín Alvarez Portela</a:t>
            </a:r>
          </a:p>
          <a:p>
            <a:pPr algn="r"/>
            <a:endParaRPr lang="es-ES" dirty="0">
              <a:solidFill>
                <a:schemeClr val="accent4"/>
              </a:solidFill>
            </a:endParaRPr>
          </a:p>
          <a:p>
            <a:pPr algn="r"/>
            <a:r>
              <a:rPr lang="es-ES" dirty="0">
                <a:solidFill>
                  <a:schemeClr val="accent4"/>
                </a:solidFill>
              </a:rPr>
              <a:t>joaquin.alvarez@zeligst.com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39E55AA-3727-8A1E-8EA9-AE1CC705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B523B0C3-B15A-ED7C-42C3-936F7616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575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AFB4E-832B-18F3-B4A5-98878276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55E0CE4-719A-EFC7-FE9F-195D15FF7A8D}"/>
              </a:ext>
            </a:extLst>
          </p:cNvPr>
          <p:cNvSpPr/>
          <p:nvPr/>
        </p:nvSpPr>
        <p:spPr>
          <a:xfrm>
            <a:off x="303276" y="2648015"/>
            <a:ext cx="7543800" cy="2239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 err="1">
                <a:solidFill>
                  <a:schemeClr val="accent4"/>
                </a:solidFill>
              </a:rPr>
              <a:t>sensorización</a:t>
            </a:r>
            <a:r>
              <a:rPr lang="es-ES" sz="3200" dirty="0">
                <a:solidFill>
                  <a:schemeClr val="accent4"/>
                </a:solidFill>
              </a:rPr>
              <a:t> masiva, sin precedentes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telecontrol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sectorización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monitorización en tiempo real</a:t>
            </a:r>
          </a:p>
          <a:p>
            <a:r>
              <a:rPr lang="es-ES" sz="2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31677F9-49A5-7305-FC07-C5571E59C9E9}"/>
              </a:ext>
            </a:extLst>
          </p:cNvPr>
          <p:cNvSpPr/>
          <p:nvPr/>
        </p:nvSpPr>
        <p:spPr>
          <a:xfrm>
            <a:off x="533400" y="1271401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el </a:t>
            </a:r>
            <a:r>
              <a:rPr lang="es-ES" sz="3200" b="1" dirty="0">
                <a:solidFill>
                  <a:schemeClr val="accent4"/>
                </a:solidFill>
              </a:rPr>
              <a:t>PERTE</a:t>
            </a:r>
            <a:r>
              <a:rPr lang="es-ES" sz="3200" dirty="0">
                <a:solidFill>
                  <a:schemeClr val="accent4"/>
                </a:solidFill>
              </a:rPr>
              <a:t> impulsa la digitalización del agua mediante: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631FFC8-8F51-15F7-A3D7-8DA7A0FED79A}"/>
              </a:ext>
            </a:extLst>
          </p:cNvPr>
          <p:cNvSpPr/>
          <p:nvPr/>
        </p:nvSpPr>
        <p:spPr>
          <a:xfrm>
            <a:off x="303276" y="5350124"/>
            <a:ext cx="754380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el objetivo de ello es mejorar la eficiencia, sostenibilidad y control 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04A89880-4ADA-22A5-E2C9-D81DBF77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AFA68916-BE28-AEBE-5CBF-84DD7916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2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74A347-654C-0E2D-A44B-2AC4DCAAF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12260"/>
            <a:ext cx="3338322" cy="44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8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2DD73-DCF5-3A34-E3A3-EA0DB2862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F2B9EAA-8A5B-BF32-EBB9-4B731BA3D5BD}"/>
              </a:ext>
            </a:extLst>
          </p:cNvPr>
          <p:cNvSpPr/>
          <p:nvPr/>
        </p:nvSpPr>
        <p:spPr>
          <a:xfrm>
            <a:off x="1700784" y="2697481"/>
            <a:ext cx="9717024" cy="1974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se mide más,</a:t>
            </a:r>
          </a:p>
          <a:p>
            <a:r>
              <a:rPr lang="es-ES" sz="3200" dirty="0">
                <a:solidFill>
                  <a:schemeClr val="accent4"/>
                </a:solidFill>
              </a:rPr>
              <a:t>pero no siempre se gestiona mejor</a:t>
            </a:r>
          </a:p>
          <a:p>
            <a:endParaRPr lang="es-ES" sz="3200" dirty="0">
              <a:solidFill>
                <a:schemeClr val="accent4"/>
              </a:solidFill>
            </a:endParaRPr>
          </a:p>
          <a:p>
            <a:r>
              <a:rPr lang="es-ES" sz="3200" dirty="0">
                <a:solidFill>
                  <a:schemeClr val="accent4"/>
                </a:solidFill>
              </a:rPr>
              <a:t> muchos datos, pocas decisiones</a:t>
            </a:r>
          </a:p>
          <a:p>
            <a:r>
              <a:rPr lang="es-ES" sz="2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B64854-8C4A-0077-F328-99B72810FCC6}"/>
              </a:ext>
            </a:extLst>
          </p:cNvPr>
          <p:cNvSpPr/>
          <p:nvPr/>
        </p:nvSpPr>
        <p:spPr>
          <a:xfrm>
            <a:off x="1700784" y="1271402"/>
            <a:ext cx="921715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el riesgo</a:t>
            </a:r>
            <a:r>
              <a:rPr lang="es-ES" sz="3200" dirty="0">
                <a:solidFill>
                  <a:schemeClr val="accent4"/>
                </a:solidFill>
              </a:rPr>
              <a:t>: confundir digitalización con instalación de sensores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778F197-C382-74DC-8E02-CE536C8681C1}"/>
              </a:ext>
            </a:extLst>
          </p:cNvPr>
          <p:cNvSpPr/>
          <p:nvPr/>
        </p:nvSpPr>
        <p:spPr>
          <a:xfrm>
            <a:off x="1700784" y="4900413"/>
            <a:ext cx="7543800" cy="768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solidFill>
                  <a:schemeClr val="accent4"/>
                </a:solidFill>
              </a:rPr>
              <a:t> </a:t>
            </a:r>
            <a:r>
              <a:rPr lang="es-ES" sz="3200" b="1" dirty="0" err="1">
                <a:solidFill>
                  <a:schemeClr val="accent4"/>
                </a:solidFill>
              </a:rPr>
              <a:t>dato≠conocimiento</a:t>
            </a:r>
            <a:r>
              <a:rPr lang="es-ES" sz="3200" b="1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062A4C-8FD4-F6DE-A732-EC1DAB35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481A2-8EBA-C1C9-42E9-BCA853EB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45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4DBCA8-6E46-3D72-D807-CBB1C7E3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3F48438-F6BE-DC6F-EFC9-1C41B0D0A8CA}"/>
              </a:ext>
            </a:extLst>
          </p:cNvPr>
          <p:cNvSpPr/>
          <p:nvPr/>
        </p:nvSpPr>
        <p:spPr>
          <a:xfrm>
            <a:off x="687324" y="2514214"/>
            <a:ext cx="7543800" cy="2633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caudales y presiones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calidad de agua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consumos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datos energéticos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estados operativos…</a:t>
            </a:r>
          </a:p>
          <a:p>
            <a:r>
              <a:rPr lang="es-ES" sz="2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AECAD9C-CA2D-2F14-F7EE-2E7C050E82FB}"/>
              </a:ext>
            </a:extLst>
          </p:cNvPr>
          <p:cNvSpPr/>
          <p:nvPr/>
        </p:nvSpPr>
        <p:spPr>
          <a:xfrm>
            <a:off x="993648" y="1080152"/>
            <a:ext cx="1020470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los sistemas generan </a:t>
            </a:r>
            <a:r>
              <a:rPr lang="es-ES" sz="3200" b="1" dirty="0">
                <a:solidFill>
                  <a:schemeClr val="accent4"/>
                </a:solidFill>
              </a:rPr>
              <a:t>grandes volúmenes de datos</a:t>
            </a:r>
            <a:r>
              <a:rPr lang="es-ES" sz="3200" dirty="0">
                <a:solidFill>
                  <a:schemeClr val="accent4"/>
                </a:solidFill>
              </a:rPr>
              <a:t>  de :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F2C09E-C95F-7EBA-037D-31A2DFC3E994}"/>
              </a:ext>
            </a:extLst>
          </p:cNvPr>
          <p:cNvSpPr/>
          <p:nvPr/>
        </p:nvSpPr>
        <p:spPr>
          <a:xfrm>
            <a:off x="1063752" y="5147686"/>
            <a:ext cx="10064496" cy="1390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características</a:t>
            </a:r>
            <a:r>
              <a:rPr lang="es-ES" sz="3200" dirty="0">
                <a:solidFill>
                  <a:schemeClr val="accent4"/>
                </a:solidFill>
              </a:rPr>
              <a:t>: alta frecuencia, heterogeneidad, gran volumen, necesidad de correlación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CF2182-1DB8-E1CC-905D-5646B755B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31200" r="8667" b="23734"/>
          <a:stretch>
            <a:fillRect/>
          </a:stretch>
        </p:blipFill>
        <p:spPr>
          <a:xfrm>
            <a:off x="7068312" y="2160792"/>
            <a:ext cx="4710684" cy="2536415"/>
          </a:xfrm>
          <a:prstGeom prst="rect">
            <a:avLst/>
          </a:prstGeom>
        </p:spPr>
      </p:pic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B7FB8AA7-1342-B9E1-6E08-1C0B68CD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F4930BF-BAB5-933A-F499-12B4A2E7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36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B363D-8639-6F09-73BD-9B21A88E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1BEEA26-7CCC-7D6A-5199-4B4A15C9F7BA}"/>
              </a:ext>
            </a:extLst>
          </p:cNvPr>
          <p:cNvSpPr/>
          <p:nvPr/>
        </p:nvSpPr>
        <p:spPr>
          <a:xfrm>
            <a:off x="226314" y="2615571"/>
            <a:ext cx="8904732" cy="2458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datos no integrados (SCADA/GIS/</a:t>
            </a:r>
          </a:p>
          <a:p>
            <a:r>
              <a:rPr lang="es-ES" sz="3200" dirty="0">
                <a:solidFill>
                  <a:schemeClr val="accent4"/>
                </a:solidFill>
              </a:rPr>
              <a:t>facturación…)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falta de validación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uso limitado a visualización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ausencia de análisis avanzado</a:t>
            </a:r>
          </a:p>
          <a:p>
            <a:endParaRPr lang="es-ES" sz="3200" dirty="0">
              <a:solidFill>
                <a:schemeClr val="accent4"/>
              </a:solidFill>
            </a:endParaRPr>
          </a:p>
          <a:p>
            <a:r>
              <a:rPr lang="es-ES" sz="2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5A4307A-C805-D976-3ED5-BDE9FA7FE267}"/>
              </a:ext>
            </a:extLst>
          </p:cNvPr>
          <p:cNvSpPr/>
          <p:nvPr/>
        </p:nvSpPr>
        <p:spPr>
          <a:xfrm>
            <a:off x="2324100" y="1230449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Problemas habituales</a:t>
            </a:r>
            <a:r>
              <a:rPr lang="es-ES" sz="3200" dirty="0">
                <a:solidFill>
                  <a:schemeClr val="accent4"/>
                </a:solidFill>
              </a:rPr>
              <a:t>: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5583436-749A-482A-9406-49DF9D05AFAD}"/>
              </a:ext>
            </a:extLst>
          </p:cNvPr>
          <p:cNvSpPr/>
          <p:nvPr/>
        </p:nvSpPr>
        <p:spPr>
          <a:xfrm>
            <a:off x="2324100" y="5193406"/>
            <a:ext cx="7543800" cy="1390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resultado: </a:t>
            </a:r>
          </a:p>
          <a:p>
            <a:r>
              <a:rPr lang="es-ES" sz="3200" b="1" dirty="0">
                <a:solidFill>
                  <a:schemeClr val="accent4"/>
                </a:solidFill>
              </a:rPr>
              <a:t>sistema digital, pero no inteligente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B2C7B4-9E2C-3619-E766-ECE874390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1" t="13600" r="11022" b="17942"/>
          <a:stretch>
            <a:fillRect/>
          </a:stretch>
        </p:blipFill>
        <p:spPr>
          <a:xfrm>
            <a:off x="7679108" y="1698499"/>
            <a:ext cx="4016067" cy="3494907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36A9484-678B-3866-D507-F28C4346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02ECE3B-18B6-1718-1E3F-6D99EEC4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431D9-EBFA-CEF3-F7BC-FF943E77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ABFF486-5565-1797-282E-8B634D097F62}"/>
              </a:ext>
            </a:extLst>
          </p:cNvPr>
          <p:cNvSpPr/>
          <p:nvPr/>
        </p:nvSpPr>
        <p:spPr>
          <a:xfrm>
            <a:off x="436626" y="2917323"/>
            <a:ext cx="8904732" cy="1978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calibración de sensores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eliminación de datos erróneos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validación cruzada</a:t>
            </a:r>
          </a:p>
          <a:p>
            <a:endParaRPr lang="es-ES" sz="3200" dirty="0">
              <a:solidFill>
                <a:schemeClr val="accent4"/>
              </a:solidFill>
            </a:endParaRPr>
          </a:p>
          <a:p>
            <a:r>
              <a:rPr lang="es-ES" sz="2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F170673-2204-6F49-AEB6-6BAF047FB3F1}"/>
              </a:ext>
            </a:extLst>
          </p:cNvPr>
          <p:cNvSpPr/>
          <p:nvPr/>
        </p:nvSpPr>
        <p:spPr>
          <a:xfrm>
            <a:off x="2324100" y="1230449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antes de analizar: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DCCD1F-2551-556B-34FC-EA3CD0ADC88D}"/>
              </a:ext>
            </a:extLst>
          </p:cNvPr>
          <p:cNvSpPr/>
          <p:nvPr/>
        </p:nvSpPr>
        <p:spPr>
          <a:xfrm>
            <a:off x="2324100" y="4818502"/>
            <a:ext cx="7543800" cy="1390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sin </a:t>
            </a:r>
            <a:r>
              <a:rPr lang="es-ES" sz="3200" b="1" dirty="0">
                <a:solidFill>
                  <a:schemeClr val="accent4"/>
                </a:solidFill>
              </a:rPr>
              <a:t>calidad del dato </a:t>
            </a:r>
            <a:r>
              <a:rPr lang="es-ES" sz="3200" dirty="0">
                <a:solidFill>
                  <a:schemeClr val="accent4"/>
                </a:solidFill>
              </a:rPr>
              <a:t>no hay análisis fiable 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7B8B93-2866-4889-5E95-87BE6DAD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F84387-1DF7-BEA9-BDE1-D72BB789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6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35E42E-83E0-6CE3-1A77-6331E96E2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8647" r="19640"/>
          <a:stretch>
            <a:fillRect/>
          </a:stretch>
        </p:blipFill>
        <p:spPr>
          <a:xfrm>
            <a:off x="7027926" y="1944547"/>
            <a:ext cx="4626864" cy="28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2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9BAE9-9E55-8B04-F2F6-1EA94E921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2114D1A-508A-AE91-A0E0-4ECCBE488977}"/>
              </a:ext>
            </a:extLst>
          </p:cNvPr>
          <p:cNvSpPr/>
          <p:nvPr/>
        </p:nvSpPr>
        <p:spPr>
          <a:xfrm>
            <a:off x="127447" y="1902237"/>
            <a:ext cx="8904732" cy="113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 err="1">
                <a:solidFill>
                  <a:schemeClr val="accent4"/>
                </a:solidFill>
              </a:rPr>
              <a:t>SCADA+GIS+facturación+modelo</a:t>
            </a:r>
            <a:r>
              <a:rPr lang="es-ES" sz="3200" dirty="0">
                <a:solidFill>
                  <a:schemeClr val="accent4"/>
                </a:solidFill>
              </a:rPr>
              <a:t> digital…</a:t>
            </a:r>
          </a:p>
          <a:p>
            <a:r>
              <a:rPr lang="es-ES" sz="2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526E039-77D2-8E78-5CC7-FD05B71B46B6}"/>
              </a:ext>
            </a:extLst>
          </p:cNvPr>
          <p:cNvSpPr/>
          <p:nvPr/>
        </p:nvSpPr>
        <p:spPr>
          <a:xfrm>
            <a:off x="797052" y="1092409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i</a:t>
            </a:r>
            <a:r>
              <a:rPr lang="es-ES" sz="3200" b="1">
                <a:solidFill>
                  <a:schemeClr val="accent4"/>
                </a:solidFill>
              </a:rPr>
              <a:t>ntegración</a:t>
            </a:r>
            <a:r>
              <a:rPr lang="es-ES" sz="3200">
                <a:solidFill>
                  <a:schemeClr val="accent4"/>
                </a:solidFill>
              </a:rPr>
              <a:t> </a:t>
            </a:r>
            <a:r>
              <a:rPr lang="es-ES" sz="3200" dirty="0">
                <a:solidFill>
                  <a:schemeClr val="accent4"/>
                </a:solidFill>
              </a:rPr>
              <a:t>de sistemas: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3024876-961B-531C-F585-02AA0430C6E0}"/>
              </a:ext>
            </a:extLst>
          </p:cNvPr>
          <p:cNvSpPr/>
          <p:nvPr/>
        </p:nvSpPr>
        <p:spPr>
          <a:xfrm>
            <a:off x="797052" y="2576755"/>
            <a:ext cx="7543800" cy="2667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generación de indicadores: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rendimiento hidráulico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consumos nocturnos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balance hídrico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consumo por tipología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ED74B5F-F306-7F84-7946-1319248E93D3}"/>
              </a:ext>
            </a:extLst>
          </p:cNvPr>
          <p:cNvSpPr/>
          <p:nvPr/>
        </p:nvSpPr>
        <p:spPr>
          <a:xfrm>
            <a:off x="495300" y="5651094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de datos a información estructurada 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E52C97-D9E5-8562-EAE5-DD13E7E6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789DD0-7AF5-8B1A-BA53-BBBCFE8F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7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2F049C-4B82-3C3E-BBFD-F5D34EAF8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44" y="2558558"/>
            <a:ext cx="5121971" cy="341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06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024D6-E107-4881-13E7-0E6621146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CCE0CB7-D3D5-2AF8-D435-6E6F1BFC26A8}"/>
              </a:ext>
            </a:extLst>
          </p:cNvPr>
          <p:cNvSpPr/>
          <p:nvPr/>
        </p:nvSpPr>
        <p:spPr>
          <a:xfrm>
            <a:off x="1643634" y="2002923"/>
            <a:ext cx="8904732" cy="113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800" dirty="0">
              <a:solidFill>
                <a:schemeClr val="accent4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42F2E80-FEE6-0AE5-D27F-B255CAC54720}"/>
              </a:ext>
            </a:extLst>
          </p:cNvPr>
          <p:cNvSpPr/>
          <p:nvPr/>
        </p:nvSpPr>
        <p:spPr>
          <a:xfrm>
            <a:off x="1066800" y="1031857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análisis avanzado</a:t>
            </a:r>
            <a:r>
              <a:rPr lang="es-ES" sz="32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B73BE2C-100E-F972-D87B-5B1F3EFA22A1}"/>
              </a:ext>
            </a:extLst>
          </p:cNvPr>
          <p:cNvSpPr/>
          <p:nvPr/>
        </p:nvSpPr>
        <p:spPr>
          <a:xfrm>
            <a:off x="522732" y="1770277"/>
            <a:ext cx="7543800" cy="2462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se conseguirá: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detección de fugas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predicción de demanda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optimización de bombeos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Identificación de anomalías…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6E99BE0-6770-9B74-FF98-584F7B11FD5A}"/>
              </a:ext>
            </a:extLst>
          </p:cNvPr>
          <p:cNvSpPr/>
          <p:nvPr/>
        </p:nvSpPr>
        <p:spPr>
          <a:xfrm>
            <a:off x="733044" y="4464220"/>
            <a:ext cx="7543800" cy="19421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apoyándose en: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modelos hidráulicos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algoritmos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analítica avanzada…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7195A7-F9A7-6B57-E9FC-5900B9D6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A0E47A-D45E-2898-8843-82945343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8</a:t>
            </a:fld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966138-AC4E-8D2D-76D9-396262534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80" y="1960373"/>
            <a:ext cx="5283708" cy="35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8F9CB-1105-EB8E-85BD-3DF62A3D3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04578A8-2CB0-9EBE-DBC2-905F3086DCB1}"/>
              </a:ext>
            </a:extLst>
          </p:cNvPr>
          <p:cNvSpPr/>
          <p:nvPr/>
        </p:nvSpPr>
        <p:spPr>
          <a:xfrm>
            <a:off x="692658" y="2317614"/>
            <a:ext cx="8904732" cy="113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2800" dirty="0">
              <a:solidFill>
                <a:schemeClr val="accent4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6D2E5CA-E9B5-9677-B874-EBACA710C1FA}"/>
              </a:ext>
            </a:extLst>
          </p:cNvPr>
          <p:cNvSpPr/>
          <p:nvPr/>
        </p:nvSpPr>
        <p:spPr>
          <a:xfrm>
            <a:off x="2324100" y="1332309"/>
            <a:ext cx="7543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chemeClr val="accent4"/>
                </a:solidFill>
              </a:rPr>
              <a:t>impacto en la gestión</a:t>
            </a:r>
            <a:r>
              <a:rPr lang="es-ES" sz="32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79126A-9B49-D68B-A654-B45F56E1D766}"/>
              </a:ext>
            </a:extLst>
          </p:cNvPr>
          <p:cNvSpPr/>
          <p:nvPr/>
        </p:nvSpPr>
        <p:spPr>
          <a:xfrm>
            <a:off x="417577" y="2424823"/>
            <a:ext cx="7543800" cy="2593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dirty="0">
                <a:solidFill>
                  <a:schemeClr val="accent4"/>
                </a:solidFill>
              </a:rPr>
              <a:t>se conseguirá: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reducción de pérdidas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optimización energética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4"/>
                </a:solidFill>
              </a:rPr>
              <a:t>priorizar inversiones basada en datos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3C5CC9-7586-3D17-86C4-408C6B94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1289B-0837-4073-8BBD-A55ED26A56B4}" type="slidenum">
              <a:rPr lang="es-ES" smtClean="0"/>
              <a:t>9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2C79C2-E625-2399-898E-7F2F4B754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28" y="1563624"/>
            <a:ext cx="3236976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67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310</Words>
  <Application>Microsoft Office PowerPoint</Application>
  <PresentationFormat>Panorámica</PresentationFormat>
  <Paragraphs>89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Asociación Española de Operadores Públicos de Abastecimiento y Saneamiento</dc:creator>
  <cp:lastModifiedBy>JOSE  LLADERROZAS CALVO</cp:lastModifiedBy>
  <cp:revision>6</cp:revision>
  <dcterms:created xsi:type="dcterms:W3CDTF">2026-03-27T12:10:37Z</dcterms:created>
  <dcterms:modified xsi:type="dcterms:W3CDTF">2026-04-06T18:13:56Z</dcterms:modified>
</cp:coreProperties>
</file>