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B2D73-2C6F-F861-53C1-3C395939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87E737-3D9A-7465-4A64-B687F4060202}"/>
              </a:ext>
            </a:extLst>
          </p:cNvPr>
          <p:cNvSpPr txBox="1"/>
          <p:nvPr/>
        </p:nvSpPr>
        <p:spPr>
          <a:xfrm>
            <a:off x="1045029" y="1328057"/>
            <a:ext cx="10178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solidFill>
                  <a:srgbClr val="FF0000"/>
                </a:solidFill>
              </a:rPr>
              <a:t>VISIÓN DE ZARAGOZA DE LA INNOVACIÓN Y DIGITALIZACIÓN DE LA GESTIÓN DEL AGUA DESPUÉS DEL PERTE</a:t>
            </a:r>
          </a:p>
          <a:p>
            <a:pPr algn="just"/>
            <a:endParaRPr lang="es-ES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¿QUIÉNES SOMOS?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¿DE DÓNDE VENIMOS?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¿DÓNDE ESTAMOS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¿A DÓNDE VAMOS?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502088-E93E-6353-B33B-6F575A3B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31066" y="4527202"/>
            <a:ext cx="2815905" cy="165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C870C3-128B-1F91-5E88-6C5B050F0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41" y="3126832"/>
            <a:ext cx="2998130" cy="12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578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AAF44-5F5E-2D04-E027-B6B342F0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964345-A2E6-83E7-C58B-1A3119E456E1}"/>
              </a:ext>
            </a:extLst>
          </p:cNvPr>
          <p:cNvSpPr txBox="1"/>
          <p:nvPr/>
        </p:nvSpPr>
        <p:spPr>
          <a:xfrm>
            <a:off x="397565" y="1013790"/>
            <a:ext cx="4967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/>
              <a:t>¿QUIÉNES SOMOS?</a:t>
            </a:r>
          </a:p>
          <a:p>
            <a:pPr algn="just"/>
            <a:endParaRPr lang="es-ES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Población: 723.000 </a:t>
            </a:r>
            <a:r>
              <a:rPr lang="es-ES" sz="2800" dirty="0" err="1"/>
              <a:t>hab</a:t>
            </a: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ETAP: 1 </a:t>
            </a:r>
            <a:r>
              <a:rPr lang="es-ES" sz="2800" dirty="0" err="1"/>
              <a:t>ud</a:t>
            </a: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Depósitos: 16 </a:t>
            </a:r>
            <a:r>
              <a:rPr lang="es-ES" sz="2800" dirty="0" err="1"/>
              <a:t>ud</a:t>
            </a: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Estaciones elevadoras: 28 </a:t>
            </a:r>
            <a:r>
              <a:rPr lang="es-ES" sz="2800" dirty="0" err="1"/>
              <a:t>ud</a:t>
            </a: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Red abastecimiento: 1.300 km (90% distribución)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Tomas de agua: 320.000 </a:t>
            </a:r>
            <a:r>
              <a:rPr lang="es-ES" sz="2800" dirty="0" err="1"/>
              <a:t>ud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07417C-CD63-FC10-2248-CFE58777D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71" y="1698121"/>
            <a:ext cx="3996829" cy="51598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F37680-6040-99F2-D2D2-CF0099EA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85" y="1110343"/>
            <a:ext cx="2830286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91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F4858-9975-EB9D-A54B-972CA0ED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99106D-2E9F-3057-3FEA-EDD14FA6A03C}"/>
              </a:ext>
            </a:extLst>
          </p:cNvPr>
          <p:cNvSpPr txBox="1"/>
          <p:nvPr/>
        </p:nvSpPr>
        <p:spPr>
          <a:xfrm>
            <a:off x="243745" y="934278"/>
            <a:ext cx="61788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/>
              <a:t>¿DE DÓNDE VEMIMOS?</a:t>
            </a:r>
          </a:p>
          <a:p>
            <a:pPr algn="just"/>
            <a:endParaRPr lang="es-ES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Gestión basada en la renovación de tuberías FC y FG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Mejora puntual de activos de almacenamiento de agua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Gestión mejorable en transparencia y participación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Tasas de agua ACH muy bajas          (10 €/mes por hogar aprox.)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Incipiente sectorización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747166-33AF-7D0C-5737-1943C8742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1462"/>
            <a:ext cx="4267200" cy="32065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E18F9A-7FAB-2675-C121-F7B794A98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34278"/>
            <a:ext cx="3668486" cy="27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194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A99C0-6BB6-1B30-E01D-E7AC09C3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DABEB0-2798-1698-030A-FB1BE57E2884}"/>
              </a:ext>
            </a:extLst>
          </p:cNvPr>
          <p:cNvSpPr txBox="1"/>
          <p:nvPr/>
        </p:nvSpPr>
        <p:spPr>
          <a:xfrm>
            <a:off x="357810" y="974035"/>
            <a:ext cx="11270974" cy="462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/>
              <a:t>¿DÓNDE ESTAMOS?</a:t>
            </a:r>
          </a:p>
          <a:p>
            <a:pPr algn="just"/>
            <a:endParaRPr lang="es-ES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Terminando de ejecutar el PERTE (94%)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1. Digitalización global de instalaciones de ACH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2. Digitalización de ETAP y optimización de gestión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3. Digitalización de red A+D y mejora de eficiencia 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4. Digitalización de grandes consumidores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5. Digitalización de red de riego de Py 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6. Optimización de inversión es redes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839490-FD65-1495-5124-BD3981C385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30386" y="1182177"/>
            <a:ext cx="2138400" cy="125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B86EF8-954D-6025-2780-DD3444C149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81257" y="4039348"/>
            <a:ext cx="4310743" cy="281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318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7FD6C-A98E-7423-AEE3-BE447D64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60D5F8-2F62-1C8E-3028-BC0A2B32FAF3}"/>
              </a:ext>
            </a:extLst>
          </p:cNvPr>
          <p:cNvSpPr txBox="1"/>
          <p:nvPr/>
        </p:nvSpPr>
        <p:spPr>
          <a:xfrm>
            <a:off x="357810" y="974035"/>
            <a:ext cx="60756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/>
              <a:t>¿A DÓNDE VAMOS?</a:t>
            </a:r>
          </a:p>
          <a:p>
            <a:pPr algn="just"/>
            <a:endParaRPr lang="es-ES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Nuevo paradigma de la gestión hidráulica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err="1"/>
              <a:t>Metaplataforma</a:t>
            </a:r>
            <a:r>
              <a:rPr lang="es-ES" sz="2800" dirty="0"/>
              <a:t> digital de la gestión de infraestructuras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Comunicar^3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Personas (centro de toda visión, plataforma y gestión)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Reflexión inspiradora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646682-B18C-A34E-DDAA-4077004D4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8" y="1556658"/>
            <a:ext cx="5301342" cy="53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1868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215</Words>
  <Application>Microsoft Office PowerPoint</Application>
  <PresentationFormat>Panorámica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Jesus Giménez Pérez</cp:lastModifiedBy>
  <cp:revision>11</cp:revision>
  <dcterms:created xsi:type="dcterms:W3CDTF">2026-03-27T12:10:37Z</dcterms:created>
  <dcterms:modified xsi:type="dcterms:W3CDTF">2026-03-29T17:15:47Z</dcterms:modified>
</cp:coreProperties>
</file>