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1" r:id="rId5"/>
    <p:sldMasterId id="2147483673" r:id="rId6"/>
  </p:sldMasterIdLst>
  <p:notesMasterIdLst>
    <p:notesMasterId r:id="rId47"/>
  </p:notesMasterIdLst>
  <p:handoutMasterIdLst>
    <p:handoutMasterId r:id="rId48"/>
  </p:handoutMasterIdLst>
  <p:sldIdLst>
    <p:sldId id="271" r:id="rId7"/>
    <p:sldId id="513" r:id="rId8"/>
    <p:sldId id="636" r:id="rId9"/>
    <p:sldId id="635" r:id="rId10"/>
    <p:sldId id="637" r:id="rId11"/>
    <p:sldId id="638" r:id="rId12"/>
    <p:sldId id="639" r:id="rId13"/>
    <p:sldId id="527" r:id="rId14"/>
    <p:sldId id="591" r:id="rId15"/>
    <p:sldId id="595" r:id="rId16"/>
    <p:sldId id="604" r:id="rId17"/>
    <p:sldId id="596" r:id="rId18"/>
    <p:sldId id="605" r:id="rId19"/>
    <p:sldId id="632" r:id="rId20"/>
    <p:sldId id="633" r:id="rId21"/>
    <p:sldId id="629" r:id="rId22"/>
    <p:sldId id="630" r:id="rId23"/>
    <p:sldId id="615" r:id="rId24"/>
    <p:sldId id="616" r:id="rId25"/>
    <p:sldId id="617" r:id="rId26"/>
    <p:sldId id="618" r:id="rId27"/>
    <p:sldId id="619" r:id="rId28"/>
    <p:sldId id="620" r:id="rId29"/>
    <p:sldId id="621" r:id="rId30"/>
    <p:sldId id="623" r:id="rId31"/>
    <p:sldId id="624" r:id="rId32"/>
    <p:sldId id="622" r:id="rId33"/>
    <p:sldId id="628" r:id="rId34"/>
    <p:sldId id="614" r:id="rId35"/>
    <p:sldId id="601" r:id="rId36"/>
    <p:sldId id="607" r:id="rId37"/>
    <p:sldId id="645" r:id="rId38"/>
    <p:sldId id="641" r:id="rId39"/>
    <p:sldId id="640" r:id="rId40"/>
    <p:sldId id="643" r:id="rId41"/>
    <p:sldId id="644" r:id="rId42"/>
    <p:sldId id="602" r:id="rId43"/>
    <p:sldId id="634" r:id="rId44"/>
    <p:sldId id="631" r:id="rId45"/>
    <p:sldId id="646" r:id="rId46"/>
  </p:sldIdLst>
  <p:sldSz cx="9144000" cy="6858000" type="screen4x3"/>
  <p:notesSz cx="6797675" cy="9872663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F6E"/>
    <a:srgbClr val="5B9BD5"/>
    <a:srgbClr val="FFFFFF"/>
    <a:srgbClr val="6699FF"/>
    <a:srgbClr val="E1D8BC"/>
    <a:srgbClr val="F6FFAE"/>
    <a:srgbClr val="B9E7A4"/>
    <a:srgbClr val="EAFECB"/>
    <a:srgbClr val="F0F9A8"/>
    <a:srgbClr val="E4F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C88D80-5EC9-4191-A413-478187BF7424}" v="1" dt="2026-04-15T16:45:05.220"/>
    <p1510:client id="{9EFAD63E-3AA8-4810-9655-14B6EC2ACCBE}" v="1" dt="2026-04-15T07:09:11.97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33" autoAdjust="0"/>
    <p:restoredTop sz="96395" autoAdjust="0"/>
  </p:normalViewPr>
  <p:slideViewPr>
    <p:cSldViewPr snapToGrid="0" snapToObjects="1">
      <p:cViewPr varScale="1">
        <p:scale>
          <a:sx n="56" d="100"/>
          <a:sy n="56" d="100"/>
        </p:scale>
        <p:origin x="8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40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s-ES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ejecución</a:t>
            </a:r>
            <a:endParaRPr lang="es-E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Hoja3!$C$2</c:f>
              <c:strCache>
                <c:ptCount val="1"/>
                <c:pt idx="0">
                  <c:v>COSTE SUBVENCIONABLE EJECUTADO A ENERO 2026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Hoja3!$A$3:$A$15</c:f>
              <c:strCache>
                <c:ptCount val="13"/>
                <c:pt idx="0">
                  <c:v>Empresa mixta privada</c:v>
                </c:pt>
                <c:pt idx="1">
                  <c:v>Junta municipal</c:v>
                </c:pt>
                <c:pt idx="2">
                  <c:v>Empresa pública</c:v>
                </c:pt>
                <c:pt idx="3">
                  <c:v>Consorcio</c:v>
                </c:pt>
                <c:pt idx="4">
                  <c:v>Empresa privada  </c:v>
                </c:pt>
                <c:pt idx="5">
                  <c:v>Entidad Pública Empresarial</c:v>
                </c:pt>
                <c:pt idx="6">
                  <c:v>Empresa mixta pública</c:v>
                </c:pt>
                <c:pt idx="7">
                  <c:v>UTE</c:v>
                </c:pt>
                <c:pt idx="8">
                  <c:v>Diputación</c:v>
                </c:pt>
                <c:pt idx="9">
                  <c:v>Ayuntamiento</c:v>
                </c:pt>
                <c:pt idx="10">
                  <c:v>Mancomunidad</c:v>
                </c:pt>
                <c:pt idx="11">
                  <c:v>Comunidad Autónoma uniprovincial</c:v>
                </c:pt>
                <c:pt idx="12">
                  <c:v>Consejo Insular</c:v>
                </c:pt>
              </c:strCache>
            </c:strRef>
          </c:cat>
          <c:val>
            <c:numRef>
              <c:f>Hoja3!$C$3:$C$15</c:f>
              <c:numCache>
                <c:formatCode>#,##0.00\ "€"</c:formatCode>
                <c:ptCount val="13"/>
                <c:pt idx="0">
                  <c:v>61607893.470000006</c:v>
                </c:pt>
                <c:pt idx="1">
                  <c:v>971395.35</c:v>
                </c:pt>
                <c:pt idx="2">
                  <c:v>61638162.630000003</c:v>
                </c:pt>
                <c:pt idx="3">
                  <c:v>44744032.93999999</c:v>
                </c:pt>
                <c:pt idx="4">
                  <c:v>53333067.039999999</c:v>
                </c:pt>
                <c:pt idx="5">
                  <c:v>53292077.260000005</c:v>
                </c:pt>
                <c:pt idx="6">
                  <c:v>17261716.860000003</c:v>
                </c:pt>
                <c:pt idx="7">
                  <c:v>2483911.9800000004</c:v>
                </c:pt>
                <c:pt idx="8">
                  <c:v>17305799.409999993</c:v>
                </c:pt>
                <c:pt idx="9">
                  <c:v>11307245.65</c:v>
                </c:pt>
                <c:pt idx="10">
                  <c:v>1078357.3700000001</c:v>
                </c:pt>
                <c:pt idx="11">
                  <c:v>374437.42999999993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F-4F4F-92F0-228B0B763036}"/>
            </c:ext>
          </c:extLst>
        </c:ser>
        <c:ser>
          <c:idx val="1"/>
          <c:order val="1"/>
          <c:tx>
            <c:strRef>
              <c:f>Hoja3!$D$2</c:f>
              <c:strCache>
                <c:ptCount val="1"/>
                <c:pt idx="0">
                  <c:v>COSTE SUBVENCIONABLE PENDIENTE DE EJECUTAR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Hoja3!$A$3:$A$15</c:f>
              <c:strCache>
                <c:ptCount val="13"/>
                <c:pt idx="0">
                  <c:v>Empresa mixta privada</c:v>
                </c:pt>
                <c:pt idx="1">
                  <c:v>Junta municipal</c:v>
                </c:pt>
                <c:pt idx="2">
                  <c:v>Empresa pública</c:v>
                </c:pt>
                <c:pt idx="3">
                  <c:v>Consorcio</c:v>
                </c:pt>
                <c:pt idx="4">
                  <c:v>Empresa privada  </c:v>
                </c:pt>
                <c:pt idx="5">
                  <c:v>Entidad Pública Empresarial</c:v>
                </c:pt>
                <c:pt idx="6">
                  <c:v>Empresa mixta pública</c:v>
                </c:pt>
                <c:pt idx="7">
                  <c:v>UTE</c:v>
                </c:pt>
                <c:pt idx="8">
                  <c:v>Diputación</c:v>
                </c:pt>
                <c:pt idx="9">
                  <c:v>Ayuntamiento</c:v>
                </c:pt>
                <c:pt idx="10">
                  <c:v>Mancomunidad</c:v>
                </c:pt>
                <c:pt idx="11">
                  <c:v>Comunidad Autónoma uniprovincial</c:v>
                </c:pt>
                <c:pt idx="12">
                  <c:v>Consejo Insular</c:v>
                </c:pt>
              </c:strCache>
            </c:strRef>
          </c:cat>
          <c:val>
            <c:numRef>
              <c:f>Hoja3!$D$3:$D$15</c:f>
              <c:numCache>
                <c:formatCode>#,##0.00\ "€"</c:formatCode>
                <c:ptCount val="13"/>
                <c:pt idx="0">
                  <c:v>29563719.380000003</c:v>
                </c:pt>
                <c:pt idx="1">
                  <c:v>547308.7699999999</c:v>
                </c:pt>
                <c:pt idx="2">
                  <c:v>52803897.82000003</c:v>
                </c:pt>
                <c:pt idx="3">
                  <c:v>42512686.630000003</c:v>
                </c:pt>
                <c:pt idx="4">
                  <c:v>64470535.709999971</c:v>
                </c:pt>
                <c:pt idx="5">
                  <c:v>73969420.190000027</c:v>
                </c:pt>
                <c:pt idx="6">
                  <c:v>34533325.700000003</c:v>
                </c:pt>
                <c:pt idx="7">
                  <c:v>6198829.7400000002</c:v>
                </c:pt>
                <c:pt idx="8">
                  <c:v>56826169.150000095</c:v>
                </c:pt>
                <c:pt idx="9">
                  <c:v>38532861.200000003</c:v>
                </c:pt>
                <c:pt idx="10">
                  <c:v>6914113.0499999942</c:v>
                </c:pt>
                <c:pt idx="11">
                  <c:v>6794553.589999998</c:v>
                </c:pt>
                <c:pt idx="12">
                  <c:v>656285.76000000013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FF-4F4F-92F0-228B0B763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7776095"/>
        <c:axId val="347770687"/>
      </c:barChart>
      <c:catAx>
        <c:axId val="347776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47770687"/>
        <c:crosses val="autoZero"/>
        <c:auto val="1"/>
        <c:lblAlgn val="ctr"/>
        <c:lblOffset val="100"/>
        <c:noMultiLvlLbl val="0"/>
      </c:catAx>
      <c:valAx>
        <c:axId val="347770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.00\ &quot;€&quot;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47776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A1BC4-DA2B-4812-9CE0-93F760A47181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7320"/>
            <a:ext cx="2945659" cy="495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2" y="9377320"/>
            <a:ext cx="2945659" cy="495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77601-C3E7-4521-BA64-96D9DAE0AD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128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6D233-3932-284E-AEAA-9995BCACFAE8}" type="datetimeFigureOut">
              <a:rPr lang="es-ES_tradnl" smtClean="0"/>
              <a:t>15/04/2026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9" y="4751220"/>
            <a:ext cx="5438140" cy="3887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20"/>
            <a:ext cx="2945659" cy="495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2" y="9377320"/>
            <a:ext cx="2945659" cy="495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CD672-1EAD-1C44-ABB7-614A7B64E6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333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433946" y="434158"/>
            <a:ext cx="2111546" cy="16416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946" y="434158"/>
            <a:ext cx="1641678" cy="1641678"/>
          </a:xfrm>
        </p:spPr>
        <p:txBody>
          <a:bodyPr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22" name="object 16"/>
          <p:cNvSpPr/>
          <p:nvPr userDrawn="1"/>
        </p:nvSpPr>
        <p:spPr>
          <a:xfrm>
            <a:off x="4038930" y="431990"/>
            <a:ext cx="106045" cy="509905"/>
          </a:xfrm>
          <a:custGeom>
            <a:avLst/>
            <a:gdLst/>
            <a:ahLst/>
            <a:cxnLst/>
            <a:rect l="l" t="t" r="r" b="b"/>
            <a:pathLst>
              <a:path w="106045" h="509905">
                <a:moveTo>
                  <a:pt x="0" y="509320"/>
                </a:moveTo>
                <a:lnTo>
                  <a:pt x="105981" y="509320"/>
                </a:lnTo>
                <a:lnTo>
                  <a:pt x="105981" y="0"/>
                </a:lnTo>
                <a:lnTo>
                  <a:pt x="0" y="0"/>
                </a:lnTo>
                <a:lnTo>
                  <a:pt x="0" y="509320"/>
                </a:lnTo>
                <a:close/>
              </a:path>
            </a:pathLst>
          </a:custGeom>
          <a:solidFill>
            <a:srgbClr val="F373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9"/>
          <p:cNvSpPr/>
          <p:nvPr userDrawn="1"/>
        </p:nvSpPr>
        <p:spPr>
          <a:xfrm>
            <a:off x="4038930" y="1214577"/>
            <a:ext cx="106045" cy="509905"/>
          </a:xfrm>
          <a:custGeom>
            <a:avLst/>
            <a:gdLst/>
            <a:ahLst/>
            <a:cxnLst/>
            <a:rect l="l" t="t" r="r" b="b"/>
            <a:pathLst>
              <a:path w="106045" h="509905">
                <a:moveTo>
                  <a:pt x="0" y="509320"/>
                </a:moveTo>
                <a:lnTo>
                  <a:pt x="105981" y="509320"/>
                </a:lnTo>
                <a:lnTo>
                  <a:pt x="105981" y="0"/>
                </a:lnTo>
                <a:lnTo>
                  <a:pt x="0" y="0"/>
                </a:lnTo>
                <a:lnTo>
                  <a:pt x="0" y="509320"/>
                </a:lnTo>
                <a:close/>
              </a:path>
            </a:pathLst>
          </a:custGeom>
          <a:solidFill>
            <a:srgbClr val="F373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1"/>
          <p:cNvSpPr/>
          <p:nvPr userDrawn="1"/>
        </p:nvSpPr>
        <p:spPr>
          <a:xfrm>
            <a:off x="4038930" y="1995868"/>
            <a:ext cx="106045" cy="509905"/>
          </a:xfrm>
          <a:custGeom>
            <a:avLst/>
            <a:gdLst/>
            <a:ahLst/>
            <a:cxnLst/>
            <a:rect l="l" t="t" r="r" b="b"/>
            <a:pathLst>
              <a:path w="106045" h="509905">
                <a:moveTo>
                  <a:pt x="0" y="509320"/>
                </a:moveTo>
                <a:lnTo>
                  <a:pt x="105981" y="509320"/>
                </a:lnTo>
                <a:lnTo>
                  <a:pt x="105981" y="0"/>
                </a:lnTo>
                <a:lnTo>
                  <a:pt x="0" y="0"/>
                </a:lnTo>
                <a:lnTo>
                  <a:pt x="0" y="509320"/>
                </a:lnTo>
                <a:close/>
              </a:path>
            </a:pathLst>
          </a:custGeom>
          <a:solidFill>
            <a:srgbClr val="F373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3"/>
          <p:cNvSpPr/>
          <p:nvPr userDrawn="1"/>
        </p:nvSpPr>
        <p:spPr>
          <a:xfrm>
            <a:off x="4038930" y="3562337"/>
            <a:ext cx="106045" cy="509905"/>
          </a:xfrm>
          <a:custGeom>
            <a:avLst/>
            <a:gdLst/>
            <a:ahLst/>
            <a:cxnLst/>
            <a:rect l="l" t="t" r="r" b="b"/>
            <a:pathLst>
              <a:path w="106045" h="509904">
                <a:moveTo>
                  <a:pt x="0" y="509320"/>
                </a:moveTo>
                <a:lnTo>
                  <a:pt x="105981" y="509320"/>
                </a:lnTo>
                <a:lnTo>
                  <a:pt x="105981" y="0"/>
                </a:lnTo>
                <a:lnTo>
                  <a:pt x="0" y="0"/>
                </a:lnTo>
                <a:lnTo>
                  <a:pt x="0" y="509320"/>
                </a:lnTo>
                <a:close/>
              </a:path>
            </a:pathLst>
          </a:custGeom>
          <a:solidFill>
            <a:srgbClr val="F373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5"/>
          <p:cNvSpPr/>
          <p:nvPr userDrawn="1"/>
        </p:nvSpPr>
        <p:spPr>
          <a:xfrm>
            <a:off x="4038930" y="2778695"/>
            <a:ext cx="106045" cy="509905"/>
          </a:xfrm>
          <a:custGeom>
            <a:avLst/>
            <a:gdLst/>
            <a:ahLst/>
            <a:cxnLst/>
            <a:rect l="l" t="t" r="r" b="b"/>
            <a:pathLst>
              <a:path w="106045" h="509904">
                <a:moveTo>
                  <a:pt x="0" y="509320"/>
                </a:moveTo>
                <a:lnTo>
                  <a:pt x="105981" y="509320"/>
                </a:lnTo>
                <a:lnTo>
                  <a:pt x="105981" y="0"/>
                </a:lnTo>
                <a:lnTo>
                  <a:pt x="0" y="0"/>
                </a:lnTo>
                <a:lnTo>
                  <a:pt x="0" y="509320"/>
                </a:lnTo>
                <a:close/>
              </a:path>
            </a:pathLst>
          </a:custGeom>
          <a:solidFill>
            <a:srgbClr val="F373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142715" y="1214577"/>
            <a:ext cx="512102" cy="509905"/>
          </a:xfrm>
          <a:solidFill>
            <a:srgbClr val="F2F3F4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2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142715" y="1995868"/>
            <a:ext cx="512102" cy="511200"/>
          </a:xfrm>
          <a:solidFill>
            <a:srgbClr val="F2F3F4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3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142715" y="2778695"/>
            <a:ext cx="512102" cy="511200"/>
          </a:xfrm>
          <a:solidFill>
            <a:srgbClr val="F2F3F4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4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817903" y="534234"/>
            <a:ext cx="4049260" cy="261103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del capítulo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817903" y="1316818"/>
            <a:ext cx="4049260" cy="261103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del capítulo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4817903" y="2132764"/>
            <a:ext cx="4049260" cy="261103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del capítulo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817903" y="2870995"/>
            <a:ext cx="4049260" cy="261103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del capítulo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817903" y="3689533"/>
            <a:ext cx="4049260" cy="261103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del capítulo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142715" y="431990"/>
            <a:ext cx="512102" cy="509905"/>
          </a:xfrm>
          <a:solidFill>
            <a:srgbClr val="F2F3F4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142715" y="3562337"/>
            <a:ext cx="512102" cy="506372"/>
          </a:xfrm>
          <a:solidFill>
            <a:srgbClr val="F2F3F4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5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260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5751" y="1304116"/>
            <a:ext cx="645593" cy="850278"/>
          </a:xfrm>
        </p:spPr>
        <p:txBody>
          <a:bodyPr anchor="t">
            <a:normAutofit/>
          </a:bodyPr>
          <a:lstStyle>
            <a:lvl1pPr marL="0" indent="0" algn="l">
              <a:buNone/>
              <a:defRPr sz="4800" b="0" i="0">
                <a:solidFill>
                  <a:srgbClr val="F3732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12700">
              <a:lnSpc>
                <a:spcPct val="100000"/>
              </a:lnSpc>
              <a:tabLst>
                <a:tab pos="1435735" algn="l"/>
                <a:tab pos="1778000" algn="l"/>
                <a:tab pos="3178810" algn="l"/>
                <a:tab pos="5140960" algn="l"/>
                <a:tab pos="6541134" algn="l"/>
                <a:tab pos="6897370" algn="l"/>
                <a:tab pos="8277225" algn="l"/>
              </a:tabLst>
            </a:pPr>
            <a:r>
              <a:rPr lang="es-ES" sz="4850" spc="-10" dirty="0">
                <a:solidFill>
                  <a:srgbClr val="F37320"/>
                </a:solidFill>
                <a:latin typeface="Arial"/>
                <a:cs typeface="Arial"/>
              </a:rPr>
              <a:t>1</a:t>
            </a:r>
            <a:endParaRPr lang="es-ES" sz="4850" dirty="0">
              <a:solidFill>
                <a:srgbClr val="F37320"/>
              </a:solidFill>
              <a:latin typeface="Arial"/>
              <a:cs typeface="Arial"/>
            </a:endParaRPr>
          </a:p>
        </p:txBody>
      </p:sp>
      <p:sp>
        <p:nvSpPr>
          <p:cNvPr id="20" name="object 14"/>
          <p:cNvSpPr/>
          <p:nvPr userDrawn="1"/>
        </p:nvSpPr>
        <p:spPr>
          <a:xfrm>
            <a:off x="438574" y="2156166"/>
            <a:ext cx="1464715" cy="206444"/>
          </a:xfrm>
          <a:custGeom>
            <a:avLst/>
            <a:gdLst/>
            <a:ahLst/>
            <a:cxnLst/>
            <a:rect l="l" t="t" r="r" b="b"/>
            <a:pathLst>
              <a:path w="4182745">
                <a:moveTo>
                  <a:pt x="0" y="0"/>
                </a:moveTo>
                <a:lnTo>
                  <a:pt x="4182529" y="0"/>
                </a:lnTo>
              </a:path>
            </a:pathLst>
          </a:custGeom>
          <a:ln w="19050">
            <a:solidFill>
              <a:srgbClr val="99AA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4"/>
          <p:cNvSpPr/>
          <p:nvPr userDrawn="1"/>
        </p:nvSpPr>
        <p:spPr>
          <a:xfrm>
            <a:off x="2127675" y="2154394"/>
            <a:ext cx="1464715" cy="287943"/>
          </a:xfrm>
          <a:custGeom>
            <a:avLst/>
            <a:gdLst/>
            <a:ahLst/>
            <a:cxnLst/>
            <a:rect l="l" t="t" r="r" b="b"/>
            <a:pathLst>
              <a:path w="4182745">
                <a:moveTo>
                  <a:pt x="0" y="0"/>
                </a:moveTo>
                <a:lnTo>
                  <a:pt x="4182529" y="0"/>
                </a:lnTo>
              </a:path>
            </a:pathLst>
          </a:custGeom>
          <a:ln w="19050">
            <a:solidFill>
              <a:srgbClr val="99AA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4"/>
          <p:cNvSpPr/>
          <p:nvPr userDrawn="1"/>
        </p:nvSpPr>
        <p:spPr>
          <a:xfrm>
            <a:off x="3818480" y="2157840"/>
            <a:ext cx="1451734" cy="284497"/>
          </a:xfrm>
          <a:custGeom>
            <a:avLst/>
            <a:gdLst/>
            <a:ahLst/>
            <a:cxnLst/>
            <a:rect l="l" t="t" r="r" b="b"/>
            <a:pathLst>
              <a:path w="4182745">
                <a:moveTo>
                  <a:pt x="0" y="0"/>
                </a:moveTo>
                <a:lnTo>
                  <a:pt x="4182529" y="0"/>
                </a:lnTo>
              </a:path>
            </a:pathLst>
          </a:custGeom>
          <a:ln w="19050">
            <a:solidFill>
              <a:srgbClr val="99AA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4"/>
          <p:cNvSpPr/>
          <p:nvPr userDrawn="1"/>
        </p:nvSpPr>
        <p:spPr>
          <a:xfrm>
            <a:off x="5496304" y="2168835"/>
            <a:ext cx="1451734" cy="284497"/>
          </a:xfrm>
          <a:custGeom>
            <a:avLst/>
            <a:gdLst/>
            <a:ahLst/>
            <a:cxnLst/>
            <a:rect l="l" t="t" r="r" b="b"/>
            <a:pathLst>
              <a:path w="4182745">
                <a:moveTo>
                  <a:pt x="0" y="0"/>
                </a:moveTo>
                <a:lnTo>
                  <a:pt x="4182529" y="0"/>
                </a:lnTo>
              </a:path>
            </a:pathLst>
          </a:custGeom>
          <a:ln w="19050">
            <a:solidFill>
              <a:srgbClr val="99AA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4"/>
          <p:cNvSpPr/>
          <p:nvPr userDrawn="1"/>
        </p:nvSpPr>
        <p:spPr>
          <a:xfrm>
            <a:off x="7174128" y="2168835"/>
            <a:ext cx="1451734" cy="284497"/>
          </a:xfrm>
          <a:custGeom>
            <a:avLst/>
            <a:gdLst/>
            <a:ahLst/>
            <a:cxnLst/>
            <a:rect l="l" t="t" r="r" b="b"/>
            <a:pathLst>
              <a:path w="4182745">
                <a:moveTo>
                  <a:pt x="0" y="0"/>
                </a:moveTo>
                <a:lnTo>
                  <a:pt x="4182529" y="0"/>
                </a:lnTo>
              </a:path>
            </a:pathLst>
          </a:custGeom>
          <a:ln w="19050">
            <a:solidFill>
              <a:srgbClr val="99AA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099283" y="1304116"/>
            <a:ext cx="645593" cy="850278"/>
          </a:xfrm>
        </p:spPr>
        <p:txBody>
          <a:bodyPr anchor="t">
            <a:normAutofit/>
          </a:bodyPr>
          <a:lstStyle>
            <a:lvl1pPr marL="0" indent="0" algn="l">
              <a:buNone/>
              <a:defRPr sz="4800" b="0" i="0">
                <a:solidFill>
                  <a:srgbClr val="F3732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12700">
              <a:lnSpc>
                <a:spcPct val="100000"/>
              </a:lnSpc>
              <a:tabLst>
                <a:tab pos="1435735" algn="l"/>
                <a:tab pos="1778000" algn="l"/>
                <a:tab pos="3178810" algn="l"/>
                <a:tab pos="5140960" algn="l"/>
                <a:tab pos="6541134" algn="l"/>
                <a:tab pos="6897370" algn="l"/>
                <a:tab pos="8277225" algn="l"/>
              </a:tabLst>
            </a:pPr>
            <a:r>
              <a:rPr lang="es-ES" sz="4850" spc="-10" dirty="0">
                <a:solidFill>
                  <a:srgbClr val="F37320"/>
                </a:solidFill>
                <a:latin typeface="Arial"/>
                <a:cs typeface="Arial"/>
              </a:rPr>
              <a:t>2</a:t>
            </a:r>
            <a:endParaRPr lang="es-ES" sz="4850" dirty="0">
              <a:solidFill>
                <a:srgbClr val="F37320"/>
              </a:solidFill>
              <a:latin typeface="Arial"/>
              <a:cs typeface="Arial"/>
            </a:endParaRP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3816776" y="1304116"/>
            <a:ext cx="645593" cy="850278"/>
          </a:xfrm>
        </p:spPr>
        <p:txBody>
          <a:bodyPr anchor="t">
            <a:normAutofit/>
          </a:bodyPr>
          <a:lstStyle>
            <a:lvl1pPr marL="0" indent="0" algn="l">
              <a:buNone/>
              <a:defRPr sz="4800" b="0" i="0">
                <a:solidFill>
                  <a:srgbClr val="F3732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12700">
              <a:lnSpc>
                <a:spcPct val="100000"/>
              </a:lnSpc>
              <a:tabLst>
                <a:tab pos="1435735" algn="l"/>
                <a:tab pos="1778000" algn="l"/>
                <a:tab pos="3178810" algn="l"/>
                <a:tab pos="5140960" algn="l"/>
                <a:tab pos="6541134" algn="l"/>
                <a:tab pos="6897370" algn="l"/>
                <a:tab pos="8277225" algn="l"/>
              </a:tabLst>
            </a:pPr>
            <a:r>
              <a:rPr lang="es-ES" sz="4850" spc="-10">
                <a:solidFill>
                  <a:srgbClr val="F37320"/>
                </a:solidFill>
                <a:latin typeface="Arial"/>
                <a:cs typeface="Arial"/>
              </a:rPr>
              <a:t>3</a:t>
            </a:r>
            <a:endParaRPr lang="es-ES" sz="4850" dirty="0">
              <a:solidFill>
                <a:srgbClr val="F37320"/>
              </a:solidFill>
              <a:latin typeface="Arial"/>
              <a:cs typeface="Arial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96304" y="1304116"/>
            <a:ext cx="645593" cy="850278"/>
          </a:xfrm>
        </p:spPr>
        <p:txBody>
          <a:bodyPr anchor="t">
            <a:normAutofit/>
          </a:bodyPr>
          <a:lstStyle>
            <a:lvl1pPr marL="0" indent="0" algn="l">
              <a:buNone/>
              <a:defRPr sz="4800" b="0" i="0">
                <a:solidFill>
                  <a:srgbClr val="F3732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12700">
              <a:lnSpc>
                <a:spcPct val="100000"/>
              </a:lnSpc>
              <a:tabLst>
                <a:tab pos="1435735" algn="l"/>
                <a:tab pos="1778000" algn="l"/>
                <a:tab pos="3178810" algn="l"/>
                <a:tab pos="5140960" algn="l"/>
                <a:tab pos="6541134" algn="l"/>
                <a:tab pos="6897370" algn="l"/>
                <a:tab pos="8277225" algn="l"/>
              </a:tabLst>
            </a:pPr>
            <a:r>
              <a:rPr lang="es-ES" sz="4850" spc="-10">
                <a:solidFill>
                  <a:srgbClr val="F37320"/>
                </a:solidFill>
                <a:latin typeface="Arial"/>
                <a:cs typeface="Arial"/>
              </a:rPr>
              <a:t>4</a:t>
            </a:r>
            <a:endParaRPr lang="es-ES" sz="4850" dirty="0">
              <a:solidFill>
                <a:srgbClr val="F37320"/>
              </a:solidFill>
              <a:latin typeface="Arial"/>
              <a:cs typeface="Arial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187626" y="1304116"/>
            <a:ext cx="645593" cy="850278"/>
          </a:xfrm>
        </p:spPr>
        <p:txBody>
          <a:bodyPr anchor="t">
            <a:normAutofit/>
          </a:bodyPr>
          <a:lstStyle>
            <a:lvl1pPr marL="0" indent="0" algn="l">
              <a:buNone/>
              <a:defRPr sz="4800" b="0" i="0">
                <a:solidFill>
                  <a:srgbClr val="F3732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12700">
              <a:lnSpc>
                <a:spcPct val="100000"/>
              </a:lnSpc>
              <a:tabLst>
                <a:tab pos="1435735" algn="l"/>
                <a:tab pos="1778000" algn="l"/>
                <a:tab pos="3178810" algn="l"/>
                <a:tab pos="5140960" algn="l"/>
                <a:tab pos="6541134" algn="l"/>
                <a:tab pos="6897370" algn="l"/>
                <a:tab pos="8277225" algn="l"/>
              </a:tabLst>
            </a:pPr>
            <a:r>
              <a:rPr lang="es-ES" sz="4850" spc="-10" dirty="0">
                <a:solidFill>
                  <a:srgbClr val="F37320"/>
                </a:solidFill>
                <a:latin typeface="Arial"/>
                <a:cs typeface="Arial"/>
              </a:rPr>
              <a:t>5</a:t>
            </a:r>
            <a:endParaRPr lang="es-ES" sz="4850" dirty="0">
              <a:solidFill>
                <a:srgbClr val="F37320"/>
              </a:solidFill>
              <a:latin typeface="Arial"/>
              <a:cs typeface="Arial"/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457092" y="2259388"/>
            <a:ext cx="1443976" cy="2864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57092" y="2545812"/>
            <a:ext cx="1443976" cy="3829846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2099283" y="2259388"/>
            <a:ext cx="1443976" cy="2864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2099283" y="2545812"/>
            <a:ext cx="1443976" cy="382984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3826238" y="2259388"/>
            <a:ext cx="1443976" cy="2864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3826238" y="2545812"/>
            <a:ext cx="1443976" cy="3829846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5496304" y="2259388"/>
            <a:ext cx="1443976" cy="2864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5496304" y="2545812"/>
            <a:ext cx="1443976" cy="3829846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26" hasCustomPrompt="1"/>
          </p:nvPr>
        </p:nvSpPr>
        <p:spPr>
          <a:xfrm>
            <a:off x="7181886" y="2259388"/>
            <a:ext cx="1443976" cy="2864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half" idx="27" hasCustomPrompt="1"/>
          </p:nvPr>
        </p:nvSpPr>
        <p:spPr>
          <a:xfrm>
            <a:off x="7181886" y="2545812"/>
            <a:ext cx="1443976" cy="3829846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43" name="Rectángulo 42"/>
          <p:cNvSpPr/>
          <p:nvPr userDrawn="1"/>
        </p:nvSpPr>
        <p:spPr>
          <a:xfrm>
            <a:off x="1019059" y="432003"/>
            <a:ext cx="7689597" cy="480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Rectángulo 43"/>
          <p:cNvSpPr/>
          <p:nvPr userDrawn="1"/>
        </p:nvSpPr>
        <p:spPr>
          <a:xfrm>
            <a:off x="432003" y="432003"/>
            <a:ext cx="480695" cy="480695"/>
          </a:xfrm>
          <a:prstGeom prst="rect">
            <a:avLst/>
          </a:prstGeom>
          <a:solidFill>
            <a:srgbClr val="F37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432003" y="432003"/>
            <a:ext cx="480695" cy="480695"/>
          </a:xfrm>
        </p:spPr>
        <p:txBody>
          <a:bodyPr anchor="ctr"/>
          <a:lstStyle>
            <a:lvl1pPr algn="ctr"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1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3"/>
          </p:nvPr>
        </p:nvSpPr>
        <p:spPr>
          <a:xfrm>
            <a:off x="1019059" y="432003"/>
            <a:ext cx="7689597" cy="480695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5376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82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90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94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4671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6983" y="469493"/>
            <a:ext cx="1545807" cy="1587271"/>
          </a:xfrm>
          <a:solidFill>
            <a:schemeClr val="accent5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7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1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69493"/>
            <a:ext cx="6529389" cy="1587271"/>
          </a:xfrm>
          <a:solidFill>
            <a:schemeClr val="bg1">
              <a:lumMod val="95000"/>
            </a:schemeClr>
          </a:solidFill>
        </p:spPr>
        <p:txBody>
          <a:bodyPr lIns="180000" tIns="90000" bIns="90000" anchor="ctr">
            <a:normAutofit/>
          </a:bodyPr>
          <a:lstStyle>
            <a:lvl1pPr marL="0" indent="0">
              <a:buNone/>
              <a:defRPr sz="32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5238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980" y="1115537"/>
            <a:ext cx="3343512" cy="5345223"/>
          </a:xfrm>
        </p:spPr>
        <p:txBody>
          <a:bodyPr>
            <a:normAutofit/>
          </a:bodyPr>
          <a:lstStyle>
            <a:lvl1pPr marL="228600" indent="-228600" algn="just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4079506" y="1107347"/>
            <a:ext cx="4629150" cy="5353414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32003" y="432003"/>
            <a:ext cx="480695" cy="480695"/>
          </a:xfrm>
          <a:solidFill>
            <a:schemeClr val="accent5">
              <a:lumMod val="75000"/>
            </a:schemeClr>
          </a:solidFill>
        </p:spPr>
        <p:txBody>
          <a:bodyPr anchor="ctr"/>
          <a:lstStyle>
            <a:lvl1pPr algn="ctr"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1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3"/>
          </p:nvPr>
        </p:nvSpPr>
        <p:spPr>
          <a:xfrm>
            <a:off x="1019059" y="432003"/>
            <a:ext cx="7689597" cy="48069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4643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3" y="1411000"/>
            <a:ext cx="8220746" cy="313891"/>
          </a:xfrm>
        </p:spPr>
        <p:txBody>
          <a:bodyPr anchor="b"/>
          <a:lstStyle>
            <a:lvl1pPr marL="0" indent="0" algn="just">
              <a:buNone/>
              <a:defRPr sz="2400" b="1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4"/>
          </p:nvPr>
        </p:nvSpPr>
        <p:spPr>
          <a:xfrm>
            <a:off x="432003" y="1953491"/>
            <a:ext cx="8083347" cy="4266077"/>
          </a:xfrm>
        </p:spPr>
        <p:txBody>
          <a:bodyPr>
            <a:normAutofit/>
          </a:bodyPr>
          <a:lstStyle>
            <a:lvl1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just">
              <a:lnSpc>
                <a:spcPct val="100000"/>
              </a:lnSpc>
              <a:buClr>
                <a:srgbClr val="000000"/>
              </a:buClr>
              <a:buFontTx/>
              <a:buBlip>
                <a:blip r:embed="rId3"/>
              </a:buBlip>
              <a:defRPr sz="1600" baseline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27" name="Rectángulo 26"/>
          <p:cNvSpPr/>
          <p:nvPr userDrawn="1"/>
        </p:nvSpPr>
        <p:spPr>
          <a:xfrm>
            <a:off x="1019059" y="432003"/>
            <a:ext cx="7689597" cy="480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32003" y="432002"/>
            <a:ext cx="480695" cy="480695"/>
          </a:xfrm>
          <a:solidFill>
            <a:schemeClr val="accent5">
              <a:lumMod val="75000"/>
            </a:schemeClr>
          </a:solidFill>
        </p:spPr>
        <p:txBody>
          <a:bodyPr anchor="ctr"/>
          <a:lstStyle>
            <a:lvl1pPr algn="ctr"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3"/>
          </p:nvPr>
        </p:nvSpPr>
        <p:spPr>
          <a:xfrm>
            <a:off x="1019059" y="432003"/>
            <a:ext cx="7689597" cy="480695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8" name="Imagen 7" descr="C:\Users\ijb\AppData\Local\Microsoft\Windows\INetCache\Content.Word\Logotipo_del_Ministerio_para_la_Transición_Ecológica_y_el_Reto_Demográfi...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026" y="6337427"/>
            <a:ext cx="1149662" cy="26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688" y="6340684"/>
            <a:ext cx="288323" cy="228129"/>
          </a:xfrm>
          <a:prstGeom prst="rect">
            <a:avLst/>
          </a:prstGeom>
        </p:spPr>
      </p:pic>
      <p:pic>
        <p:nvPicPr>
          <p:cNvPr id="10" name="Imagen 9" descr="image00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4011" y="6328011"/>
            <a:ext cx="861339" cy="274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86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32004" y="2822033"/>
            <a:ext cx="3791625" cy="3563001"/>
          </a:xfrm>
        </p:spPr>
        <p:txBody>
          <a:bodyPr>
            <a:norm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lnSpc>
                <a:spcPct val="150000"/>
              </a:lnSpc>
              <a:buClr>
                <a:srgbClr val="000000"/>
              </a:buClr>
              <a:buFontTx/>
              <a:buNone/>
              <a:defRPr sz="1600" baseline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883919" y="2822033"/>
            <a:ext cx="3764280" cy="3563001"/>
          </a:xfrm>
        </p:spPr>
        <p:txBody>
          <a:bodyPr>
            <a:norm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lnSpc>
                <a:spcPct val="150000"/>
              </a:lnSpc>
              <a:buClr>
                <a:srgbClr val="000000"/>
              </a:buClr>
              <a:buFontTx/>
              <a:buNone/>
              <a:defRPr sz="1600" baseline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2003" y="2326084"/>
            <a:ext cx="3791626" cy="3506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050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1" name="object 11"/>
          <p:cNvSpPr/>
          <p:nvPr userDrawn="1"/>
        </p:nvSpPr>
        <p:spPr>
          <a:xfrm>
            <a:off x="459350" y="2692961"/>
            <a:ext cx="3764279" cy="0"/>
          </a:xfrm>
          <a:custGeom>
            <a:avLst/>
            <a:gdLst/>
            <a:ahLst/>
            <a:cxnLst/>
            <a:rect l="l" t="t" r="r" b="b"/>
            <a:pathLst>
              <a:path w="3764279">
                <a:moveTo>
                  <a:pt x="0" y="0"/>
                </a:moveTo>
                <a:lnTo>
                  <a:pt x="3764279" y="0"/>
                </a:lnTo>
              </a:path>
            </a:pathLst>
          </a:custGeom>
          <a:ln w="21209">
            <a:solidFill>
              <a:srgbClr val="99AA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/>
          <p:cNvSpPr/>
          <p:nvPr userDrawn="1"/>
        </p:nvSpPr>
        <p:spPr>
          <a:xfrm>
            <a:off x="4883919" y="2676763"/>
            <a:ext cx="3764279" cy="0"/>
          </a:xfrm>
          <a:custGeom>
            <a:avLst/>
            <a:gdLst/>
            <a:ahLst/>
            <a:cxnLst/>
            <a:rect l="l" t="t" r="r" b="b"/>
            <a:pathLst>
              <a:path w="3764279">
                <a:moveTo>
                  <a:pt x="0" y="0"/>
                </a:moveTo>
                <a:lnTo>
                  <a:pt x="3764279" y="0"/>
                </a:lnTo>
              </a:path>
            </a:pathLst>
          </a:custGeom>
          <a:ln w="21209">
            <a:solidFill>
              <a:srgbClr val="99AA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883919" y="2326083"/>
            <a:ext cx="3721443" cy="3862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050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4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416514" y="1191265"/>
            <a:ext cx="2005566" cy="102512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83919" y="1191265"/>
            <a:ext cx="2005566" cy="102512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32003" y="432003"/>
            <a:ext cx="480695" cy="480695"/>
          </a:xfrm>
          <a:solidFill>
            <a:schemeClr val="accent5">
              <a:lumMod val="75000"/>
            </a:schemeClr>
          </a:solidFill>
        </p:spPr>
        <p:txBody>
          <a:bodyPr anchor="ctr"/>
          <a:lstStyle>
            <a:lvl1pPr algn="ctr"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3"/>
          </p:nvPr>
        </p:nvSpPr>
        <p:spPr>
          <a:xfrm>
            <a:off x="1019059" y="432003"/>
            <a:ext cx="7689597" cy="48069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744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sobre ima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0" y="0"/>
            <a:ext cx="9169228" cy="6858914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 de fondo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019060" y="432003"/>
            <a:ext cx="3549490" cy="48069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764041" y="432003"/>
            <a:ext cx="3944616" cy="48069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19"/>
          </p:nvPr>
        </p:nvSpPr>
        <p:spPr>
          <a:xfrm>
            <a:off x="4764041" y="1194392"/>
            <a:ext cx="3944616" cy="520640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00000"/>
              </a:lnSpc>
              <a:buClr>
                <a:srgbClr val="000000"/>
              </a:buClr>
              <a:buFontTx/>
              <a:buBlip>
                <a:blip r:embed="rId3"/>
              </a:buBlip>
              <a:defRPr sz="1600" baseline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3" y="432003"/>
            <a:ext cx="480695" cy="480695"/>
          </a:xfrm>
          <a:solidFill>
            <a:schemeClr val="accent5">
              <a:lumMod val="75000"/>
            </a:schemeClr>
          </a:solidFill>
        </p:spPr>
        <p:txBody>
          <a:bodyPr anchor="ctr"/>
          <a:lstStyle>
            <a:lvl1pPr algn="ctr"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obre im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019060" y="432003"/>
            <a:ext cx="3549490" cy="48069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764041" y="432003"/>
            <a:ext cx="3944616" cy="48069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19"/>
          </p:nvPr>
        </p:nvSpPr>
        <p:spPr>
          <a:xfrm>
            <a:off x="4764041" y="1194392"/>
            <a:ext cx="3944616" cy="520640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00000"/>
              </a:lnSpc>
              <a:buClr>
                <a:srgbClr val="000000"/>
              </a:buClr>
              <a:buFontTx/>
              <a:buBlip>
                <a:blip r:embed="rId4"/>
              </a:buBlip>
              <a:defRPr sz="1600" baseline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32003" y="432003"/>
            <a:ext cx="480695" cy="480695"/>
          </a:xfrm>
          <a:solidFill>
            <a:srgbClr val="F37320"/>
          </a:solidFill>
        </p:spPr>
        <p:txBody>
          <a:bodyPr anchor="ctr"/>
          <a:lstStyle>
            <a:lvl1pPr algn="ctr"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7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32003" y="432003"/>
            <a:ext cx="480695" cy="480695"/>
          </a:xfrm>
          <a:solidFill>
            <a:schemeClr val="accent5">
              <a:lumMod val="75000"/>
            </a:schemeClr>
          </a:solidFill>
        </p:spPr>
        <p:txBody>
          <a:bodyPr anchor="ctr"/>
          <a:lstStyle>
            <a:lvl1pPr algn="ctr"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3"/>
          </p:nvPr>
        </p:nvSpPr>
        <p:spPr>
          <a:xfrm>
            <a:off x="1019059" y="432003"/>
            <a:ext cx="7689597" cy="48069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rgbClr val="50505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602117"/>
            <a:ext cx="492694" cy="256797"/>
          </a:xfrm>
          <a:prstGeom prst="rect">
            <a:avLst/>
          </a:prstGeom>
        </p:spPr>
        <p:txBody>
          <a:bodyPr anchor="t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06204E-AEB6-314F-81C2-75F94B60523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36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dirty="0"/>
              <a:t>Título del capítulo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grpSp>
        <p:nvGrpSpPr>
          <p:cNvPr id="16" name="15 Grupo"/>
          <p:cNvGrpSpPr/>
          <p:nvPr userDrawn="1"/>
        </p:nvGrpSpPr>
        <p:grpSpPr>
          <a:xfrm>
            <a:off x="433946" y="6663601"/>
            <a:ext cx="8081404" cy="194945"/>
            <a:chOff x="433946" y="6663601"/>
            <a:chExt cx="8081404" cy="194945"/>
          </a:xfrm>
        </p:grpSpPr>
        <p:sp>
          <p:nvSpPr>
            <p:cNvPr id="17" name="object 2"/>
            <p:cNvSpPr/>
            <p:nvPr userDrawn="1"/>
          </p:nvSpPr>
          <p:spPr>
            <a:xfrm>
              <a:off x="5992024" y="6663601"/>
              <a:ext cx="1871980" cy="194945"/>
            </a:xfrm>
            <a:custGeom>
              <a:avLst/>
              <a:gdLst/>
              <a:ahLst/>
              <a:cxnLst/>
              <a:rect l="l" t="t" r="r" b="b"/>
              <a:pathLst>
                <a:path w="1871979" h="194945">
                  <a:moveTo>
                    <a:pt x="0" y="194398"/>
                  </a:moveTo>
                  <a:lnTo>
                    <a:pt x="1871599" y="194398"/>
                  </a:lnTo>
                  <a:lnTo>
                    <a:pt x="1871599" y="0"/>
                  </a:lnTo>
                  <a:lnTo>
                    <a:pt x="0" y="0"/>
                  </a:lnTo>
                  <a:lnTo>
                    <a:pt x="0" y="194398"/>
                  </a:lnTo>
                  <a:close/>
                </a:path>
              </a:pathLst>
            </a:custGeom>
            <a:solidFill>
              <a:srgbClr val="116A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"/>
            <p:cNvSpPr/>
            <p:nvPr userDrawn="1"/>
          </p:nvSpPr>
          <p:spPr>
            <a:xfrm>
              <a:off x="7863623" y="6663601"/>
              <a:ext cx="651727" cy="194399"/>
            </a:xfrm>
            <a:custGeom>
              <a:avLst/>
              <a:gdLst/>
              <a:ahLst/>
              <a:cxnLst/>
              <a:rect l="l" t="t" r="r" b="b"/>
              <a:pathLst>
                <a:path w="846454" h="194945">
                  <a:moveTo>
                    <a:pt x="0" y="194398"/>
                  </a:moveTo>
                  <a:lnTo>
                    <a:pt x="846264" y="194398"/>
                  </a:lnTo>
                  <a:lnTo>
                    <a:pt x="846264" y="0"/>
                  </a:lnTo>
                  <a:lnTo>
                    <a:pt x="0" y="0"/>
                  </a:lnTo>
                  <a:lnTo>
                    <a:pt x="0" y="194398"/>
                  </a:lnTo>
                  <a:close/>
                </a:path>
              </a:pathLst>
            </a:custGeom>
            <a:solidFill>
              <a:srgbClr val="006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4"/>
            <p:cNvSpPr/>
            <p:nvPr userDrawn="1"/>
          </p:nvSpPr>
          <p:spPr>
            <a:xfrm>
              <a:off x="914793" y="6663601"/>
              <a:ext cx="1507490" cy="194945"/>
            </a:xfrm>
            <a:custGeom>
              <a:avLst/>
              <a:gdLst/>
              <a:ahLst/>
              <a:cxnLst/>
              <a:rect l="l" t="t" r="r" b="b"/>
              <a:pathLst>
                <a:path w="1507489" h="194945">
                  <a:moveTo>
                    <a:pt x="0" y="194398"/>
                  </a:moveTo>
                  <a:lnTo>
                    <a:pt x="1507286" y="194398"/>
                  </a:lnTo>
                  <a:lnTo>
                    <a:pt x="1507286" y="0"/>
                  </a:lnTo>
                  <a:lnTo>
                    <a:pt x="0" y="0"/>
                  </a:lnTo>
                  <a:lnTo>
                    <a:pt x="0" y="194398"/>
                  </a:lnTo>
                  <a:close/>
                </a:path>
              </a:pathLst>
            </a:custGeom>
            <a:solidFill>
              <a:srgbClr val="649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5"/>
            <p:cNvSpPr/>
            <p:nvPr userDrawn="1"/>
          </p:nvSpPr>
          <p:spPr>
            <a:xfrm>
              <a:off x="2422080" y="6663601"/>
              <a:ext cx="622300" cy="194945"/>
            </a:xfrm>
            <a:custGeom>
              <a:avLst/>
              <a:gdLst/>
              <a:ahLst/>
              <a:cxnLst/>
              <a:rect l="l" t="t" r="r" b="b"/>
              <a:pathLst>
                <a:path w="622300" h="194945">
                  <a:moveTo>
                    <a:pt x="0" y="194398"/>
                  </a:moveTo>
                  <a:lnTo>
                    <a:pt x="622071" y="194398"/>
                  </a:lnTo>
                  <a:lnTo>
                    <a:pt x="622071" y="0"/>
                  </a:lnTo>
                  <a:lnTo>
                    <a:pt x="0" y="0"/>
                  </a:lnTo>
                  <a:lnTo>
                    <a:pt x="0" y="194398"/>
                  </a:lnTo>
                  <a:close/>
                </a:path>
              </a:pathLst>
            </a:custGeom>
            <a:solidFill>
              <a:srgbClr val="B5C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6"/>
            <p:cNvSpPr/>
            <p:nvPr userDrawn="1"/>
          </p:nvSpPr>
          <p:spPr>
            <a:xfrm>
              <a:off x="433946" y="6663601"/>
              <a:ext cx="481330" cy="194945"/>
            </a:xfrm>
            <a:custGeom>
              <a:avLst/>
              <a:gdLst/>
              <a:ahLst/>
              <a:cxnLst/>
              <a:rect l="l" t="t" r="r" b="b"/>
              <a:pathLst>
                <a:path w="481330" h="194945">
                  <a:moveTo>
                    <a:pt x="0" y="194398"/>
                  </a:moveTo>
                  <a:lnTo>
                    <a:pt x="480860" y="194398"/>
                  </a:lnTo>
                  <a:lnTo>
                    <a:pt x="480860" y="0"/>
                  </a:lnTo>
                  <a:lnTo>
                    <a:pt x="0" y="0"/>
                  </a:lnTo>
                  <a:lnTo>
                    <a:pt x="0" y="194398"/>
                  </a:lnTo>
                  <a:close/>
                </a:path>
              </a:pathLst>
            </a:custGeom>
            <a:solidFill>
              <a:srgbClr val="F686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7"/>
            <p:cNvSpPr/>
            <p:nvPr userDrawn="1"/>
          </p:nvSpPr>
          <p:spPr>
            <a:xfrm>
              <a:off x="3044151" y="6663601"/>
              <a:ext cx="1871434" cy="194945"/>
            </a:xfrm>
            <a:custGeom>
              <a:avLst/>
              <a:gdLst/>
              <a:ahLst/>
              <a:cxnLst/>
              <a:rect l="l" t="t" r="r" b="b"/>
              <a:pathLst>
                <a:path w="1837054" h="194945">
                  <a:moveTo>
                    <a:pt x="0" y="194398"/>
                  </a:moveTo>
                  <a:lnTo>
                    <a:pt x="1836572" y="194398"/>
                  </a:lnTo>
                  <a:lnTo>
                    <a:pt x="1836572" y="0"/>
                  </a:lnTo>
                  <a:lnTo>
                    <a:pt x="0" y="0"/>
                  </a:lnTo>
                  <a:lnTo>
                    <a:pt x="0" y="194398"/>
                  </a:lnTo>
                  <a:close/>
                </a:path>
              </a:pathLst>
            </a:custGeom>
            <a:solidFill>
              <a:srgbClr val="92A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4885613" y="6663601"/>
              <a:ext cx="1106805" cy="194945"/>
            </a:xfrm>
            <a:custGeom>
              <a:avLst/>
              <a:gdLst/>
              <a:ahLst/>
              <a:cxnLst/>
              <a:rect l="l" t="t" r="r" b="b"/>
              <a:pathLst>
                <a:path w="1106804" h="194945">
                  <a:moveTo>
                    <a:pt x="0" y="194398"/>
                  </a:moveTo>
                  <a:lnTo>
                    <a:pt x="1106398" y="194398"/>
                  </a:lnTo>
                  <a:lnTo>
                    <a:pt x="1106398" y="0"/>
                  </a:lnTo>
                  <a:lnTo>
                    <a:pt x="0" y="0"/>
                  </a:lnTo>
                  <a:lnTo>
                    <a:pt x="0" y="194398"/>
                  </a:lnTo>
                  <a:close/>
                </a:path>
              </a:pathLst>
            </a:custGeom>
            <a:solidFill>
              <a:srgbClr val="4D8A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Rectángulo 3"/>
          <p:cNvSpPr/>
          <p:nvPr userDrawn="1"/>
        </p:nvSpPr>
        <p:spPr>
          <a:xfrm>
            <a:off x="433946" y="6663600"/>
            <a:ext cx="8081404" cy="1949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11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3" r:id="rId3"/>
    <p:sldLayoutId id="2147483664" r:id="rId4"/>
    <p:sldLayoutId id="2147483665" r:id="rId5"/>
    <p:sldLayoutId id="2147483666" r:id="rId6"/>
    <p:sldLayoutId id="2147483667" r:id="rId7"/>
    <p:sldLayoutId id="2147483684" r:id="rId8"/>
    <p:sldLayoutId id="2147483668" r:id="rId9"/>
    <p:sldLayoutId id="2147483669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05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rgbClr val="50505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400" kern="1200">
          <a:solidFill>
            <a:srgbClr val="50505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0505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505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50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 descr="C:\Users\ijb\AppData\Local\Microsoft\Windows\INetCache\Content.Word\Logotipo_del_Ministerio_para_la_Transición_Ecológica_y_el_Reto_Demográfi....png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41" y="219365"/>
            <a:ext cx="2457450" cy="56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812" y="219365"/>
            <a:ext cx="723900" cy="572770"/>
          </a:xfrm>
          <a:prstGeom prst="rect">
            <a:avLst/>
          </a:prstGeom>
        </p:spPr>
      </p:pic>
      <p:pic>
        <p:nvPicPr>
          <p:cNvPr id="53" name="Imagen 52" descr="image001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467" y="219365"/>
            <a:ext cx="1765935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19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05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6"/>
        </a:buBlip>
        <a:defRPr sz="2800" kern="1200">
          <a:solidFill>
            <a:srgbClr val="50505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rgbClr val="50505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0505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505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50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15 Grupo"/>
          <p:cNvGrpSpPr/>
          <p:nvPr userDrawn="1"/>
        </p:nvGrpSpPr>
        <p:grpSpPr>
          <a:xfrm>
            <a:off x="432003" y="471337"/>
            <a:ext cx="8280399" cy="2805263"/>
            <a:chOff x="432003" y="471337"/>
            <a:chExt cx="8280399" cy="2805263"/>
          </a:xfrm>
        </p:grpSpPr>
        <p:sp>
          <p:nvSpPr>
            <p:cNvPr id="17" name="object 5"/>
            <p:cNvSpPr/>
            <p:nvPr userDrawn="1"/>
          </p:nvSpPr>
          <p:spPr>
            <a:xfrm>
              <a:off x="5992812" y="471337"/>
              <a:ext cx="1872614" cy="2805263"/>
            </a:xfrm>
            <a:custGeom>
              <a:avLst/>
              <a:gdLst/>
              <a:ahLst/>
              <a:cxnLst/>
              <a:rect l="l" t="t" r="r" b="b"/>
              <a:pathLst>
                <a:path w="1872615" h="969645">
                  <a:moveTo>
                    <a:pt x="1872526" y="969657"/>
                  </a:moveTo>
                  <a:lnTo>
                    <a:pt x="0" y="969657"/>
                  </a:lnTo>
                  <a:lnTo>
                    <a:pt x="0" y="0"/>
                  </a:lnTo>
                  <a:lnTo>
                    <a:pt x="1872526" y="0"/>
                  </a:lnTo>
                  <a:lnTo>
                    <a:pt x="1872526" y="969657"/>
                  </a:lnTo>
                  <a:close/>
                </a:path>
              </a:pathLst>
            </a:custGeom>
            <a:solidFill>
              <a:srgbClr val="116A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/>
            <p:cNvSpPr/>
            <p:nvPr userDrawn="1"/>
          </p:nvSpPr>
          <p:spPr>
            <a:xfrm>
              <a:off x="7865312" y="471337"/>
              <a:ext cx="847090" cy="2805263"/>
            </a:xfrm>
            <a:custGeom>
              <a:avLst/>
              <a:gdLst/>
              <a:ahLst/>
              <a:cxnLst/>
              <a:rect l="l" t="t" r="r" b="b"/>
              <a:pathLst>
                <a:path w="847090" h="969645">
                  <a:moveTo>
                    <a:pt x="846683" y="969657"/>
                  </a:moveTo>
                  <a:lnTo>
                    <a:pt x="0" y="969657"/>
                  </a:lnTo>
                  <a:lnTo>
                    <a:pt x="0" y="0"/>
                  </a:lnTo>
                  <a:lnTo>
                    <a:pt x="846683" y="0"/>
                  </a:lnTo>
                  <a:lnTo>
                    <a:pt x="846683" y="969657"/>
                  </a:lnTo>
                  <a:close/>
                </a:path>
              </a:pathLst>
            </a:custGeom>
            <a:solidFill>
              <a:srgbClr val="006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7"/>
            <p:cNvSpPr/>
            <p:nvPr userDrawn="1"/>
          </p:nvSpPr>
          <p:spPr>
            <a:xfrm>
              <a:off x="913104" y="471337"/>
              <a:ext cx="1508125" cy="2805263"/>
            </a:xfrm>
            <a:custGeom>
              <a:avLst/>
              <a:gdLst/>
              <a:ahLst/>
              <a:cxnLst/>
              <a:rect l="l" t="t" r="r" b="b"/>
              <a:pathLst>
                <a:path w="1508125" h="969645">
                  <a:moveTo>
                    <a:pt x="0" y="969657"/>
                  </a:moveTo>
                  <a:lnTo>
                    <a:pt x="1508010" y="969657"/>
                  </a:lnTo>
                  <a:lnTo>
                    <a:pt x="1508010" y="0"/>
                  </a:lnTo>
                  <a:lnTo>
                    <a:pt x="0" y="0"/>
                  </a:lnTo>
                  <a:lnTo>
                    <a:pt x="0" y="969657"/>
                  </a:lnTo>
                  <a:close/>
                </a:path>
              </a:pathLst>
            </a:custGeom>
            <a:solidFill>
              <a:srgbClr val="649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2421115" y="471337"/>
              <a:ext cx="622935" cy="2805263"/>
            </a:xfrm>
            <a:custGeom>
              <a:avLst/>
              <a:gdLst/>
              <a:ahLst/>
              <a:cxnLst/>
              <a:rect l="l" t="t" r="r" b="b"/>
              <a:pathLst>
                <a:path w="622935" h="969645">
                  <a:moveTo>
                    <a:pt x="0" y="969657"/>
                  </a:moveTo>
                  <a:lnTo>
                    <a:pt x="622376" y="969657"/>
                  </a:lnTo>
                  <a:lnTo>
                    <a:pt x="622376" y="0"/>
                  </a:lnTo>
                  <a:lnTo>
                    <a:pt x="0" y="0"/>
                  </a:lnTo>
                  <a:lnTo>
                    <a:pt x="0" y="969657"/>
                  </a:lnTo>
                  <a:close/>
                </a:path>
              </a:pathLst>
            </a:custGeom>
            <a:solidFill>
              <a:srgbClr val="B5C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"/>
            <p:cNvSpPr/>
            <p:nvPr userDrawn="1"/>
          </p:nvSpPr>
          <p:spPr>
            <a:xfrm>
              <a:off x="432003" y="471337"/>
              <a:ext cx="481330" cy="2805263"/>
            </a:xfrm>
            <a:custGeom>
              <a:avLst/>
              <a:gdLst/>
              <a:ahLst/>
              <a:cxnLst/>
              <a:rect l="l" t="t" r="r" b="b"/>
              <a:pathLst>
                <a:path w="481330" h="969645">
                  <a:moveTo>
                    <a:pt x="0" y="969657"/>
                  </a:moveTo>
                  <a:lnTo>
                    <a:pt x="481101" y="969657"/>
                  </a:lnTo>
                  <a:lnTo>
                    <a:pt x="481101" y="0"/>
                  </a:lnTo>
                  <a:lnTo>
                    <a:pt x="0" y="0"/>
                  </a:lnTo>
                  <a:lnTo>
                    <a:pt x="0" y="969657"/>
                  </a:lnTo>
                  <a:close/>
                </a:path>
              </a:pathLst>
            </a:custGeom>
            <a:solidFill>
              <a:srgbClr val="F686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0"/>
            <p:cNvSpPr/>
            <p:nvPr userDrawn="1"/>
          </p:nvSpPr>
          <p:spPr>
            <a:xfrm>
              <a:off x="3043491" y="471337"/>
              <a:ext cx="1837689" cy="2805263"/>
            </a:xfrm>
            <a:custGeom>
              <a:avLst/>
              <a:gdLst/>
              <a:ahLst/>
              <a:cxnLst/>
              <a:rect l="l" t="t" r="r" b="b"/>
              <a:pathLst>
                <a:path w="1837689" h="969645">
                  <a:moveTo>
                    <a:pt x="1837474" y="969657"/>
                  </a:moveTo>
                  <a:lnTo>
                    <a:pt x="0" y="969657"/>
                  </a:lnTo>
                  <a:lnTo>
                    <a:pt x="0" y="0"/>
                  </a:lnTo>
                  <a:lnTo>
                    <a:pt x="1837474" y="0"/>
                  </a:lnTo>
                  <a:lnTo>
                    <a:pt x="1837474" y="969657"/>
                  </a:lnTo>
                  <a:close/>
                </a:path>
              </a:pathLst>
            </a:custGeom>
            <a:solidFill>
              <a:srgbClr val="92A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1"/>
            <p:cNvSpPr/>
            <p:nvPr userDrawn="1"/>
          </p:nvSpPr>
          <p:spPr>
            <a:xfrm>
              <a:off x="4881968" y="471337"/>
              <a:ext cx="1137832" cy="2805263"/>
            </a:xfrm>
            <a:custGeom>
              <a:avLst/>
              <a:gdLst/>
              <a:ahLst/>
              <a:cxnLst/>
              <a:rect l="l" t="t" r="r" b="b"/>
              <a:pathLst>
                <a:path w="1107439" h="969645">
                  <a:moveTo>
                    <a:pt x="0" y="969657"/>
                  </a:moveTo>
                  <a:lnTo>
                    <a:pt x="1106932" y="969657"/>
                  </a:lnTo>
                  <a:lnTo>
                    <a:pt x="1106932" y="0"/>
                  </a:lnTo>
                  <a:lnTo>
                    <a:pt x="0" y="0"/>
                  </a:lnTo>
                  <a:lnTo>
                    <a:pt x="0" y="969657"/>
                  </a:lnTo>
                  <a:close/>
                </a:path>
              </a:pathLst>
            </a:custGeom>
            <a:solidFill>
              <a:srgbClr val="4D8A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2" descr="D:\TRABAJO\2016 02 IDENTIDAD CORPORATIVA\2016 02 BIBLIOTECA LOGOS INTRANET\03 Tragsatec\submarca Tragsatec eslogan ESPAÑOL.em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3" y="5791526"/>
            <a:ext cx="2529252" cy="7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76 Grupo"/>
          <p:cNvGrpSpPr/>
          <p:nvPr userDrawn="1"/>
        </p:nvGrpSpPr>
        <p:grpSpPr>
          <a:xfrm>
            <a:off x="8192278" y="5898911"/>
            <a:ext cx="506091" cy="544830"/>
            <a:chOff x="4437841" y="5844977"/>
            <a:chExt cx="506091" cy="544830"/>
          </a:xfrm>
        </p:grpSpPr>
        <p:sp>
          <p:nvSpPr>
            <p:cNvPr id="78" name="object 18"/>
            <p:cNvSpPr/>
            <p:nvPr userDrawn="1"/>
          </p:nvSpPr>
          <p:spPr>
            <a:xfrm>
              <a:off x="4437841" y="5844977"/>
              <a:ext cx="452755" cy="544830"/>
            </a:xfrm>
            <a:custGeom>
              <a:avLst/>
              <a:gdLst/>
              <a:ahLst/>
              <a:cxnLst/>
              <a:rect l="l" t="t" r="r" b="b"/>
              <a:pathLst>
                <a:path w="452754" h="544829">
                  <a:moveTo>
                    <a:pt x="267957" y="0"/>
                  </a:moveTo>
                  <a:lnTo>
                    <a:pt x="215432" y="5278"/>
                  </a:lnTo>
                  <a:lnTo>
                    <a:pt x="165411" y="20716"/>
                  </a:lnTo>
                  <a:lnTo>
                    <a:pt x="119285" y="45723"/>
                  </a:lnTo>
                  <a:lnTo>
                    <a:pt x="78447" y="79705"/>
                  </a:lnTo>
                  <a:lnTo>
                    <a:pt x="45005" y="121174"/>
                  </a:lnTo>
                  <a:lnTo>
                    <a:pt x="20393" y="168021"/>
                  </a:lnTo>
                  <a:lnTo>
                    <a:pt x="5195" y="218829"/>
                  </a:lnTo>
                  <a:lnTo>
                    <a:pt x="0" y="272186"/>
                  </a:lnTo>
                  <a:lnTo>
                    <a:pt x="5195" y="325508"/>
                  </a:lnTo>
                  <a:lnTo>
                    <a:pt x="20393" y="376312"/>
                  </a:lnTo>
                  <a:lnTo>
                    <a:pt x="45005" y="423160"/>
                  </a:lnTo>
                  <a:lnTo>
                    <a:pt x="78447" y="464616"/>
                  </a:lnTo>
                  <a:lnTo>
                    <a:pt x="119285" y="498620"/>
                  </a:lnTo>
                  <a:lnTo>
                    <a:pt x="165411" y="523638"/>
                  </a:lnTo>
                  <a:lnTo>
                    <a:pt x="215432" y="539081"/>
                  </a:lnTo>
                  <a:lnTo>
                    <a:pt x="267957" y="544360"/>
                  </a:lnTo>
                  <a:lnTo>
                    <a:pt x="305136" y="541725"/>
                  </a:lnTo>
                  <a:lnTo>
                    <a:pt x="322910" y="537908"/>
                  </a:lnTo>
                  <a:lnTo>
                    <a:pt x="281520" y="537908"/>
                  </a:lnTo>
                  <a:lnTo>
                    <a:pt x="231000" y="532829"/>
                  </a:lnTo>
                  <a:lnTo>
                    <a:pt x="182897" y="517974"/>
                  </a:lnTo>
                  <a:lnTo>
                    <a:pt x="138554" y="493915"/>
                  </a:lnTo>
                  <a:lnTo>
                    <a:pt x="99313" y="461225"/>
                  </a:lnTo>
                  <a:lnTo>
                    <a:pt x="67132" y="421358"/>
                  </a:lnTo>
                  <a:lnTo>
                    <a:pt x="43448" y="376304"/>
                  </a:lnTo>
                  <a:lnTo>
                    <a:pt x="28824" y="327444"/>
                  </a:lnTo>
                  <a:lnTo>
                    <a:pt x="23825" y="276161"/>
                  </a:lnTo>
                  <a:lnTo>
                    <a:pt x="28824" y="224856"/>
                  </a:lnTo>
                  <a:lnTo>
                    <a:pt x="43448" y="175985"/>
                  </a:lnTo>
                  <a:lnTo>
                    <a:pt x="67132" y="130927"/>
                  </a:lnTo>
                  <a:lnTo>
                    <a:pt x="99313" y="91059"/>
                  </a:lnTo>
                  <a:lnTo>
                    <a:pt x="138554" y="58379"/>
                  </a:lnTo>
                  <a:lnTo>
                    <a:pt x="182897" y="34342"/>
                  </a:lnTo>
                  <a:lnTo>
                    <a:pt x="231000" y="19508"/>
                  </a:lnTo>
                  <a:lnTo>
                    <a:pt x="281520" y="14439"/>
                  </a:lnTo>
                  <a:lnTo>
                    <a:pt x="350597" y="14439"/>
                  </a:lnTo>
                  <a:lnTo>
                    <a:pt x="318857" y="4959"/>
                  </a:lnTo>
                  <a:lnTo>
                    <a:pt x="267957" y="0"/>
                  </a:lnTo>
                  <a:close/>
                </a:path>
                <a:path w="452754" h="544829">
                  <a:moveTo>
                    <a:pt x="408533" y="503897"/>
                  </a:moveTo>
                  <a:lnTo>
                    <a:pt x="378800" y="518513"/>
                  </a:lnTo>
                  <a:lnTo>
                    <a:pt x="347456" y="529170"/>
                  </a:lnTo>
                  <a:lnTo>
                    <a:pt x="314896" y="535694"/>
                  </a:lnTo>
                  <a:lnTo>
                    <a:pt x="281520" y="537908"/>
                  </a:lnTo>
                  <a:lnTo>
                    <a:pt x="322910" y="537908"/>
                  </a:lnTo>
                  <a:lnTo>
                    <a:pt x="341279" y="533963"/>
                  </a:lnTo>
                  <a:lnTo>
                    <a:pt x="375904" y="521284"/>
                  </a:lnTo>
                  <a:lnTo>
                    <a:pt x="408533" y="503897"/>
                  </a:lnTo>
                  <a:close/>
                </a:path>
                <a:path w="452754" h="544829">
                  <a:moveTo>
                    <a:pt x="350597" y="14439"/>
                  </a:moveTo>
                  <a:lnTo>
                    <a:pt x="281520" y="14439"/>
                  </a:lnTo>
                  <a:lnTo>
                    <a:pt x="326300" y="18415"/>
                  </a:lnTo>
                  <a:lnTo>
                    <a:pt x="369335" y="30086"/>
                  </a:lnTo>
                  <a:lnTo>
                    <a:pt x="409683" y="49072"/>
                  </a:lnTo>
                  <a:lnTo>
                    <a:pt x="446404" y="74993"/>
                  </a:lnTo>
                  <a:lnTo>
                    <a:pt x="452640" y="74993"/>
                  </a:lnTo>
                  <a:lnTo>
                    <a:pt x="412477" y="43001"/>
                  </a:lnTo>
                  <a:lnTo>
                    <a:pt x="367457" y="19475"/>
                  </a:lnTo>
                  <a:lnTo>
                    <a:pt x="350597" y="144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9"/>
            <p:cNvSpPr/>
            <p:nvPr userDrawn="1"/>
          </p:nvSpPr>
          <p:spPr>
            <a:xfrm>
              <a:off x="4516297" y="5897866"/>
              <a:ext cx="213995" cy="217170"/>
            </a:xfrm>
            <a:custGeom>
              <a:avLst/>
              <a:gdLst/>
              <a:ahLst/>
              <a:cxnLst/>
              <a:rect l="l" t="t" r="r" b="b"/>
              <a:pathLst>
                <a:path w="213995" h="217170">
                  <a:moveTo>
                    <a:pt x="0" y="216992"/>
                  </a:moveTo>
                  <a:lnTo>
                    <a:pt x="213639" y="216992"/>
                  </a:lnTo>
                  <a:lnTo>
                    <a:pt x="213639" y="0"/>
                  </a:lnTo>
                  <a:lnTo>
                    <a:pt x="0" y="0"/>
                  </a:lnTo>
                  <a:lnTo>
                    <a:pt x="0" y="216992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20"/>
            <p:cNvSpPr/>
            <p:nvPr userDrawn="1"/>
          </p:nvSpPr>
          <p:spPr>
            <a:xfrm>
              <a:off x="4729937" y="6114871"/>
              <a:ext cx="213995" cy="217170"/>
            </a:xfrm>
            <a:custGeom>
              <a:avLst/>
              <a:gdLst/>
              <a:ahLst/>
              <a:cxnLst/>
              <a:rect l="l" t="t" r="r" b="b"/>
              <a:pathLst>
                <a:path w="213995" h="217170">
                  <a:moveTo>
                    <a:pt x="0" y="216928"/>
                  </a:moveTo>
                  <a:lnTo>
                    <a:pt x="213575" y="216928"/>
                  </a:lnTo>
                  <a:lnTo>
                    <a:pt x="213575" y="0"/>
                  </a:lnTo>
                  <a:lnTo>
                    <a:pt x="0" y="0"/>
                  </a:lnTo>
                  <a:lnTo>
                    <a:pt x="0" y="216928"/>
                  </a:lnTo>
                  <a:close/>
                </a:path>
              </a:pathLst>
            </a:custGeom>
            <a:solidFill>
              <a:srgbClr val="F049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21"/>
            <p:cNvSpPr/>
            <p:nvPr userDrawn="1"/>
          </p:nvSpPr>
          <p:spPr>
            <a:xfrm>
              <a:off x="4524669" y="5909887"/>
              <a:ext cx="416559" cy="407670"/>
            </a:xfrm>
            <a:custGeom>
              <a:avLst/>
              <a:gdLst/>
              <a:ahLst/>
              <a:cxnLst/>
              <a:rect l="l" t="t" r="r" b="b"/>
              <a:pathLst>
                <a:path w="416560" h="407670">
                  <a:moveTo>
                    <a:pt x="394995" y="4229"/>
                  </a:moveTo>
                  <a:lnTo>
                    <a:pt x="210312" y="4229"/>
                  </a:lnTo>
                  <a:lnTo>
                    <a:pt x="210312" y="9537"/>
                  </a:lnTo>
                  <a:lnTo>
                    <a:pt x="225923" y="10549"/>
                  </a:lnTo>
                  <a:lnTo>
                    <a:pt x="236208" y="14414"/>
                  </a:lnTo>
                  <a:lnTo>
                    <a:pt x="241867" y="22375"/>
                  </a:lnTo>
                  <a:lnTo>
                    <a:pt x="243598" y="35674"/>
                  </a:lnTo>
                  <a:lnTo>
                    <a:pt x="243598" y="156552"/>
                  </a:lnTo>
                  <a:lnTo>
                    <a:pt x="241867" y="169830"/>
                  </a:lnTo>
                  <a:lnTo>
                    <a:pt x="236208" y="177779"/>
                  </a:lnTo>
                  <a:lnTo>
                    <a:pt x="225923" y="181639"/>
                  </a:lnTo>
                  <a:lnTo>
                    <a:pt x="210312" y="182651"/>
                  </a:lnTo>
                  <a:lnTo>
                    <a:pt x="210312" y="187947"/>
                  </a:lnTo>
                  <a:lnTo>
                    <a:pt x="399630" y="187947"/>
                  </a:lnTo>
                  <a:lnTo>
                    <a:pt x="403762" y="176783"/>
                  </a:lnTo>
                  <a:lnTo>
                    <a:pt x="292341" y="176783"/>
                  </a:lnTo>
                  <a:lnTo>
                    <a:pt x="283932" y="175644"/>
                  </a:lnTo>
                  <a:lnTo>
                    <a:pt x="279290" y="171878"/>
                  </a:lnTo>
                  <a:lnTo>
                    <a:pt x="277312" y="164964"/>
                  </a:lnTo>
                  <a:lnTo>
                    <a:pt x="276983" y="156552"/>
                  </a:lnTo>
                  <a:lnTo>
                    <a:pt x="276898" y="96596"/>
                  </a:lnTo>
                  <a:lnTo>
                    <a:pt x="378066" y="96596"/>
                  </a:lnTo>
                  <a:lnTo>
                    <a:pt x="378066" y="85432"/>
                  </a:lnTo>
                  <a:lnTo>
                    <a:pt x="276898" y="85432"/>
                  </a:lnTo>
                  <a:lnTo>
                    <a:pt x="276898" y="15392"/>
                  </a:lnTo>
                  <a:lnTo>
                    <a:pt x="395774" y="15392"/>
                  </a:lnTo>
                  <a:lnTo>
                    <a:pt x="394995" y="4229"/>
                  </a:lnTo>
                  <a:close/>
                </a:path>
                <a:path w="416560" h="407670">
                  <a:moveTo>
                    <a:pt x="410451" y="141096"/>
                  </a:moveTo>
                  <a:lnTo>
                    <a:pt x="402675" y="155534"/>
                  </a:lnTo>
                  <a:lnTo>
                    <a:pt x="391317" y="166817"/>
                  </a:lnTo>
                  <a:lnTo>
                    <a:pt x="376270" y="174161"/>
                  </a:lnTo>
                  <a:lnTo>
                    <a:pt x="357428" y="176783"/>
                  </a:lnTo>
                  <a:lnTo>
                    <a:pt x="403762" y="176783"/>
                  </a:lnTo>
                  <a:lnTo>
                    <a:pt x="416280" y="142963"/>
                  </a:lnTo>
                  <a:lnTo>
                    <a:pt x="410451" y="141096"/>
                  </a:lnTo>
                  <a:close/>
                </a:path>
                <a:path w="416560" h="407670">
                  <a:moveTo>
                    <a:pt x="378066" y="96596"/>
                  </a:moveTo>
                  <a:lnTo>
                    <a:pt x="341972" y="96596"/>
                  </a:lnTo>
                  <a:lnTo>
                    <a:pt x="355241" y="98079"/>
                  </a:lnTo>
                  <a:lnTo>
                    <a:pt x="364104" y="102658"/>
                  </a:lnTo>
                  <a:lnTo>
                    <a:pt x="369378" y="110531"/>
                  </a:lnTo>
                  <a:lnTo>
                    <a:pt x="371881" y="121894"/>
                  </a:lnTo>
                  <a:lnTo>
                    <a:pt x="378066" y="121894"/>
                  </a:lnTo>
                  <a:lnTo>
                    <a:pt x="378066" y="96596"/>
                  </a:lnTo>
                  <a:close/>
                </a:path>
                <a:path w="416560" h="407670">
                  <a:moveTo>
                    <a:pt x="378066" y="60134"/>
                  </a:moveTo>
                  <a:lnTo>
                    <a:pt x="371881" y="60134"/>
                  </a:lnTo>
                  <a:lnTo>
                    <a:pt x="369295" y="71625"/>
                  </a:lnTo>
                  <a:lnTo>
                    <a:pt x="364104" y="79484"/>
                  </a:lnTo>
                  <a:lnTo>
                    <a:pt x="355323" y="83992"/>
                  </a:lnTo>
                  <a:lnTo>
                    <a:pt x="341972" y="85432"/>
                  </a:lnTo>
                  <a:lnTo>
                    <a:pt x="378066" y="85432"/>
                  </a:lnTo>
                  <a:lnTo>
                    <a:pt x="378066" y="60134"/>
                  </a:lnTo>
                  <a:close/>
                </a:path>
                <a:path w="416560" h="407670">
                  <a:moveTo>
                    <a:pt x="395774" y="15392"/>
                  </a:moveTo>
                  <a:lnTo>
                    <a:pt x="349415" y="15392"/>
                  </a:lnTo>
                  <a:lnTo>
                    <a:pt x="366310" y="16787"/>
                  </a:lnTo>
                  <a:lnTo>
                    <a:pt x="378820" y="21532"/>
                  </a:lnTo>
                  <a:lnTo>
                    <a:pt x="387175" y="30469"/>
                  </a:lnTo>
                  <a:lnTo>
                    <a:pt x="391604" y="44437"/>
                  </a:lnTo>
                  <a:lnTo>
                    <a:pt x="397802" y="44437"/>
                  </a:lnTo>
                  <a:lnTo>
                    <a:pt x="395774" y="15392"/>
                  </a:lnTo>
                  <a:close/>
                </a:path>
                <a:path w="416560" h="407670">
                  <a:moveTo>
                    <a:pt x="132615" y="184505"/>
                  </a:moveTo>
                  <a:lnTo>
                    <a:pt x="40309" y="184505"/>
                  </a:lnTo>
                  <a:lnTo>
                    <a:pt x="48365" y="185714"/>
                  </a:lnTo>
                  <a:lnTo>
                    <a:pt x="61720" y="188372"/>
                  </a:lnTo>
                  <a:lnTo>
                    <a:pt x="78444" y="191031"/>
                  </a:lnTo>
                  <a:lnTo>
                    <a:pt x="96608" y="192239"/>
                  </a:lnTo>
                  <a:lnTo>
                    <a:pt x="124867" y="188244"/>
                  </a:lnTo>
                  <a:lnTo>
                    <a:pt x="132615" y="184505"/>
                  </a:lnTo>
                  <a:close/>
                </a:path>
                <a:path w="416560" h="407670">
                  <a:moveTo>
                    <a:pt x="18084" y="133616"/>
                  </a:moveTo>
                  <a:lnTo>
                    <a:pt x="11303" y="133616"/>
                  </a:lnTo>
                  <a:lnTo>
                    <a:pt x="24447" y="190372"/>
                  </a:lnTo>
                  <a:lnTo>
                    <a:pt x="31203" y="190372"/>
                  </a:lnTo>
                  <a:lnTo>
                    <a:pt x="31877" y="186372"/>
                  </a:lnTo>
                  <a:lnTo>
                    <a:pt x="36258" y="184505"/>
                  </a:lnTo>
                  <a:lnTo>
                    <a:pt x="132615" y="184505"/>
                  </a:lnTo>
                  <a:lnTo>
                    <a:pt x="137116" y="182333"/>
                  </a:lnTo>
                  <a:lnTo>
                    <a:pt x="89535" y="182333"/>
                  </a:lnTo>
                  <a:lnTo>
                    <a:pt x="64760" y="178024"/>
                  </a:lnTo>
                  <a:lnTo>
                    <a:pt x="45070" y="166781"/>
                  </a:lnTo>
                  <a:lnTo>
                    <a:pt x="29750" y="151135"/>
                  </a:lnTo>
                  <a:lnTo>
                    <a:pt x="18084" y="133616"/>
                  </a:lnTo>
                  <a:close/>
                </a:path>
                <a:path w="416560" h="407670">
                  <a:moveTo>
                    <a:pt x="86144" y="0"/>
                  </a:moveTo>
                  <a:lnTo>
                    <a:pt x="59905" y="3434"/>
                  </a:lnTo>
                  <a:lnTo>
                    <a:pt x="38349" y="13304"/>
                  </a:lnTo>
                  <a:lnTo>
                    <a:pt x="23748" y="28958"/>
                  </a:lnTo>
                  <a:lnTo>
                    <a:pt x="18376" y="49745"/>
                  </a:lnTo>
                  <a:lnTo>
                    <a:pt x="22996" y="66069"/>
                  </a:lnTo>
                  <a:lnTo>
                    <a:pt x="36118" y="79905"/>
                  </a:lnTo>
                  <a:lnTo>
                    <a:pt x="56642" y="93183"/>
                  </a:lnTo>
                  <a:lnTo>
                    <a:pt x="83464" y="107835"/>
                  </a:lnTo>
                  <a:lnTo>
                    <a:pt x="104247" y="119634"/>
                  </a:lnTo>
                  <a:lnTo>
                    <a:pt x="120053" y="130638"/>
                  </a:lnTo>
                  <a:lnTo>
                    <a:pt x="130105" y="141347"/>
                  </a:lnTo>
                  <a:lnTo>
                    <a:pt x="133629" y="152260"/>
                  </a:lnTo>
                  <a:lnTo>
                    <a:pt x="130100" y="164706"/>
                  </a:lnTo>
                  <a:lnTo>
                    <a:pt x="120545" y="174183"/>
                  </a:lnTo>
                  <a:lnTo>
                    <a:pt x="106508" y="180217"/>
                  </a:lnTo>
                  <a:lnTo>
                    <a:pt x="89535" y="182333"/>
                  </a:lnTo>
                  <a:lnTo>
                    <a:pt x="137116" y="182333"/>
                  </a:lnTo>
                  <a:lnTo>
                    <a:pt x="147634" y="177258"/>
                  </a:lnTo>
                  <a:lnTo>
                    <a:pt x="162824" y="160784"/>
                  </a:lnTo>
                  <a:lnTo>
                    <a:pt x="168351" y="140322"/>
                  </a:lnTo>
                  <a:lnTo>
                    <a:pt x="163242" y="122380"/>
                  </a:lnTo>
                  <a:lnTo>
                    <a:pt x="149729" y="107386"/>
                  </a:lnTo>
                  <a:lnTo>
                    <a:pt x="130535" y="94746"/>
                  </a:lnTo>
                  <a:lnTo>
                    <a:pt x="108381" y="83870"/>
                  </a:lnTo>
                  <a:lnTo>
                    <a:pt x="83296" y="72142"/>
                  </a:lnTo>
                  <a:lnTo>
                    <a:pt x="64290" y="61421"/>
                  </a:lnTo>
                  <a:lnTo>
                    <a:pt x="52242" y="50604"/>
                  </a:lnTo>
                  <a:lnTo>
                    <a:pt x="48031" y="38582"/>
                  </a:lnTo>
                  <a:lnTo>
                    <a:pt x="50996" y="27132"/>
                  </a:lnTo>
                  <a:lnTo>
                    <a:pt x="59085" y="18026"/>
                  </a:lnTo>
                  <a:lnTo>
                    <a:pt x="71086" y="12013"/>
                  </a:lnTo>
                  <a:lnTo>
                    <a:pt x="85788" y="9842"/>
                  </a:lnTo>
                  <a:lnTo>
                    <a:pt x="150287" y="9842"/>
                  </a:lnTo>
                  <a:lnTo>
                    <a:pt x="150099" y="8521"/>
                  </a:lnTo>
                  <a:lnTo>
                    <a:pt x="136664" y="8521"/>
                  </a:lnTo>
                  <a:lnTo>
                    <a:pt x="126418" y="7190"/>
                  </a:lnTo>
                  <a:lnTo>
                    <a:pt x="115971" y="4260"/>
                  </a:lnTo>
                  <a:lnTo>
                    <a:pt x="103240" y="1331"/>
                  </a:lnTo>
                  <a:lnTo>
                    <a:pt x="86144" y="0"/>
                  </a:lnTo>
                  <a:close/>
                </a:path>
                <a:path w="416560" h="407670">
                  <a:moveTo>
                    <a:pt x="150287" y="9842"/>
                  </a:moveTo>
                  <a:lnTo>
                    <a:pt x="85788" y="9842"/>
                  </a:lnTo>
                  <a:lnTo>
                    <a:pt x="108886" y="13825"/>
                  </a:lnTo>
                  <a:lnTo>
                    <a:pt x="127200" y="24368"/>
                  </a:lnTo>
                  <a:lnTo>
                    <a:pt x="140898" y="39364"/>
                  </a:lnTo>
                  <a:lnTo>
                    <a:pt x="150152" y="56705"/>
                  </a:lnTo>
                  <a:lnTo>
                    <a:pt x="156933" y="56705"/>
                  </a:lnTo>
                  <a:lnTo>
                    <a:pt x="150287" y="9842"/>
                  </a:lnTo>
                  <a:close/>
                </a:path>
                <a:path w="416560" h="407670">
                  <a:moveTo>
                    <a:pt x="149148" y="1816"/>
                  </a:moveTo>
                  <a:lnTo>
                    <a:pt x="142430" y="1816"/>
                  </a:lnTo>
                  <a:lnTo>
                    <a:pt x="143433" y="6095"/>
                  </a:lnTo>
                  <a:lnTo>
                    <a:pt x="142430" y="8521"/>
                  </a:lnTo>
                  <a:lnTo>
                    <a:pt x="150099" y="8521"/>
                  </a:lnTo>
                  <a:lnTo>
                    <a:pt x="149148" y="1816"/>
                  </a:lnTo>
                  <a:close/>
                </a:path>
                <a:path w="416560" h="407670">
                  <a:moveTo>
                    <a:pt x="87147" y="223392"/>
                  </a:moveTo>
                  <a:lnTo>
                    <a:pt x="0" y="223392"/>
                  </a:lnTo>
                  <a:lnTo>
                    <a:pt x="0" y="228714"/>
                  </a:lnTo>
                  <a:lnTo>
                    <a:pt x="16631" y="229723"/>
                  </a:lnTo>
                  <a:lnTo>
                    <a:pt x="27601" y="233578"/>
                  </a:lnTo>
                  <a:lnTo>
                    <a:pt x="33645" y="241519"/>
                  </a:lnTo>
                  <a:lnTo>
                    <a:pt x="35496" y="254787"/>
                  </a:lnTo>
                  <a:lnTo>
                    <a:pt x="35496" y="375729"/>
                  </a:lnTo>
                  <a:lnTo>
                    <a:pt x="33972" y="388048"/>
                  </a:lnTo>
                  <a:lnTo>
                    <a:pt x="29021" y="395855"/>
                  </a:lnTo>
                  <a:lnTo>
                    <a:pt x="20071" y="400086"/>
                  </a:lnTo>
                  <a:lnTo>
                    <a:pt x="6553" y="401675"/>
                  </a:lnTo>
                  <a:lnTo>
                    <a:pt x="6553" y="407123"/>
                  </a:lnTo>
                  <a:lnTo>
                    <a:pt x="106591" y="407123"/>
                  </a:lnTo>
                  <a:lnTo>
                    <a:pt x="106591" y="401802"/>
                  </a:lnTo>
                  <a:lnTo>
                    <a:pt x="89924" y="400793"/>
                  </a:lnTo>
                  <a:lnTo>
                    <a:pt x="78940" y="396938"/>
                  </a:lnTo>
                  <a:lnTo>
                    <a:pt x="72894" y="388997"/>
                  </a:lnTo>
                  <a:lnTo>
                    <a:pt x="71043" y="375729"/>
                  </a:lnTo>
                  <a:lnTo>
                    <a:pt x="71043" y="323799"/>
                  </a:lnTo>
                  <a:lnTo>
                    <a:pt x="100647" y="323799"/>
                  </a:lnTo>
                  <a:lnTo>
                    <a:pt x="131396" y="321025"/>
                  </a:lnTo>
                  <a:lnTo>
                    <a:pt x="153431" y="313905"/>
                  </a:lnTo>
                  <a:lnTo>
                    <a:pt x="71043" y="313905"/>
                  </a:lnTo>
                  <a:lnTo>
                    <a:pt x="71043" y="253225"/>
                  </a:lnTo>
                  <a:lnTo>
                    <a:pt x="71587" y="242129"/>
                  </a:lnTo>
                  <a:lnTo>
                    <a:pt x="74633" y="236143"/>
                  </a:lnTo>
                  <a:lnTo>
                    <a:pt x="82300" y="233701"/>
                  </a:lnTo>
                  <a:lnTo>
                    <a:pt x="96710" y="233235"/>
                  </a:lnTo>
                  <a:lnTo>
                    <a:pt x="157284" y="233235"/>
                  </a:lnTo>
                  <a:lnTo>
                    <a:pt x="152731" y="230581"/>
                  </a:lnTo>
                  <a:lnTo>
                    <a:pt x="120284" y="224590"/>
                  </a:lnTo>
                  <a:lnTo>
                    <a:pt x="87147" y="223392"/>
                  </a:lnTo>
                  <a:close/>
                </a:path>
                <a:path w="416560" h="407670">
                  <a:moveTo>
                    <a:pt x="157284" y="233235"/>
                  </a:moveTo>
                  <a:lnTo>
                    <a:pt x="96710" y="233235"/>
                  </a:lnTo>
                  <a:lnTo>
                    <a:pt x="117196" y="235828"/>
                  </a:lnTo>
                  <a:lnTo>
                    <a:pt x="133103" y="243390"/>
                  </a:lnTo>
                  <a:lnTo>
                    <a:pt x="143403" y="255593"/>
                  </a:lnTo>
                  <a:lnTo>
                    <a:pt x="147066" y="272110"/>
                  </a:lnTo>
                  <a:lnTo>
                    <a:pt x="142208" y="291890"/>
                  </a:lnTo>
                  <a:lnTo>
                    <a:pt x="128931" y="304785"/>
                  </a:lnTo>
                  <a:lnTo>
                    <a:pt x="109180" y="311791"/>
                  </a:lnTo>
                  <a:lnTo>
                    <a:pt x="84899" y="313905"/>
                  </a:lnTo>
                  <a:lnTo>
                    <a:pt x="153431" y="313905"/>
                  </a:lnTo>
                  <a:lnTo>
                    <a:pt x="159234" y="312031"/>
                  </a:lnTo>
                  <a:lnTo>
                    <a:pt x="179416" y="295804"/>
                  </a:lnTo>
                  <a:lnTo>
                    <a:pt x="187198" y="271335"/>
                  </a:lnTo>
                  <a:lnTo>
                    <a:pt x="177399" y="244963"/>
                  </a:lnTo>
                  <a:lnTo>
                    <a:pt x="157284" y="233235"/>
                  </a:lnTo>
                  <a:close/>
                </a:path>
                <a:path w="416560" h="407670">
                  <a:moveTo>
                    <a:pt x="367411" y="223392"/>
                  </a:moveTo>
                  <a:lnTo>
                    <a:pt x="264769" y="223392"/>
                  </a:lnTo>
                  <a:lnTo>
                    <a:pt x="264769" y="228714"/>
                  </a:lnTo>
                  <a:lnTo>
                    <a:pt x="280797" y="229723"/>
                  </a:lnTo>
                  <a:lnTo>
                    <a:pt x="291380" y="233578"/>
                  </a:lnTo>
                  <a:lnTo>
                    <a:pt x="297218" y="241519"/>
                  </a:lnTo>
                  <a:lnTo>
                    <a:pt x="299008" y="254787"/>
                  </a:lnTo>
                  <a:lnTo>
                    <a:pt x="299008" y="375729"/>
                  </a:lnTo>
                  <a:lnTo>
                    <a:pt x="297218" y="388997"/>
                  </a:lnTo>
                  <a:lnTo>
                    <a:pt x="291380" y="396938"/>
                  </a:lnTo>
                  <a:lnTo>
                    <a:pt x="280797" y="400793"/>
                  </a:lnTo>
                  <a:lnTo>
                    <a:pt x="264769" y="401802"/>
                  </a:lnTo>
                  <a:lnTo>
                    <a:pt x="264769" y="407123"/>
                  </a:lnTo>
                  <a:lnTo>
                    <a:pt x="367411" y="407123"/>
                  </a:lnTo>
                  <a:lnTo>
                    <a:pt x="367411" y="401802"/>
                  </a:lnTo>
                  <a:lnTo>
                    <a:pt x="351383" y="400793"/>
                  </a:lnTo>
                  <a:lnTo>
                    <a:pt x="340799" y="396938"/>
                  </a:lnTo>
                  <a:lnTo>
                    <a:pt x="334962" y="388997"/>
                  </a:lnTo>
                  <a:lnTo>
                    <a:pt x="333171" y="375729"/>
                  </a:lnTo>
                  <a:lnTo>
                    <a:pt x="333171" y="254787"/>
                  </a:lnTo>
                  <a:lnTo>
                    <a:pt x="334962" y="241519"/>
                  </a:lnTo>
                  <a:lnTo>
                    <a:pt x="340799" y="233578"/>
                  </a:lnTo>
                  <a:lnTo>
                    <a:pt x="351383" y="229723"/>
                  </a:lnTo>
                  <a:lnTo>
                    <a:pt x="367411" y="228714"/>
                  </a:lnTo>
                  <a:lnTo>
                    <a:pt x="367411" y="2233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Group 4"/>
          <p:cNvGrpSpPr>
            <a:grpSpLocks noChangeAspect="1"/>
          </p:cNvGrpSpPr>
          <p:nvPr userDrawn="1"/>
        </p:nvGrpSpPr>
        <p:grpSpPr bwMode="auto">
          <a:xfrm>
            <a:off x="4060629" y="6009401"/>
            <a:ext cx="3133725" cy="323850"/>
            <a:chOff x="3173" y="4164"/>
            <a:chExt cx="1974" cy="204"/>
          </a:xfrm>
        </p:grpSpPr>
        <p:sp>
          <p:nvSpPr>
            <p:cNvPr id="8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3" y="4164"/>
              <a:ext cx="197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4" name="Freeform 5"/>
            <p:cNvSpPr>
              <a:spLocks noEditPoints="1"/>
            </p:cNvSpPr>
            <p:nvPr/>
          </p:nvSpPr>
          <p:spPr bwMode="auto">
            <a:xfrm>
              <a:off x="3181" y="4173"/>
              <a:ext cx="1222" cy="189"/>
            </a:xfrm>
            <a:custGeom>
              <a:avLst/>
              <a:gdLst>
                <a:gd name="T0" fmla="*/ 3555 w 3566"/>
                <a:gd name="T1" fmla="*/ 147 h 551"/>
                <a:gd name="T2" fmla="*/ 3184 w 3566"/>
                <a:gd name="T3" fmla="*/ 165 h 551"/>
                <a:gd name="T4" fmla="*/ 3398 w 3566"/>
                <a:gd name="T5" fmla="*/ 340 h 551"/>
                <a:gd name="T6" fmla="*/ 3375 w 3566"/>
                <a:gd name="T7" fmla="*/ 460 h 551"/>
                <a:gd name="T8" fmla="*/ 3175 w 3566"/>
                <a:gd name="T9" fmla="*/ 384 h 551"/>
                <a:gd name="T10" fmla="*/ 3566 w 3566"/>
                <a:gd name="T11" fmla="*/ 388 h 551"/>
                <a:gd name="T12" fmla="*/ 3350 w 3566"/>
                <a:gd name="T13" fmla="*/ 212 h 551"/>
                <a:gd name="T14" fmla="*/ 3373 w 3566"/>
                <a:gd name="T15" fmla="*/ 90 h 551"/>
                <a:gd name="T16" fmla="*/ 2493 w 3566"/>
                <a:gd name="T17" fmla="*/ 541 h 551"/>
                <a:gd name="T18" fmla="*/ 2551 w 3566"/>
                <a:gd name="T19" fmla="*/ 9 h 551"/>
                <a:gd name="T20" fmla="*/ 2439 w 3566"/>
                <a:gd name="T21" fmla="*/ 400 h 551"/>
                <a:gd name="T22" fmla="*/ 2211 w 3566"/>
                <a:gd name="T23" fmla="*/ 9 h 551"/>
                <a:gd name="T24" fmla="*/ 2493 w 3566"/>
                <a:gd name="T25" fmla="*/ 541 h 551"/>
                <a:gd name="T26" fmla="*/ 2175 w 3566"/>
                <a:gd name="T27" fmla="*/ 541 h 551"/>
                <a:gd name="T28" fmla="*/ 2070 w 3566"/>
                <a:gd name="T29" fmla="*/ 9 h 551"/>
                <a:gd name="T30" fmla="*/ 1880 w 3566"/>
                <a:gd name="T31" fmla="*/ 104 h 551"/>
                <a:gd name="T32" fmla="*/ 2019 w 3566"/>
                <a:gd name="T33" fmla="*/ 9 h 551"/>
                <a:gd name="T34" fmla="*/ 1636 w 3566"/>
                <a:gd name="T35" fmla="*/ 104 h 551"/>
                <a:gd name="T36" fmla="*/ 1775 w 3566"/>
                <a:gd name="T37" fmla="*/ 541 h 551"/>
                <a:gd name="T38" fmla="*/ 1880 w 3566"/>
                <a:gd name="T39" fmla="*/ 104 h 551"/>
                <a:gd name="T40" fmla="*/ 1615 w 3566"/>
                <a:gd name="T41" fmla="*/ 541 h 551"/>
                <a:gd name="T42" fmla="*/ 1384 w 3566"/>
                <a:gd name="T43" fmla="*/ 446 h 551"/>
                <a:gd name="T44" fmla="*/ 1609 w 3566"/>
                <a:gd name="T45" fmla="*/ 320 h 551"/>
                <a:gd name="T46" fmla="*/ 1384 w 3566"/>
                <a:gd name="T47" fmla="*/ 225 h 551"/>
                <a:gd name="T48" fmla="*/ 1615 w 3566"/>
                <a:gd name="T49" fmla="*/ 104 h 551"/>
                <a:gd name="T50" fmla="*/ 1279 w 3566"/>
                <a:gd name="T51" fmla="*/ 9 h 551"/>
                <a:gd name="T52" fmla="*/ 1203 w 3566"/>
                <a:gd name="T53" fmla="*/ 360 h 551"/>
                <a:gd name="T54" fmla="*/ 962 w 3566"/>
                <a:gd name="T55" fmla="*/ 9 h 551"/>
                <a:gd name="T56" fmla="*/ 1098 w 3566"/>
                <a:gd name="T57" fmla="*/ 104 h 551"/>
                <a:gd name="T58" fmla="*/ 1017 w 3566"/>
                <a:gd name="T59" fmla="*/ 455 h 551"/>
                <a:gd name="T60" fmla="*/ 963 w 3566"/>
                <a:gd name="T61" fmla="*/ 545 h 551"/>
                <a:gd name="T62" fmla="*/ 1203 w 3566"/>
                <a:gd name="T63" fmla="*/ 360 h 551"/>
                <a:gd name="T64" fmla="*/ 857 w 3566"/>
                <a:gd name="T65" fmla="*/ 263 h 551"/>
                <a:gd name="T66" fmla="*/ 758 w 3566"/>
                <a:gd name="T67" fmla="*/ 9 h 551"/>
                <a:gd name="T68" fmla="*/ 571 w 3566"/>
                <a:gd name="T69" fmla="*/ 541 h 551"/>
                <a:gd name="T70" fmla="*/ 945 w 3566"/>
                <a:gd name="T71" fmla="*/ 385 h 551"/>
                <a:gd name="T72" fmla="*/ 823 w 3566"/>
                <a:gd name="T73" fmla="*/ 163 h 551"/>
                <a:gd name="T74" fmla="*/ 676 w 3566"/>
                <a:gd name="T75" fmla="*/ 228 h 551"/>
                <a:gd name="T76" fmla="*/ 749 w 3566"/>
                <a:gd name="T77" fmla="*/ 100 h 551"/>
                <a:gd name="T78" fmla="*/ 836 w 3566"/>
                <a:gd name="T79" fmla="*/ 383 h 551"/>
                <a:gd name="T80" fmla="*/ 676 w 3566"/>
                <a:gd name="T81" fmla="*/ 450 h 551"/>
                <a:gd name="T82" fmla="*/ 754 w 3566"/>
                <a:gd name="T83" fmla="*/ 314 h 551"/>
                <a:gd name="T84" fmla="*/ 513 w 3566"/>
                <a:gd name="T85" fmla="*/ 275 h 551"/>
                <a:gd name="T86" fmla="*/ 0 w 3566"/>
                <a:gd name="T87" fmla="*/ 275 h 551"/>
                <a:gd name="T88" fmla="*/ 513 w 3566"/>
                <a:gd name="T89" fmla="*/ 275 h 551"/>
                <a:gd name="T90" fmla="*/ 256 w 3566"/>
                <a:gd name="T91" fmla="*/ 456 h 551"/>
                <a:gd name="T92" fmla="*/ 256 w 3566"/>
                <a:gd name="T93" fmla="*/ 94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66" h="551">
                  <a:moveTo>
                    <a:pt x="3450" y="149"/>
                  </a:moveTo>
                  <a:lnTo>
                    <a:pt x="3555" y="147"/>
                  </a:lnTo>
                  <a:cubicBezTo>
                    <a:pt x="3555" y="108"/>
                    <a:pt x="3529" y="0"/>
                    <a:pt x="3367" y="0"/>
                  </a:cubicBezTo>
                  <a:cubicBezTo>
                    <a:pt x="3230" y="0"/>
                    <a:pt x="3184" y="97"/>
                    <a:pt x="3184" y="165"/>
                  </a:cubicBezTo>
                  <a:cubicBezTo>
                    <a:pt x="3184" y="225"/>
                    <a:pt x="3225" y="277"/>
                    <a:pt x="3283" y="298"/>
                  </a:cubicBezTo>
                  <a:lnTo>
                    <a:pt x="3398" y="340"/>
                  </a:lnTo>
                  <a:cubicBezTo>
                    <a:pt x="3449" y="359"/>
                    <a:pt x="3461" y="373"/>
                    <a:pt x="3461" y="402"/>
                  </a:cubicBezTo>
                  <a:cubicBezTo>
                    <a:pt x="3461" y="443"/>
                    <a:pt x="3411" y="460"/>
                    <a:pt x="3375" y="460"/>
                  </a:cubicBezTo>
                  <a:cubicBezTo>
                    <a:pt x="3324" y="460"/>
                    <a:pt x="3280" y="438"/>
                    <a:pt x="3280" y="382"/>
                  </a:cubicBezTo>
                  <a:lnTo>
                    <a:pt x="3175" y="384"/>
                  </a:lnTo>
                  <a:cubicBezTo>
                    <a:pt x="3175" y="431"/>
                    <a:pt x="3192" y="551"/>
                    <a:pt x="3375" y="551"/>
                  </a:cubicBezTo>
                  <a:cubicBezTo>
                    <a:pt x="3520" y="551"/>
                    <a:pt x="3566" y="453"/>
                    <a:pt x="3566" y="388"/>
                  </a:cubicBezTo>
                  <a:cubicBezTo>
                    <a:pt x="3566" y="306"/>
                    <a:pt x="3517" y="265"/>
                    <a:pt x="3447" y="243"/>
                  </a:cubicBezTo>
                  <a:lnTo>
                    <a:pt x="3350" y="212"/>
                  </a:lnTo>
                  <a:cubicBezTo>
                    <a:pt x="3324" y="203"/>
                    <a:pt x="3289" y="185"/>
                    <a:pt x="3289" y="149"/>
                  </a:cubicBezTo>
                  <a:cubicBezTo>
                    <a:pt x="3289" y="113"/>
                    <a:pt x="3321" y="90"/>
                    <a:pt x="3373" y="90"/>
                  </a:cubicBezTo>
                  <a:cubicBezTo>
                    <a:pt x="3415" y="90"/>
                    <a:pt x="3450" y="113"/>
                    <a:pt x="3450" y="149"/>
                  </a:cubicBezTo>
                  <a:close/>
                  <a:moveTo>
                    <a:pt x="2493" y="541"/>
                  </a:moveTo>
                  <a:lnTo>
                    <a:pt x="2664" y="9"/>
                  </a:lnTo>
                  <a:lnTo>
                    <a:pt x="2551" y="9"/>
                  </a:lnTo>
                  <a:lnTo>
                    <a:pt x="2441" y="400"/>
                  </a:lnTo>
                  <a:lnTo>
                    <a:pt x="2439" y="400"/>
                  </a:lnTo>
                  <a:lnTo>
                    <a:pt x="2326" y="9"/>
                  </a:lnTo>
                  <a:lnTo>
                    <a:pt x="2211" y="9"/>
                  </a:lnTo>
                  <a:lnTo>
                    <a:pt x="2383" y="541"/>
                  </a:lnTo>
                  <a:lnTo>
                    <a:pt x="2493" y="541"/>
                  </a:lnTo>
                  <a:close/>
                  <a:moveTo>
                    <a:pt x="2070" y="541"/>
                  </a:moveTo>
                  <a:lnTo>
                    <a:pt x="2175" y="541"/>
                  </a:lnTo>
                  <a:lnTo>
                    <a:pt x="2175" y="9"/>
                  </a:lnTo>
                  <a:lnTo>
                    <a:pt x="2070" y="9"/>
                  </a:lnTo>
                  <a:lnTo>
                    <a:pt x="2070" y="541"/>
                  </a:lnTo>
                  <a:close/>
                  <a:moveTo>
                    <a:pt x="1880" y="104"/>
                  </a:moveTo>
                  <a:lnTo>
                    <a:pt x="2019" y="104"/>
                  </a:lnTo>
                  <a:lnTo>
                    <a:pt x="2019" y="9"/>
                  </a:lnTo>
                  <a:lnTo>
                    <a:pt x="1636" y="9"/>
                  </a:lnTo>
                  <a:lnTo>
                    <a:pt x="1636" y="104"/>
                  </a:lnTo>
                  <a:lnTo>
                    <a:pt x="1775" y="104"/>
                  </a:lnTo>
                  <a:lnTo>
                    <a:pt x="1775" y="541"/>
                  </a:lnTo>
                  <a:lnTo>
                    <a:pt x="1880" y="541"/>
                  </a:lnTo>
                  <a:lnTo>
                    <a:pt x="1880" y="104"/>
                  </a:lnTo>
                  <a:close/>
                  <a:moveTo>
                    <a:pt x="1279" y="541"/>
                  </a:moveTo>
                  <a:lnTo>
                    <a:pt x="1615" y="541"/>
                  </a:lnTo>
                  <a:lnTo>
                    <a:pt x="1615" y="446"/>
                  </a:lnTo>
                  <a:lnTo>
                    <a:pt x="1384" y="446"/>
                  </a:lnTo>
                  <a:lnTo>
                    <a:pt x="1384" y="320"/>
                  </a:lnTo>
                  <a:lnTo>
                    <a:pt x="1609" y="320"/>
                  </a:lnTo>
                  <a:lnTo>
                    <a:pt x="1609" y="225"/>
                  </a:lnTo>
                  <a:lnTo>
                    <a:pt x="1384" y="225"/>
                  </a:lnTo>
                  <a:lnTo>
                    <a:pt x="1384" y="104"/>
                  </a:lnTo>
                  <a:lnTo>
                    <a:pt x="1615" y="104"/>
                  </a:lnTo>
                  <a:lnTo>
                    <a:pt x="1615" y="9"/>
                  </a:lnTo>
                  <a:lnTo>
                    <a:pt x="1279" y="9"/>
                  </a:lnTo>
                  <a:lnTo>
                    <a:pt x="1279" y="541"/>
                  </a:lnTo>
                  <a:close/>
                  <a:moveTo>
                    <a:pt x="1203" y="360"/>
                  </a:moveTo>
                  <a:lnTo>
                    <a:pt x="1203" y="9"/>
                  </a:lnTo>
                  <a:lnTo>
                    <a:pt x="962" y="9"/>
                  </a:lnTo>
                  <a:lnTo>
                    <a:pt x="962" y="104"/>
                  </a:lnTo>
                  <a:lnTo>
                    <a:pt x="1098" y="104"/>
                  </a:lnTo>
                  <a:lnTo>
                    <a:pt x="1098" y="384"/>
                  </a:lnTo>
                  <a:cubicBezTo>
                    <a:pt x="1098" y="439"/>
                    <a:pt x="1068" y="455"/>
                    <a:pt x="1017" y="455"/>
                  </a:cubicBezTo>
                  <a:lnTo>
                    <a:pt x="963" y="455"/>
                  </a:lnTo>
                  <a:lnTo>
                    <a:pt x="963" y="545"/>
                  </a:lnTo>
                  <a:lnTo>
                    <a:pt x="997" y="545"/>
                  </a:lnTo>
                  <a:cubicBezTo>
                    <a:pt x="1103" y="545"/>
                    <a:pt x="1203" y="528"/>
                    <a:pt x="1203" y="360"/>
                  </a:cubicBezTo>
                  <a:close/>
                  <a:moveTo>
                    <a:pt x="857" y="265"/>
                  </a:moveTo>
                  <a:lnTo>
                    <a:pt x="857" y="263"/>
                  </a:lnTo>
                  <a:cubicBezTo>
                    <a:pt x="895" y="246"/>
                    <a:pt x="928" y="212"/>
                    <a:pt x="928" y="154"/>
                  </a:cubicBezTo>
                  <a:cubicBezTo>
                    <a:pt x="928" y="67"/>
                    <a:pt x="870" y="9"/>
                    <a:pt x="758" y="9"/>
                  </a:cubicBezTo>
                  <a:lnTo>
                    <a:pt x="571" y="9"/>
                  </a:lnTo>
                  <a:lnTo>
                    <a:pt x="571" y="541"/>
                  </a:lnTo>
                  <a:lnTo>
                    <a:pt x="762" y="541"/>
                  </a:lnTo>
                  <a:cubicBezTo>
                    <a:pt x="871" y="541"/>
                    <a:pt x="945" y="483"/>
                    <a:pt x="945" y="385"/>
                  </a:cubicBezTo>
                  <a:cubicBezTo>
                    <a:pt x="945" y="319"/>
                    <a:pt x="904" y="276"/>
                    <a:pt x="857" y="265"/>
                  </a:cubicBezTo>
                  <a:close/>
                  <a:moveTo>
                    <a:pt x="823" y="163"/>
                  </a:moveTo>
                  <a:cubicBezTo>
                    <a:pt x="823" y="205"/>
                    <a:pt x="790" y="228"/>
                    <a:pt x="740" y="228"/>
                  </a:cubicBezTo>
                  <a:lnTo>
                    <a:pt x="676" y="228"/>
                  </a:lnTo>
                  <a:lnTo>
                    <a:pt x="676" y="100"/>
                  </a:lnTo>
                  <a:lnTo>
                    <a:pt x="749" y="100"/>
                  </a:lnTo>
                  <a:cubicBezTo>
                    <a:pt x="791" y="100"/>
                    <a:pt x="823" y="119"/>
                    <a:pt x="823" y="163"/>
                  </a:cubicBezTo>
                  <a:close/>
                  <a:moveTo>
                    <a:pt x="836" y="383"/>
                  </a:moveTo>
                  <a:cubicBezTo>
                    <a:pt x="836" y="421"/>
                    <a:pt x="812" y="450"/>
                    <a:pt x="745" y="450"/>
                  </a:cubicBezTo>
                  <a:lnTo>
                    <a:pt x="676" y="450"/>
                  </a:lnTo>
                  <a:lnTo>
                    <a:pt x="676" y="314"/>
                  </a:lnTo>
                  <a:lnTo>
                    <a:pt x="754" y="314"/>
                  </a:lnTo>
                  <a:cubicBezTo>
                    <a:pt x="815" y="314"/>
                    <a:pt x="836" y="349"/>
                    <a:pt x="836" y="383"/>
                  </a:cubicBezTo>
                  <a:close/>
                  <a:moveTo>
                    <a:pt x="513" y="275"/>
                  </a:moveTo>
                  <a:cubicBezTo>
                    <a:pt x="513" y="132"/>
                    <a:pt x="420" y="0"/>
                    <a:pt x="256" y="0"/>
                  </a:cubicBezTo>
                  <a:cubicBezTo>
                    <a:pt x="92" y="0"/>
                    <a:pt x="0" y="132"/>
                    <a:pt x="0" y="275"/>
                  </a:cubicBezTo>
                  <a:cubicBezTo>
                    <a:pt x="0" y="418"/>
                    <a:pt x="92" y="551"/>
                    <a:pt x="256" y="551"/>
                  </a:cubicBezTo>
                  <a:cubicBezTo>
                    <a:pt x="420" y="551"/>
                    <a:pt x="513" y="418"/>
                    <a:pt x="513" y="275"/>
                  </a:cubicBezTo>
                  <a:close/>
                  <a:moveTo>
                    <a:pt x="404" y="275"/>
                  </a:moveTo>
                  <a:cubicBezTo>
                    <a:pt x="404" y="371"/>
                    <a:pt x="354" y="456"/>
                    <a:pt x="256" y="456"/>
                  </a:cubicBezTo>
                  <a:cubicBezTo>
                    <a:pt x="158" y="456"/>
                    <a:pt x="109" y="371"/>
                    <a:pt x="109" y="275"/>
                  </a:cubicBezTo>
                  <a:cubicBezTo>
                    <a:pt x="109" y="180"/>
                    <a:pt x="158" y="94"/>
                    <a:pt x="256" y="94"/>
                  </a:cubicBezTo>
                  <a:cubicBezTo>
                    <a:pt x="354" y="94"/>
                    <a:pt x="403" y="180"/>
                    <a:pt x="404" y="275"/>
                  </a:cubicBezTo>
                  <a:close/>
                </a:path>
              </a:pathLst>
            </a:custGeom>
            <a:solidFill>
              <a:srgbClr val="4B7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5" name="Freeform 6"/>
            <p:cNvSpPr>
              <a:spLocks noEditPoints="1"/>
            </p:cNvSpPr>
            <p:nvPr/>
          </p:nvSpPr>
          <p:spPr bwMode="auto">
            <a:xfrm>
              <a:off x="4420" y="4173"/>
              <a:ext cx="718" cy="187"/>
            </a:xfrm>
            <a:custGeom>
              <a:avLst/>
              <a:gdLst>
                <a:gd name="T0" fmla="*/ 1975 w 2096"/>
                <a:gd name="T1" fmla="*/ 376 h 545"/>
                <a:gd name="T2" fmla="*/ 1920 w 2096"/>
                <a:gd name="T3" fmla="*/ 539 h 545"/>
                <a:gd name="T4" fmla="*/ 1998 w 2096"/>
                <a:gd name="T5" fmla="*/ 0 h 545"/>
                <a:gd name="T6" fmla="*/ 1998 w 2096"/>
                <a:gd name="T7" fmla="*/ 175 h 545"/>
                <a:gd name="T8" fmla="*/ 1898 w 2096"/>
                <a:gd name="T9" fmla="*/ 539 h 545"/>
                <a:gd name="T10" fmla="*/ 1737 w 2096"/>
                <a:gd name="T11" fmla="*/ 539 h 545"/>
                <a:gd name="T12" fmla="*/ 1814 w 2096"/>
                <a:gd name="T13" fmla="*/ 4 h 545"/>
                <a:gd name="T14" fmla="*/ 1757 w 2096"/>
                <a:gd name="T15" fmla="*/ 169 h 545"/>
                <a:gd name="T16" fmla="*/ 1618 w 2096"/>
                <a:gd name="T17" fmla="*/ 106 h 545"/>
                <a:gd name="T18" fmla="*/ 1576 w 2096"/>
                <a:gd name="T19" fmla="*/ 106 h 545"/>
                <a:gd name="T20" fmla="*/ 1417 w 2096"/>
                <a:gd name="T21" fmla="*/ 207 h 545"/>
                <a:gd name="T22" fmla="*/ 1265 w 2096"/>
                <a:gd name="T23" fmla="*/ 207 h 545"/>
                <a:gd name="T24" fmla="*/ 1417 w 2096"/>
                <a:gd name="T25" fmla="*/ 207 h 545"/>
                <a:gd name="T26" fmla="*/ 1331 w 2096"/>
                <a:gd name="T27" fmla="*/ 39 h 545"/>
                <a:gd name="T28" fmla="*/ 1176 w 2096"/>
                <a:gd name="T29" fmla="*/ 4 h 545"/>
                <a:gd name="T30" fmla="*/ 1164 w 2096"/>
                <a:gd name="T31" fmla="*/ 127 h 545"/>
                <a:gd name="T32" fmla="*/ 1140 w 2096"/>
                <a:gd name="T33" fmla="*/ 94 h 545"/>
                <a:gd name="T34" fmla="*/ 1090 w 2096"/>
                <a:gd name="T35" fmla="*/ 207 h 545"/>
                <a:gd name="T36" fmla="*/ 958 w 2096"/>
                <a:gd name="T37" fmla="*/ 165 h 545"/>
                <a:gd name="T38" fmla="*/ 995 w 2096"/>
                <a:gd name="T39" fmla="*/ 53 h 545"/>
                <a:gd name="T40" fmla="*/ 854 w 2096"/>
                <a:gd name="T41" fmla="*/ 58 h 545"/>
                <a:gd name="T42" fmla="*/ 834 w 2096"/>
                <a:gd name="T43" fmla="*/ 130 h 545"/>
                <a:gd name="T44" fmla="*/ 825 w 2096"/>
                <a:gd name="T45" fmla="*/ 211 h 545"/>
                <a:gd name="T46" fmla="*/ 606 w 2096"/>
                <a:gd name="T47" fmla="*/ 207 h 545"/>
                <a:gd name="T48" fmla="*/ 734 w 2096"/>
                <a:gd name="T49" fmla="*/ 123 h 545"/>
                <a:gd name="T50" fmla="*/ 736 w 2096"/>
                <a:gd name="T51" fmla="*/ 4 h 545"/>
                <a:gd name="T52" fmla="*/ 412 w 2096"/>
                <a:gd name="T53" fmla="*/ 4 h 545"/>
                <a:gd name="T54" fmla="*/ 487 w 2096"/>
                <a:gd name="T55" fmla="*/ 173 h 545"/>
                <a:gd name="T56" fmla="*/ 357 w 2096"/>
                <a:gd name="T57" fmla="*/ 259 h 545"/>
                <a:gd name="T58" fmla="*/ 434 w 2096"/>
                <a:gd name="T59" fmla="*/ 402 h 545"/>
                <a:gd name="T60" fmla="*/ 203 w 2096"/>
                <a:gd name="T61" fmla="*/ 207 h 545"/>
                <a:gd name="T62" fmla="*/ 330 w 2096"/>
                <a:gd name="T63" fmla="*/ 123 h 545"/>
                <a:gd name="T64" fmla="*/ 332 w 2096"/>
                <a:gd name="T65" fmla="*/ 4 h 545"/>
                <a:gd name="T66" fmla="*/ 101 w 2096"/>
                <a:gd name="T67" fmla="*/ 259 h 545"/>
                <a:gd name="T68" fmla="*/ 105 w 2096"/>
                <a:gd name="T69" fmla="*/ 498 h 545"/>
                <a:gd name="T70" fmla="*/ 143 w 2096"/>
                <a:gd name="T71" fmla="*/ 385 h 545"/>
                <a:gd name="T72" fmla="*/ 182 w 2096"/>
                <a:gd name="T73" fmla="*/ 106 h 545"/>
                <a:gd name="T74" fmla="*/ 182 w 2096"/>
                <a:gd name="T75" fmla="*/ 106 h 545"/>
                <a:gd name="T76" fmla="*/ 80 w 2096"/>
                <a:gd name="T77" fmla="*/ 39 h 545"/>
                <a:gd name="T78" fmla="*/ 713 w 2096"/>
                <a:gd name="T79" fmla="*/ 460 h 545"/>
                <a:gd name="T80" fmla="*/ 652 w 2096"/>
                <a:gd name="T81" fmla="*/ 336 h 545"/>
                <a:gd name="T82" fmla="*/ 625 w 2096"/>
                <a:gd name="T83" fmla="*/ 435 h 545"/>
                <a:gd name="T84" fmla="*/ 724 w 2096"/>
                <a:gd name="T85" fmla="*/ 264 h 545"/>
                <a:gd name="T86" fmla="*/ 851 w 2096"/>
                <a:gd name="T87" fmla="*/ 313 h 545"/>
                <a:gd name="T88" fmla="*/ 945 w 2096"/>
                <a:gd name="T89" fmla="*/ 539 h 545"/>
                <a:gd name="T90" fmla="*/ 1118 w 2096"/>
                <a:gd name="T91" fmla="*/ 425 h 545"/>
                <a:gd name="T92" fmla="*/ 1121 w 2096"/>
                <a:gd name="T93" fmla="*/ 264 h 545"/>
                <a:gd name="T94" fmla="*/ 1201 w 2096"/>
                <a:gd name="T95" fmla="*/ 351 h 545"/>
                <a:gd name="T96" fmla="*/ 1320 w 2096"/>
                <a:gd name="T97" fmla="*/ 264 h 545"/>
                <a:gd name="T98" fmla="*/ 1416 w 2096"/>
                <a:gd name="T99" fmla="*/ 264 h 545"/>
                <a:gd name="T100" fmla="*/ 1514 w 2096"/>
                <a:gd name="T101" fmla="*/ 264 h 545"/>
                <a:gd name="T102" fmla="*/ 1664 w 2096"/>
                <a:gd name="T103" fmla="*/ 395 h 545"/>
                <a:gd name="T104" fmla="*/ 1652 w 2096"/>
                <a:gd name="T105" fmla="*/ 458 h 545"/>
                <a:gd name="T106" fmla="*/ 1646 w 2096"/>
                <a:gd name="T107" fmla="*/ 343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96" h="545">
                  <a:moveTo>
                    <a:pt x="1975" y="490"/>
                  </a:moveTo>
                  <a:lnTo>
                    <a:pt x="1975" y="425"/>
                  </a:lnTo>
                  <a:lnTo>
                    <a:pt x="2093" y="425"/>
                  </a:lnTo>
                  <a:lnTo>
                    <a:pt x="2093" y="376"/>
                  </a:lnTo>
                  <a:lnTo>
                    <a:pt x="1975" y="376"/>
                  </a:lnTo>
                  <a:lnTo>
                    <a:pt x="1975" y="313"/>
                  </a:lnTo>
                  <a:lnTo>
                    <a:pt x="2096" y="313"/>
                  </a:lnTo>
                  <a:lnTo>
                    <a:pt x="2096" y="264"/>
                  </a:lnTo>
                  <a:lnTo>
                    <a:pt x="1920" y="264"/>
                  </a:lnTo>
                  <a:lnTo>
                    <a:pt x="1920" y="539"/>
                  </a:lnTo>
                  <a:lnTo>
                    <a:pt x="2096" y="539"/>
                  </a:lnTo>
                  <a:lnTo>
                    <a:pt x="2096" y="490"/>
                  </a:lnTo>
                  <a:lnTo>
                    <a:pt x="1975" y="490"/>
                  </a:lnTo>
                  <a:close/>
                  <a:moveTo>
                    <a:pt x="2096" y="106"/>
                  </a:moveTo>
                  <a:cubicBezTo>
                    <a:pt x="2096" y="51"/>
                    <a:pt x="2061" y="0"/>
                    <a:pt x="1998" y="0"/>
                  </a:cubicBezTo>
                  <a:cubicBezTo>
                    <a:pt x="1934" y="0"/>
                    <a:pt x="1899" y="51"/>
                    <a:pt x="1899" y="106"/>
                  </a:cubicBezTo>
                  <a:cubicBezTo>
                    <a:pt x="1899" y="160"/>
                    <a:pt x="1934" y="211"/>
                    <a:pt x="1998" y="211"/>
                  </a:cubicBezTo>
                  <a:cubicBezTo>
                    <a:pt x="2061" y="211"/>
                    <a:pt x="2096" y="160"/>
                    <a:pt x="2096" y="106"/>
                  </a:cubicBezTo>
                  <a:close/>
                  <a:moveTo>
                    <a:pt x="2054" y="106"/>
                  </a:moveTo>
                  <a:cubicBezTo>
                    <a:pt x="2054" y="142"/>
                    <a:pt x="2035" y="175"/>
                    <a:pt x="1998" y="175"/>
                  </a:cubicBezTo>
                  <a:cubicBezTo>
                    <a:pt x="1960" y="175"/>
                    <a:pt x="1941" y="142"/>
                    <a:pt x="1941" y="106"/>
                  </a:cubicBezTo>
                  <a:cubicBezTo>
                    <a:pt x="1941" y="69"/>
                    <a:pt x="1960" y="37"/>
                    <a:pt x="1998" y="37"/>
                  </a:cubicBezTo>
                  <a:cubicBezTo>
                    <a:pt x="2035" y="37"/>
                    <a:pt x="2054" y="69"/>
                    <a:pt x="2054" y="106"/>
                  </a:cubicBezTo>
                  <a:close/>
                  <a:moveTo>
                    <a:pt x="1737" y="539"/>
                  </a:moveTo>
                  <a:lnTo>
                    <a:pt x="1898" y="539"/>
                  </a:lnTo>
                  <a:lnTo>
                    <a:pt x="1898" y="488"/>
                  </a:lnTo>
                  <a:lnTo>
                    <a:pt x="1792" y="488"/>
                  </a:lnTo>
                  <a:lnTo>
                    <a:pt x="1792" y="264"/>
                  </a:lnTo>
                  <a:lnTo>
                    <a:pt x="1737" y="264"/>
                  </a:lnTo>
                  <a:lnTo>
                    <a:pt x="1737" y="539"/>
                  </a:lnTo>
                  <a:close/>
                  <a:moveTo>
                    <a:pt x="1773" y="207"/>
                  </a:moveTo>
                  <a:lnTo>
                    <a:pt x="1891" y="207"/>
                  </a:lnTo>
                  <a:lnTo>
                    <a:pt x="1891" y="169"/>
                  </a:lnTo>
                  <a:lnTo>
                    <a:pt x="1814" y="169"/>
                  </a:lnTo>
                  <a:lnTo>
                    <a:pt x="1814" y="4"/>
                  </a:lnTo>
                  <a:lnTo>
                    <a:pt x="1773" y="4"/>
                  </a:lnTo>
                  <a:lnTo>
                    <a:pt x="1773" y="207"/>
                  </a:lnTo>
                  <a:close/>
                  <a:moveTo>
                    <a:pt x="1638" y="207"/>
                  </a:moveTo>
                  <a:lnTo>
                    <a:pt x="1757" y="207"/>
                  </a:lnTo>
                  <a:lnTo>
                    <a:pt x="1757" y="169"/>
                  </a:lnTo>
                  <a:lnTo>
                    <a:pt x="1679" y="169"/>
                  </a:lnTo>
                  <a:lnTo>
                    <a:pt x="1679" y="4"/>
                  </a:lnTo>
                  <a:lnTo>
                    <a:pt x="1638" y="4"/>
                  </a:lnTo>
                  <a:lnTo>
                    <a:pt x="1638" y="207"/>
                  </a:lnTo>
                  <a:close/>
                  <a:moveTo>
                    <a:pt x="1618" y="106"/>
                  </a:moveTo>
                  <a:cubicBezTo>
                    <a:pt x="1618" y="51"/>
                    <a:pt x="1582" y="0"/>
                    <a:pt x="1519" y="0"/>
                  </a:cubicBezTo>
                  <a:cubicBezTo>
                    <a:pt x="1456" y="0"/>
                    <a:pt x="1420" y="51"/>
                    <a:pt x="1420" y="106"/>
                  </a:cubicBezTo>
                  <a:cubicBezTo>
                    <a:pt x="1420" y="160"/>
                    <a:pt x="1456" y="211"/>
                    <a:pt x="1519" y="211"/>
                  </a:cubicBezTo>
                  <a:cubicBezTo>
                    <a:pt x="1582" y="211"/>
                    <a:pt x="1618" y="160"/>
                    <a:pt x="1618" y="106"/>
                  </a:cubicBezTo>
                  <a:close/>
                  <a:moveTo>
                    <a:pt x="1576" y="106"/>
                  </a:moveTo>
                  <a:cubicBezTo>
                    <a:pt x="1576" y="142"/>
                    <a:pt x="1557" y="175"/>
                    <a:pt x="1519" y="175"/>
                  </a:cubicBezTo>
                  <a:cubicBezTo>
                    <a:pt x="1481" y="175"/>
                    <a:pt x="1462" y="142"/>
                    <a:pt x="1462" y="106"/>
                  </a:cubicBezTo>
                  <a:cubicBezTo>
                    <a:pt x="1462" y="69"/>
                    <a:pt x="1481" y="37"/>
                    <a:pt x="1519" y="37"/>
                  </a:cubicBezTo>
                  <a:cubicBezTo>
                    <a:pt x="1557" y="37"/>
                    <a:pt x="1576" y="69"/>
                    <a:pt x="1576" y="106"/>
                  </a:cubicBezTo>
                  <a:close/>
                  <a:moveTo>
                    <a:pt x="1417" y="207"/>
                  </a:moveTo>
                  <a:lnTo>
                    <a:pt x="1370" y="122"/>
                  </a:lnTo>
                  <a:cubicBezTo>
                    <a:pt x="1396" y="114"/>
                    <a:pt x="1407" y="86"/>
                    <a:pt x="1407" y="65"/>
                  </a:cubicBezTo>
                  <a:cubicBezTo>
                    <a:pt x="1407" y="31"/>
                    <a:pt x="1383" y="4"/>
                    <a:pt x="1340" y="4"/>
                  </a:cubicBezTo>
                  <a:lnTo>
                    <a:pt x="1265" y="4"/>
                  </a:lnTo>
                  <a:lnTo>
                    <a:pt x="1265" y="207"/>
                  </a:lnTo>
                  <a:lnTo>
                    <a:pt x="1305" y="207"/>
                  </a:lnTo>
                  <a:lnTo>
                    <a:pt x="1305" y="127"/>
                  </a:lnTo>
                  <a:lnTo>
                    <a:pt x="1329" y="127"/>
                  </a:lnTo>
                  <a:lnTo>
                    <a:pt x="1368" y="207"/>
                  </a:lnTo>
                  <a:lnTo>
                    <a:pt x="1417" y="207"/>
                  </a:lnTo>
                  <a:close/>
                  <a:moveTo>
                    <a:pt x="1367" y="66"/>
                  </a:moveTo>
                  <a:cubicBezTo>
                    <a:pt x="1367" y="79"/>
                    <a:pt x="1360" y="94"/>
                    <a:pt x="1332" y="94"/>
                  </a:cubicBezTo>
                  <a:lnTo>
                    <a:pt x="1305" y="94"/>
                  </a:lnTo>
                  <a:lnTo>
                    <a:pt x="1305" y="39"/>
                  </a:lnTo>
                  <a:lnTo>
                    <a:pt x="1331" y="39"/>
                  </a:lnTo>
                  <a:cubicBezTo>
                    <a:pt x="1360" y="39"/>
                    <a:pt x="1367" y="52"/>
                    <a:pt x="1367" y="66"/>
                  </a:cubicBezTo>
                  <a:close/>
                  <a:moveTo>
                    <a:pt x="1252" y="207"/>
                  </a:moveTo>
                  <a:lnTo>
                    <a:pt x="1205" y="122"/>
                  </a:lnTo>
                  <a:cubicBezTo>
                    <a:pt x="1231" y="114"/>
                    <a:pt x="1243" y="86"/>
                    <a:pt x="1243" y="65"/>
                  </a:cubicBezTo>
                  <a:cubicBezTo>
                    <a:pt x="1243" y="31"/>
                    <a:pt x="1218" y="4"/>
                    <a:pt x="1176" y="4"/>
                  </a:cubicBezTo>
                  <a:lnTo>
                    <a:pt x="1100" y="4"/>
                  </a:lnTo>
                  <a:lnTo>
                    <a:pt x="1100" y="207"/>
                  </a:lnTo>
                  <a:lnTo>
                    <a:pt x="1140" y="207"/>
                  </a:lnTo>
                  <a:lnTo>
                    <a:pt x="1140" y="127"/>
                  </a:lnTo>
                  <a:lnTo>
                    <a:pt x="1164" y="127"/>
                  </a:lnTo>
                  <a:lnTo>
                    <a:pt x="1204" y="207"/>
                  </a:lnTo>
                  <a:lnTo>
                    <a:pt x="1252" y="207"/>
                  </a:lnTo>
                  <a:close/>
                  <a:moveTo>
                    <a:pt x="1202" y="66"/>
                  </a:moveTo>
                  <a:cubicBezTo>
                    <a:pt x="1202" y="79"/>
                    <a:pt x="1195" y="94"/>
                    <a:pt x="1167" y="94"/>
                  </a:cubicBezTo>
                  <a:lnTo>
                    <a:pt x="1140" y="94"/>
                  </a:lnTo>
                  <a:lnTo>
                    <a:pt x="1140" y="39"/>
                  </a:lnTo>
                  <a:lnTo>
                    <a:pt x="1166" y="39"/>
                  </a:lnTo>
                  <a:cubicBezTo>
                    <a:pt x="1195" y="39"/>
                    <a:pt x="1202" y="52"/>
                    <a:pt x="1202" y="66"/>
                  </a:cubicBezTo>
                  <a:close/>
                  <a:moveTo>
                    <a:pt x="1046" y="207"/>
                  </a:moveTo>
                  <a:lnTo>
                    <a:pt x="1090" y="207"/>
                  </a:lnTo>
                  <a:lnTo>
                    <a:pt x="1017" y="4"/>
                  </a:lnTo>
                  <a:lnTo>
                    <a:pt x="975" y="4"/>
                  </a:lnTo>
                  <a:lnTo>
                    <a:pt x="901" y="207"/>
                  </a:lnTo>
                  <a:lnTo>
                    <a:pt x="945" y="207"/>
                  </a:lnTo>
                  <a:lnTo>
                    <a:pt x="958" y="165"/>
                  </a:lnTo>
                  <a:lnTo>
                    <a:pt x="1032" y="165"/>
                  </a:lnTo>
                  <a:lnTo>
                    <a:pt x="1046" y="207"/>
                  </a:lnTo>
                  <a:close/>
                  <a:moveTo>
                    <a:pt x="1021" y="132"/>
                  </a:moveTo>
                  <a:lnTo>
                    <a:pt x="969" y="132"/>
                  </a:lnTo>
                  <a:lnTo>
                    <a:pt x="995" y="53"/>
                  </a:lnTo>
                  <a:lnTo>
                    <a:pt x="995" y="53"/>
                  </a:lnTo>
                  <a:lnTo>
                    <a:pt x="1021" y="132"/>
                  </a:lnTo>
                  <a:close/>
                  <a:moveTo>
                    <a:pt x="792" y="57"/>
                  </a:moveTo>
                  <a:cubicBezTo>
                    <a:pt x="792" y="44"/>
                    <a:pt x="804" y="35"/>
                    <a:pt x="824" y="35"/>
                  </a:cubicBezTo>
                  <a:cubicBezTo>
                    <a:pt x="841" y="35"/>
                    <a:pt x="854" y="44"/>
                    <a:pt x="854" y="58"/>
                  </a:cubicBezTo>
                  <a:lnTo>
                    <a:pt x="895" y="57"/>
                  </a:lnTo>
                  <a:cubicBezTo>
                    <a:pt x="895" y="42"/>
                    <a:pt x="885" y="0"/>
                    <a:pt x="822" y="0"/>
                  </a:cubicBezTo>
                  <a:cubicBezTo>
                    <a:pt x="769" y="0"/>
                    <a:pt x="752" y="38"/>
                    <a:pt x="752" y="64"/>
                  </a:cubicBezTo>
                  <a:cubicBezTo>
                    <a:pt x="752" y="86"/>
                    <a:pt x="767" y="106"/>
                    <a:pt x="790" y="114"/>
                  </a:cubicBezTo>
                  <a:lnTo>
                    <a:pt x="834" y="130"/>
                  </a:lnTo>
                  <a:cubicBezTo>
                    <a:pt x="854" y="137"/>
                    <a:pt x="858" y="143"/>
                    <a:pt x="858" y="154"/>
                  </a:cubicBezTo>
                  <a:cubicBezTo>
                    <a:pt x="858" y="170"/>
                    <a:pt x="839" y="176"/>
                    <a:pt x="825" y="176"/>
                  </a:cubicBezTo>
                  <a:cubicBezTo>
                    <a:pt x="806" y="176"/>
                    <a:pt x="789" y="168"/>
                    <a:pt x="789" y="146"/>
                  </a:cubicBezTo>
                  <a:lnTo>
                    <a:pt x="748" y="147"/>
                  </a:lnTo>
                  <a:cubicBezTo>
                    <a:pt x="748" y="165"/>
                    <a:pt x="755" y="211"/>
                    <a:pt x="825" y="211"/>
                  </a:cubicBezTo>
                  <a:cubicBezTo>
                    <a:pt x="881" y="211"/>
                    <a:pt x="899" y="174"/>
                    <a:pt x="899" y="149"/>
                  </a:cubicBezTo>
                  <a:cubicBezTo>
                    <a:pt x="899" y="117"/>
                    <a:pt x="880" y="102"/>
                    <a:pt x="853" y="93"/>
                  </a:cubicBezTo>
                  <a:lnTo>
                    <a:pt x="816" y="81"/>
                  </a:lnTo>
                  <a:cubicBezTo>
                    <a:pt x="806" y="78"/>
                    <a:pt x="792" y="71"/>
                    <a:pt x="792" y="57"/>
                  </a:cubicBezTo>
                  <a:close/>
                  <a:moveTo>
                    <a:pt x="606" y="207"/>
                  </a:moveTo>
                  <a:lnTo>
                    <a:pt x="736" y="207"/>
                  </a:lnTo>
                  <a:lnTo>
                    <a:pt x="736" y="171"/>
                  </a:lnTo>
                  <a:lnTo>
                    <a:pt x="647" y="171"/>
                  </a:lnTo>
                  <a:lnTo>
                    <a:pt x="647" y="123"/>
                  </a:lnTo>
                  <a:lnTo>
                    <a:pt x="734" y="123"/>
                  </a:lnTo>
                  <a:lnTo>
                    <a:pt x="734" y="86"/>
                  </a:lnTo>
                  <a:lnTo>
                    <a:pt x="647" y="86"/>
                  </a:lnTo>
                  <a:lnTo>
                    <a:pt x="647" y="40"/>
                  </a:lnTo>
                  <a:lnTo>
                    <a:pt x="736" y="40"/>
                  </a:lnTo>
                  <a:lnTo>
                    <a:pt x="736" y="4"/>
                  </a:lnTo>
                  <a:lnTo>
                    <a:pt x="606" y="4"/>
                  </a:lnTo>
                  <a:lnTo>
                    <a:pt x="606" y="207"/>
                  </a:lnTo>
                  <a:close/>
                  <a:moveTo>
                    <a:pt x="586" y="106"/>
                  </a:moveTo>
                  <a:cubicBezTo>
                    <a:pt x="586" y="40"/>
                    <a:pt x="550" y="4"/>
                    <a:pt x="488" y="4"/>
                  </a:cubicBezTo>
                  <a:lnTo>
                    <a:pt x="412" y="4"/>
                  </a:lnTo>
                  <a:lnTo>
                    <a:pt x="412" y="207"/>
                  </a:lnTo>
                  <a:lnTo>
                    <a:pt x="489" y="207"/>
                  </a:lnTo>
                  <a:cubicBezTo>
                    <a:pt x="541" y="207"/>
                    <a:pt x="586" y="170"/>
                    <a:pt x="586" y="106"/>
                  </a:cubicBezTo>
                  <a:close/>
                  <a:moveTo>
                    <a:pt x="544" y="105"/>
                  </a:moveTo>
                  <a:cubicBezTo>
                    <a:pt x="544" y="137"/>
                    <a:pt x="528" y="173"/>
                    <a:pt x="487" y="173"/>
                  </a:cubicBezTo>
                  <a:lnTo>
                    <a:pt x="452" y="173"/>
                  </a:lnTo>
                  <a:lnTo>
                    <a:pt x="452" y="39"/>
                  </a:lnTo>
                  <a:lnTo>
                    <a:pt x="483" y="39"/>
                  </a:lnTo>
                  <a:cubicBezTo>
                    <a:pt x="529" y="39"/>
                    <a:pt x="544" y="71"/>
                    <a:pt x="544" y="105"/>
                  </a:cubicBezTo>
                  <a:close/>
                  <a:moveTo>
                    <a:pt x="357" y="259"/>
                  </a:moveTo>
                  <a:cubicBezTo>
                    <a:pt x="271" y="259"/>
                    <a:pt x="222" y="328"/>
                    <a:pt x="222" y="402"/>
                  </a:cubicBezTo>
                  <a:cubicBezTo>
                    <a:pt x="222" y="476"/>
                    <a:pt x="271" y="545"/>
                    <a:pt x="357" y="545"/>
                  </a:cubicBezTo>
                  <a:cubicBezTo>
                    <a:pt x="443" y="545"/>
                    <a:pt x="491" y="476"/>
                    <a:pt x="491" y="402"/>
                  </a:cubicBezTo>
                  <a:cubicBezTo>
                    <a:pt x="491" y="328"/>
                    <a:pt x="443" y="259"/>
                    <a:pt x="357" y="259"/>
                  </a:cubicBezTo>
                  <a:close/>
                  <a:moveTo>
                    <a:pt x="434" y="402"/>
                  </a:moveTo>
                  <a:cubicBezTo>
                    <a:pt x="434" y="451"/>
                    <a:pt x="408" y="495"/>
                    <a:pt x="357" y="495"/>
                  </a:cubicBezTo>
                  <a:cubicBezTo>
                    <a:pt x="305" y="495"/>
                    <a:pt x="280" y="451"/>
                    <a:pt x="280" y="402"/>
                  </a:cubicBezTo>
                  <a:cubicBezTo>
                    <a:pt x="280" y="352"/>
                    <a:pt x="305" y="308"/>
                    <a:pt x="357" y="308"/>
                  </a:cubicBezTo>
                  <a:cubicBezTo>
                    <a:pt x="408" y="308"/>
                    <a:pt x="434" y="352"/>
                    <a:pt x="434" y="402"/>
                  </a:cubicBezTo>
                  <a:close/>
                  <a:moveTo>
                    <a:pt x="203" y="207"/>
                  </a:moveTo>
                  <a:lnTo>
                    <a:pt x="332" y="207"/>
                  </a:lnTo>
                  <a:lnTo>
                    <a:pt x="332" y="171"/>
                  </a:lnTo>
                  <a:lnTo>
                    <a:pt x="243" y="171"/>
                  </a:lnTo>
                  <a:lnTo>
                    <a:pt x="243" y="123"/>
                  </a:lnTo>
                  <a:lnTo>
                    <a:pt x="330" y="123"/>
                  </a:lnTo>
                  <a:lnTo>
                    <a:pt x="330" y="86"/>
                  </a:lnTo>
                  <a:lnTo>
                    <a:pt x="243" y="86"/>
                  </a:lnTo>
                  <a:lnTo>
                    <a:pt x="243" y="40"/>
                  </a:lnTo>
                  <a:lnTo>
                    <a:pt x="332" y="40"/>
                  </a:lnTo>
                  <a:lnTo>
                    <a:pt x="332" y="4"/>
                  </a:lnTo>
                  <a:lnTo>
                    <a:pt x="203" y="4"/>
                  </a:lnTo>
                  <a:lnTo>
                    <a:pt x="203" y="207"/>
                  </a:lnTo>
                  <a:close/>
                  <a:moveTo>
                    <a:pt x="144" y="336"/>
                  </a:moveTo>
                  <a:lnTo>
                    <a:pt x="199" y="335"/>
                  </a:lnTo>
                  <a:cubicBezTo>
                    <a:pt x="199" y="315"/>
                    <a:pt x="186" y="259"/>
                    <a:pt x="101" y="259"/>
                  </a:cubicBezTo>
                  <a:cubicBezTo>
                    <a:pt x="29" y="259"/>
                    <a:pt x="5" y="309"/>
                    <a:pt x="5" y="344"/>
                  </a:cubicBezTo>
                  <a:cubicBezTo>
                    <a:pt x="5" y="376"/>
                    <a:pt x="26" y="402"/>
                    <a:pt x="57" y="413"/>
                  </a:cubicBezTo>
                  <a:lnTo>
                    <a:pt x="117" y="435"/>
                  </a:lnTo>
                  <a:cubicBezTo>
                    <a:pt x="144" y="445"/>
                    <a:pt x="150" y="453"/>
                    <a:pt x="150" y="467"/>
                  </a:cubicBezTo>
                  <a:cubicBezTo>
                    <a:pt x="150" y="489"/>
                    <a:pt x="124" y="498"/>
                    <a:pt x="105" y="498"/>
                  </a:cubicBezTo>
                  <a:cubicBezTo>
                    <a:pt x="78" y="498"/>
                    <a:pt x="55" y="486"/>
                    <a:pt x="55" y="457"/>
                  </a:cubicBezTo>
                  <a:lnTo>
                    <a:pt x="0" y="458"/>
                  </a:lnTo>
                  <a:cubicBezTo>
                    <a:pt x="0" y="483"/>
                    <a:pt x="9" y="545"/>
                    <a:pt x="105" y="545"/>
                  </a:cubicBezTo>
                  <a:cubicBezTo>
                    <a:pt x="181" y="545"/>
                    <a:pt x="205" y="494"/>
                    <a:pt x="205" y="460"/>
                  </a:cubicBezTo>
                  <a:cubicBezTo>
                    <a:pt x="205" y="418"/>
                    <a:pt x="179" y="396"/>
                    <a:pt x="143" y="385"/>
                  </a:cubicBezTo>
                  <a:lnTo>
                    <a:pt x="92" y="369"/>
                  </a:lnTo>
                  <a:cubicBezTo>
                    <a:pt x="78" y="364"/>
                    <a:pt x="60" y="355"/>
                    <a:pt x="60" y="336"/>
                  </a:cubicBezTo>
                  <a:cubicBezTo>
                    <a:pt x="60" y="318"/>
                    <a:pt x="77" y="306"/>
                    <a:pt x="104" y="306"/>
                  </a:cubicBezTo>
                  <a:cubicBezTo>
                    <a:pt x="126" y="306"/>
                    <a:pt x="144" y="317"/>
                    <a:pt x="144" y="336"/>
                  </a:cubicBezTo>
                  <a:close/>
                  <a:moveTo>
                    <a:pt x="182" y="106"/>
                  </a:moveTo>
                  <a:cubicBezTo>
                    <a:pt x="182" y="40"/>
                    <a:pt x="146" y="4"/>
                    <a:pt x="84" y="4"/>
                  </a:cubicBezTo>
                  <a:lnTo>
                    <a:pt x="8" y="4"/>
                  </a:lnTo>
                  <a:lnTo>
                    <a:pt x="8" y="207"/>
                  </a:lnTo>
                  <a:lnTo>
                    <a:pt x="86" y="207"/>
                  </a:lnTo>
                  <a:cubicBezTo>
                    <a:pt x="137" y="207"/>
                    <a:pt x="182" y="170"/>
                    <a:pt x="182" y="106"/>
                  </a:cubicBezTo>
                  <a:close/>
                  <a:moveTo>
                    <a:pt x="140" y="105"/>
                  </a:moveTo>
                  <a:cubicBezTo>
                    <a:pt x="140" y="137"/>
                    <a:pt x="124" y="173"/>
                    <a:pt x="83" y="173"/>
                  </a:cubicBezTo>
                  <a:lnTo>
                    <a:pt x="49" y="173"/>
                  </a:lnTo>
                  <a:lnTo>
                    <a:pt x="49" y="39"/>
                  </a:lnTo>
                  <a:lnTo>
                    <a:pt x="80" y="39"/>
                  </a:lnTo>
                  <a:cubicBezTo>
                    <a:pt x="125" y="39"/>
                    <a:pt x="140" y="71"/>
                    <a:pt x="140" y="105"/>
                  </a:cubicBezTo>
                  <a:close/>
                  <a:moveTo>
                    <a:pt x="563" y="457"/>
                  </a:moveTo>
                  <a:lnTo>
                    <a:pt x="508" y="458"/>
                  </a:lnTo>
                  <a:cubicBezTo>
                    <a:pt x="508" y="483"/>
                    <a:pt x="517" y="545"/>
                    <a:pt x="613" y="545"/>
                  </a:cubicBezTo>
                  <a:cubicBezTo>
                    <a:pt x="689" y="545"/>
                    <a:pt x="713" y="494"/>
                    <a:pt x="713" y="460"/>
                  </a:cubicBezTo>
                  <a:cubicBezTo>
                    <a:pt x="713" y="418"/>
                    <a:pt x="687" y="396"/>
                    <a:pt x="650" y="385"/>
                  </a:cubicBezTo>
                  <a:lnTo>
                    <a:pt x="600" y="369"/>
                  </a:lnTo>
                  <a:cubicBezTo>
                    <a:pt x="586" y="364"/>
                    <a:pt x="568" y="355"/>
                    <a:pt x="568" y="336"/>
                  </a:cubicBezTo>
                  <a:cubicBezTo>
                    <a:pt x="568" y="318"/>
                    <a:pt x="584" y="306"/>
                    <a:pt x="612" y="306"/>
                  </a:cubicBezTo>
                  <a:cubicBezTo>
                    <a:pt x="634" y="306"/>
                    <a:pt x="652" y="317"/>
                    <a:pt x="652" y="336"/>
                  </a:cubicBezTo>
                  <a:lnTo>
                    <a:pt x="707" y="335"/>
                  </a:lnTo>
                  <a:cubicBezTo>
                    <a:pt x="707" y="315"/>
                    <a:pt x="694" y="259"/>
                    <a:pt x="609" y="259"/>
                  </a:cubicBezTo>
                  <a:cubicBezTo>
                    <a:pt x="537" y="259"/>
                    <a:pt x="513" y="309"/>
                    <a:pt x="513" y="344"/>
                  </a:cubicBezTo>
                  <a:cubicBezTo>
                    <a:pt x="513" y="376"/>
                    <a:pt x="534" y="402"/>
                    <a:pt x="565" y="413"/>
                  </a:cubicBezTo>
                  <a:lnTo>
                    <a:pt x="625" y="435"/>
                  </a:lnTo>
                  <a:cubicBezTo>
                    <a:pt x="652" y="445"/>
                    <a:pt x="658" y="453"/>
                    <a:pt x="658" y="467"/>
                  </a:cubicBezTo>
                  <a:cubicBezTo>
                    <a:pt x="658" y="489"/>
                    <a:pt x="632" y="498"/>
                    <a:pt x="613" y="498"/>
                  </a:cubicBezTo>
                  <a:cubicBezTo>
                    <a:pt x="586" y="498"/>
                    <a:pt x="563" y="486"/>
                    <a:pt x="563" y="457"/>
                  </a:cubicBezTo>
                  <a:close/>
                  <a:moveTo>
                    <a:pt x="924" y="264"/>
                  </a:moveTo>
                  <a:lnTo>
                    <a:pt x="724" y="264"/>
                  </a:lnTo>
                  <a:lnTo>
                    <a:pt x="724" y="313"/>
                  </a:lnTo>
                  <a:lnTo>
                    <a:pt x="796" y="313"/>
                  </a:lnTo>
                  <a:lnTo>
                    <a:pt x="796" y="539"/>
                  </a:lnTo>
                  <a:lnTo>
                    <a:pt x="851" y="539"/>
                  </a:lnTo>
                  <a:lnTo>
                    <a:pt x="851" y="313"/>
                  </a:lnTo>
                  <a:lnTo>
                    <a:pt x="924" y="313"/>
                  </a:lnTo>
                  <a:lnTo>
                    <a:pt x="924" y="264"/>
                  </a:lnTo>
                  <a:close/>
                  <a:moveTo>
                    <a:pt x="1121" y="264"/>
                  </a:moveTo>
                  <a:lnTo>
                    <a:pt x="945" y="264"/>
                  </a:lnTo>
                  <a:lnTo>
                    <a:pt x="945" y="539"/>
                  </a:lnTo>
                  <a:lnTo>
                    <a:pt x="1121" y="539"/>
                  </a:lnTo>
                  <a:lnTo>
                    <a:pt x="1121" y="490"/>
                  </a:lnTo>
                  <a:lnTo>
                    <a:pt x="1000" y="490"/>
                  </a:lnTo>
                  <a:lnTo>
                    <a:pt x="1000" y="425"/>
                  </a:lnTo>
                  <a:lnTo>
                    <a:pt x="1118" y="425"/>
                  </a:lnTo>
                  <a:lnTo>
                    <a:pt x="1118" y="376"/>
                  </a:lnTo>
                  <a:lnTo>
                    <a:pt x="1000" y="376"/>
                  </a:lnTo>
                  <a:lnTo>
                    <a:pt x="1000" y="313"/>
                  </a:lnTo>
                  <a:lnTo>
                    <a:pt x="1121" y="313"/>
                  </a:lnTo>
                  <a:lnTo>
                    <a:pt x="1121" y="264"/>
                  </a:lnTo>
                  <a:close/>
                  <a:moveTo>
                    <a:pt x="1207" y="264"/>
                  </a:moveTo>
                  <a:lnTo>
                    <a:pt x="1148" y="264"/>
                  </a:lnTo>
                  <a:lnTo>
                    <a:pt x="1148" y="539"/>
                  </a:lnTo>
                  <a:lnTo>
                    <a:pt x="1201" y="539"/>
                  </a:lnTo>
                  <a:lnTo>
                    <a:pt x="1201" y="351"/>
                  </a:lnTo>
                  <a:lnTo>
                    <a:pt x="1202" y="351"/>
                  </a:lnTo>
                  <a:lnTo>
                    <a:pt x="1316" y="539"/>
                  </a:lnTo>
                  <a:lnTo>
                    <a:pt x="1373" y="539"/>
                  </a:lnTo>
                  <a:lnTo>
                    <a:pt x="1373" y="264"/>
                  </a:lnTo>
                  <a:lnTo>
                    <a:pt x="1320" y="264"/>
                  </a:lnTo>
                  <a:lnTo>
                    <a:pt x="1320" y="449"/>
                  </a:lnTo>
                  <a:lnTo>
                    <a:pt x="1319" y="449"/>
                  </a:lnTo>
                  <a:lnTo>
                    <a:pt x="1207" y="264"/>
                  </a:lnTo>
                  <a:close/>
                  <a:moveTo>
                    <a:pt x="1471" y="264"/>
                  </a:moveTo>
                  <a:lnTo>
                    <a:pt x="1416" y="264"/>
                  </a:lnTo>
                  <a:lnTo>
                    <a:pt x="1416" y="539"/>
                  </a:lnTo>
                  <a:lnTo>
                    <a:pt x="1471" y="539"/>
                  </a:lnTo>
                  <a:lnTo>
                    <a:pt x="1471" y="264"/>
                  </a:lnTo>
                  <a:close/>
                  <a:moveTo>
                    <a:pt x="1612" y="264"/>
                  </a:moveTo>
                  <a:lnTo>
                    <a:pt x="1514" y="264"/>
                  </a:lnTo>
                  <a:lnTo>
                    <a:pt x="1514" y="539"/>
                  </a:lnTo>
                  <a:lnTo>
                    <a:pt x="1614" y="539"/>
                  </a:lnTo>
                  <a:cubicBezTo>
                    <a:pt x="1671" y="539"/>
                    <a:pt x="1709" y="509"/>
                    <a:pt x="1709" y="459"/>
                  </a:cubicBezTo>
                  <a:cubicBezTo>
                    <a:pt x="1709" y="424"/>
                    <a:pt x="1688" y="402"/>
                    <a:pt x="1664" y="396"/>
                  </a:cubicBezTo>
                  <a:lnTo>
                    <a:pt x="1664" y="395"/>
                  </a:lnTo>
                  <a:cubicBezTo>
                    <a:pt x="1683" y="386"/>
                    <a:pt x="1701" y="369"/>
                    <a:pt x="1701" y="339"/>
                  </a:cubicBezTo>
                  <a:cubicBezTo>
                    <a:pt x="1701" y="294"/>
                    <a:pt x="1670" y="264"/>
                    <a:pt x="1612" y="264"/>
                  </a:cubicBezTo>
                  <a:close/>
                  <a:moveTo>
                    <a:pt x="1569" y="422"/>
                  </a:moveTo>
                  <a:lnTo>
                    <a:pt x="1609" y="422"/>
                  </a:lnTo>
                  <a:cubicBezTo>
                    <a:pt x="1641" y="422"/>
                    <a:pt x="1652" y="440"/>
                    <a:pt x="1652" y="458"/>
                  </a:cubicBezTo>
                  <a:cubicBezTo>
                    <a:pt x="1652" y="477"/>
                    <a:pt x="1640" y="493"/>
                    <a:pt x="1605" y="493"/>
                  </a:cubicBezTo>
                  <a:lnTo>
                    <a:pt x="1569" y="493"/>
                  </a:lnTo>
                  <a:lnTo>
                    <a:pt x="1569" y="422"/>
                  </a:lnTo>
                  <a:close/>
                  <a:moveTo>
                    <a:pt x="1607" y="311"/>
                  </a:moveTo>
                  <a:cubicBezTo>
                    <a:pt x="1629" y="311"/>
                    <a:pt x="1646" y="321"/>
                    <a:pt x="1646" y="343"/>
                  </a:cubicBezTo>
                  <a:cubicBezTo>
                    <a:pt x="1646" y="365"/>
                    <a:pt x="1628" y="377"/>
                    <a:pt x="1602" y="377"/>
                  </a:cubicBezTo>
                  <a:lnTo>
                    <a:pt x="1569" y="377"/>
                  </a:lnTo>
                  <a:lnTo>
                    <a:pt x="1569" y="311"/>
                  </a:lnTo>
                  <a:lnTo>
                    <a:pt x="1607" y="311"/>
                  </a:lnTo>
                  <a:close/>
                </a:path>
              </a:pathLst>
            </a:custGeom>
            <a:solidFill>
              <a:srgbClr val="008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6" name="Freeform 7"/>
            <p:cNvSpPr>
              <a:spLocks/>
            </p:cNvSpPr>
            <p:nvPr/>
          </p:nvSpPr>
          <p:spPr bwMode="auto">
            <a:xfrm>
              <a:off x="4091" y="4201"/>
              <a:ext cx="45" cy="41"/>
            </a:xfrm>
            <a:custGeom>
              <a:avLst/>
              <a:gdLst>
                <a:gd name="T0" fmla="*/ 107 w 131"/>
                <a:gd name="T1" fmla="*/ 120 h 120"/>
                <a:gd name="T2" fmla="*/ 131 w 131"/>
                <a:gd name="T3" fmla="*/ 88 h 120"/>
                <a:gd name="T4" fmla="*/ 51 w 131"/>
                <a:gd name="T5" fmla="*/ 0 h 120"/>
                <a:gd name="T6" fmla="*/ 0 w 131"/>
                <a:gd name="T7" fmla="*/ 67 h 120"/>
                <a:gd name="T8" fmla="*/ 107 w 131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20">
                  <a:moveTo>
                    <a:pt x="107" y="120"/>
                  </a:moveTo>
                  <a:cubicBezTo>
                    <a:pt x="114" y="108"/>
                    <a:pt x="122" y="98"/>
                    <a:pt x="131" y="88"/>
                  </a:cubicBezTo>
                  <a:lnTo>
                    <a:pt x="51" y="0"/>
                  </a:lnTo>
                  <a:cubicBezTo>
                    <a:pt x="31" y="19"/>
                    <a:pt x="13" y="42"/>
                    <a:pt x="0" y="67"/>
                  </a:cubicBezTo>
                  <a:lnTo>
                    <a:pt x="107" y="120"/>
                  </a:lnTo>
                  <a:close/>
                </a:path>
              </a:pathLst>
            </a:custGeom>
            <a:solidFill>
              <a:srgbClr val="009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7" name="Freeform 8"/>
            <p:cNvSpPr>
              <a:spLocks/>
            </p:cNvSpPr>
            <p:nvPr/>
          </p:nvSpPr>
          <p:spPr bwMode="auto">
            <a:xfrm>
              <a:off x="4195" y="4183"/>
              <a:ext cx="39" cy="45"/>
            </a:xfrm>
            <a:custGeom>
              <a:avLst/>
              <a:gdLst>
                <a:gd name="T0" fmla="*/ 0 w 115"/>
                <a:gd name="T1" fmla="*/ 111 h 133"/>
                <a:gd name="T2" fmla="*/ 34 w 115"/>
                <a:gd name="T3" fmla="*/ 133 h 133"/>
                <a:gd name="T4" fmla="*/ 115 w 115"/>
                <a:gd name="T5" fmla="*/ 44 h 133"/>
                <a:gd name="T6" fmla="*/ 43 w 115"/>
                <a:gd name="T7" fmla="*/ 0 h 133"/>
                <a:gd name="T8" fmla="*/ 0 w 115"/>
                <a:gd name="T9" fmla="*/ 11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33">
                  <a:moveTo>
                    <a:pt x="0" y="111"/>
                  </a:moveTo>
                  <a:cubicBezTo>
                    <a:pt x="12" y="117"/>
                    <a:pt x="24" y="124"/>
                    <a:pt x="34" y="133"/>
                  </a:cubicBezTo>
                  <a:lnTo>
                    <a:pt x="115" y="44"/>
                  </a:lnTo>
                  <a:cubicBezTo>
                    <a:pt x="93" y="26"/>
                    <a:pt x="69" y="11"/>
                    <a:pt x="43" y="0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C09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8" name="Freeform 9"/>
            <p:cNvSpPr>
              <a:spLocks/>
            </p:cNvSpPr>
            <p:nvPr/>
          </p:nvSpPr>
          <p:spPr bwMode="auto">
            <a:xfrm>
              <a:off x="4222" y="4230"/>
              <a:ext cx="44" cy="31"/>
            </a:xfrm>
            <a:custGeom>
              <a:avLst/>
              <a:gdLst>
                <a:gd name="T0" fmla="*/ 107 w 130"/>
                <a:gd name="T1" fmla="*/ 0 h 91"/>
                <a:gd name="T2" fmla="*/ 0 w 130"/>
                <a:gd name="T3" fmla="*/ 53 h 91"/>
                <a:gd name="T4" fmla="*/ 11 w 130"/>
                <a:gd name="T5" fmla="*/ 91 h 91"/>
                <a:gd name="T6" fmla="*/ 130 w 130"/>
                <a:gd name="T7" fmla="*/ 80 h 91"/>
                <a:gd name="T8" fmla="*/ 107 w 13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91">
                  <a:moveTo>
                    <a:pt x="107" y="0"/>
                  </a:moveTo>
                  <a:lnTo>
                    <a:pt x="0" y="53"/>
                  </a:lnTo>
                  <a:cubicBezTo>
                    <a:pt x="5" y="65"/>
                    <a:pt x="9" y="78"/>
                    <a:pt x="11" y="91"/>
                  </a:cubicBezTo>
                  <a:lnTo>
                    <a:pt x="130" y="80"/>
                  </a:lnTo>
                  <a:cubicBezTo>
                    <a:pt x="126" y="52"/>
                    <a:pt x="118" y="25"/>
                    <a:pt x="107" y="0"/>
                  </a:cubicBezTo>
                  <a:close/>
                </a:path>
              </a:pathLst>
            </a:custGeom>
            <a:solidFill>
              <a:srgbClr val="B83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9" name="Freeform 10"/>
            <p:cNvSpPr>
              <a:spLocks/>
            </p:cNvSpPr>
            <p:nvPr/>
          </p:nvSpPr>
          <p:spPr bwMode="auto">
            <a:xfrm>
              <a:off x="4211" y="4202"/>
              <a:ext cx="45" cy="41"/>
            </a:xfrm>
            <a:custGeom>
              <a:avLst/>
              <a:gdLst>
                <a:gd name="T0" fmla="*/ 23 w 130"/>
                <a:gd name="T1" fmla="*/ 120 h 120"/>
                <a:gd name="T2" fmla="*/ 130 w 130"/>
                <a:gd name="T3" fmla="*/ 67 h 120"/>
                <a:gd name="T4" fmla="*/ 80 w 130"/>
                <a:gd name="T5" fmla="*/ 0 h 120"/>
                <a:gd name="T6" fmla="*/ 0 w 130"/>
                <a:gd name="T7" fmla="*/ 88 h 120"/>
                <a:gd name="T8" fmla="*/ 23 w 130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20">
                  <a:moveTo>
                    <a:pt x="23" y="120"/>
                  </a:moveTo>
                  <a:lnTo>
                    <a:pt x="130" y="67"/>
                  </a:lnTo>
                  <a:cubicBezTo>
                    <a:pt x="117" y="42"/>
                    <a:pt x="100" y="20"/>
                    <a:pt x="80" y="0"/>
                  </a:cubicBezTo>
                  <a:lnTo>
                    <a:pt x="0" y="88"/>
                  </a:lnTo>
                  <a:cubicBezTo>
                    <a:pt x="9" y="98"/>
                    <a:pt x="17" y="108"/>
                    <a:pt x="23" y="120"/>
                  </a:cubicBezTo>
                  <a:close/>
                </a:path>
              </a:pathLst>
            </a:custGeom>
            <a:solidFill>
              <a:srgbClr val="008B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0" name="Freeform 11"/>
            <p:cNvSpPr>
              <a:spLocks/>
            </p:cNvSpPr>
            <p:nvPr/>
          </p:nvSpPr>
          <p:spPr bwMode="auto">
            <a:xfrm>
              <a:off x="4079" y="4263"/>
              <a:ext cx="42" cy="29"/>
            </a:xfrm>
            <a:custGeom>
              <a:avLst/>
              <a:gdLst>
                <a:gd name="T0" fmla="*/ 120 w 123"/>
                <a:gd name="T1" fmla="*/ 18 h 84"/>
                <a:gd name="T2" fmla="*/ 120 w 123"/>
                <a:gd name="T3" fmla="*/ 11 h 84"/>
                <a:gd name="T4" fmla="*/ 1 w 123"/>
                <a:gd name="T5" fmla="*/ 0 h 84"/>
                <a:gd name="T6" fmla="*/ 0 w 123"/>
                <a:gd name="T7" fmla="*/ 18 h 84"/>
                <a:gd name="T8" fmla="*/ 8 w 123"/>
                <a:gd name="T9" fmla="*/ 84 h 84"/>
                <a:gd name="T10" fmla="*/ 123 w 123"/>
                <a:gd name="T11" fmla="*/ 51 h 84"/>
                <a:gd name="T12" fmla="*/ 120 w 123"/>
                <a:gd name="T13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84">
                  <a:moveTo>
                    <a:pt x="120" y="18"/>
                  </a:moveTo>
                  <a:cubicBezTo>
                    <a:pt x="120" y="16"/>
                    <a:pt x="120" y="13"/>
                    <a:pt x="120" y="11"/>
                  </a:cubicBezTo>
                  <a:lnTo>
                    <a:pt x="1" y="0"/>
                  </a:lnTo>
                  <a:cubicBezTo>
                    <a:pt x="0" y="6"/>
                    <a:pt x="0" y="12"/>
                    <a:pt x="0" y="18"/>
                  </a:cubicBezTo>
                  <a:cubicBezTo>
                    <a:pt x="0" y="41"/>
                    <a:pt x="3" y="63"/>
                    <a:pt x="8" y="84"/>
                  </a:cubicBezTo>
                  <a:lnTo>
                    <a:pt x="123" y="51"/>
                  </a:lnTo>
                  <a:cubicBezTo>
                    <a:pt x="121" y="40"/>
                    <a:pt x="120" y="29"/>
                    <a:pt x="120" y="18"/>
                  </a:cubicBezTo>
                  <a:close/>
                </a:path>
              </a:pathLst>
            </a:custGeom>
            <a:solidFill>
              <a:srgbClr val="286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1" name="Freeform 12"/>
            <p:cNvSpPr>
              <a:spLocks/>
            </p:cNvSpPr>
            <p:nvPr/>
          </p:nvSpPr>
          <p:spPr bwMode="auto">
            <a:xfrm>
              <a:off x="4204" y="4303"/>
              <a:ext cx="43" cy="44"/>
            </a:xfrm>
            <a:custGeom>
              <a:avLst/>
              <a:gdLst>
                <a:gd name="T0" fmla="*/ 29 w 125"/>
                <a:gd name="T1" fmla="*/ 0 h 129"/>
                <a:gd name="T2" fmla="*/ 0 w 125"/>
                <a:gd name="T3" fmla="*/ 27 h 129"/>
                <a:gd name="T4" fmla="*/ 63 w 125"/>
                <a:gd name="T5" fmla="*/ 129 h 129"/>
                <a:gd name="T6" fmla="*/ 125 w 125"/>
                <a:gd name="T7" fmla="*/ 72 h 129"/>
                <a:gd name="T8" fmla="*/ 29 w 125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9">
                  <a:moveTo>
                    <a:pt x="29" y="0"/>
                  </a:moveTo>
                  <a:cubicBezTo>
                    <a:pt x="21" y="10"/>
                    <a:pt x="11" y="19"/>
                    <a:pt x="0" y="27"/>
                  </a:cubicBezTo>
                  <a:lnTo>
                    <a:pt x="63" y="129"/>
                  </a:lnTo>
                  <a:cubicBezTo>
                    <a:pt x="87" y="113"/>
                    <a:pt x="107" y="94"/>
                    <a:pt x="125" y="72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BB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2" name="Freeform 13"/>
            <p:cNvSpPr>
              <a:spLocks/>
            </p:cNvSpPr>
            <p:nvPr/>
          </p:nvSpPr>
          <p:spPr bwMode="auto">
            <a:xfrm>
              <a:off x="4225" y="4263"/>
              <a:ext cx="42" cy="29"/>
            </a:xfrm>
            <a:custGeom>
              <a:avLst/>
              <a:gdLst>
                <a:gd name="T0" fmla="*/ 3 w 123"/>
                <a:gd name="T1" fmla="*/ 17 h 83"/>
                <a:gd name="T2" fmla="*/ 0 w 123"/>
                <a:gd name="T3" fmla="*/ 50 h 83"/>
                <a:gd name="T4" fmla="*/ 115 w 123"/>
                <a:gd name="T5" fmla="*/ 83 h 83"/>
                <a:gd name="T6" fmla="*/ 123 w 123"/>
                <a:gd name="T7" fmla="*/ 17 h 83"/>
                <a:gd name="T8" fmla="*/ 122 w 123"/>
                <a:gd name="T9" fmla="*/ 0 h 83"/>
                <a:gd name="T10" fmla="*/ 3 w 123"/>
                <a:gd name="T11" fmla="*/ 11 h 83"/>
                <a:gd name="T12" fmla="*/ 3 w 123"/>
                <a:gd name="T13" fmla="*/ 1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83">
                  <a:moveTo>
                    <a:pt x="3" y="17"/>
                  </a:moveTo>
                  <a:cubicBezTo>
                    <a:pt x="3" y="28"/>
                    <a:pt x="2" y="39"/>
                    <a:pt x="0" y="50"/>
                  </a:cubicBezTo>
                  <a:lnTo>
                    <a:pt x="115" y="83"/>
                  </a:lnTo>
                  <a:cubicBezTo>
                    <a:pt x="120" y="62"/>
                    <a:pt x="123" y="40"/>
                    <a:pt x="123" y="17"/>
                  </a:cubicBezTo>
                  <a:cubicBezTo>
                    <a:pt x="123" y="11"/>
                    <a:pt x="123" y="6"/>
                    <a:pt x="122" y="0"/>
                  </a:cubicBezTo>
                  <a:lnTo>
                    <a:pt x="3" y="11"/>
                  </a:lnTo>
                  <a:cubicBezTo>
                    <a:pt x="3" y="13"/>
                    <a:pt x="3" y="15"/>
                    <a:pt x="3" y="17"/>
                  </a:cubicBezTo>
                  <a:close/>
                </a:path>
              </a:pathLst>
            </a:custGeom>
            <a:solidFill>
              <a:srgbClr val="ED5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3" name="Freeform 14"/>
            <p:cNvSpPr>
              <a:spLocks/>
            </p:cNvSpPr>
            <p:nvPr/>
          </p:nvSpPr>
          <p:spPr bwMode="auto">
            <a:xfrm>
              <a:off x="4100" y="4303"/>
              <a:ext cx="43" cy="45"/>
            </a:xfrm>
            <a:custGeom>
              <a:avLst/>
              <a:gdLst>
                <a:gd name="T0" fmla="*/ 96 w 125"/>
                <a:gd name="T1" fmla="*/ 0 h 129"/>
                <a:gd name="T2" fmla="*/ 0 w 125"/>
                <a:gd name="T3" fmla="*/ 72 h 129"/>
                <a:gd name="T4" fmla="*/ 63 w 125"/>
                <a:gd name="T5" fmla="*/ 129 h 129"/>
                <a:gd name="T6" fmla="*/ 125 w 125"/>
                <a:gd name="T7" fmla="*/ 27 h 129"/>
                <a:gd name="T8" fmla="*/ 96 w 125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9">
                  <a:moveTo>
                    <a:pt x="96" y="0"/>
                  </a:moveTo>
                  <a:lnTo>
                    <a:pt x="0" y="72"/>
                  </a:lnTo>
                  <a:cubicBezTo>
                    <a:pt x="18" y="94"/>
                    <a:pt x="39" y="113"/>
                    <a:pt x="63" y="129"/>
                  </a:cubicBezTo>
                  <a:lnTo>
                    <a:pt x="125" y="27"/>
                  </a:lnTo>
                  <a:cubicBezTo>
                    <a:pt x="114" y="19"/>
                    <a:pt x="104" y="10"/>
                    <a:pt x="96" y="0"/>
                  </a:cubicBezTo>
                  <a:close/>
                </a:path>
              </a:pathLst>
            </a:custGeom>
            <a:solidFill>
              <a:srgbClr val="F79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4" name="Freeform 15"/>
            <p:cNvSpPr>
              <a:spLocks/>
            </p:cNvSpPr>
            <p:nvPr/>
          </p:nvSpPr>
          <p:spPr bwMode="auto">
            <a:xfrm>
              <a:off x="4080" y="4229"/>
              <a:ext cx="45" cy="32"/>
            </a:xfrm>
            <a:custGeom>
              <a:avLst/>
              <a:gdLst>
                <a:gd name="T0" fmla="*/ 120 w 131"/>
                <a:gd name="T1" fmla="*/ 92 h 92"/>
                <a:gd name="T2" fmla="*/ 131 w 131"/>
                <a:gd name="T3" fmla="*/ 53 h 92"/>
                <a:gd name="T4" fmla="*/ 24 w 131"/>
                <a:gd name="T5" fmla="*/ 0 h 92"/>
                <a:gd name="T6" fmla="*/ 0 w 131"/>
                <a:gd name="T7" fmla="*/ 81 h 92"/>
                <a:gd name="T8" fmla="*/ 120 w 13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2">
                  <a:moveTo>
                    <a:pt x="120" y="92"/>
                  </a:moveTo>
                  <a:cubicBezTo>
                    <a:pt x="122" y="78"/>
                    <a:pt x="126" y="65"/>
                    <a:pt x="131" y="53"/>
                  </a:cubicBezTo>
                  <a:lnTo>
                    <a:pt x="24" y="0"/>
                  </a:lnTo>
                  <a:cubicBezTo>
                    <a:pt x="12" y="25"/>
                    <a:pt x="4" y="52"/>
                    <a:pt x="0" y="81"/>
                  </a:cubicBezTo>
                  <a:lnTo>
                    <a:pt x="120" y="92"/>
                  </a:lnTo>
                  <a:close/>
                </a:path>
              </a:pathLst>
            </a:custGeom>
            <a:solidFill>
              <a:srgbClr val="006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5" name="Freeform 16"/>
            <p:cNvSpPr>
              <a:spLocks/>
            </p:cNvSpPr>
            <p:nvPr/>
          </p:nvSpPr>
          <p:spPr bwMode="auto">
            <a:xfrm>
              <a:off x="4186" y="4315"/>
              <a:ext cx="35" cy="46"/>
            </a:xfrm>
            <a:custGeom>
              <a:avLst/>
              <a:gdLst>
                <a:gd name="T0" fmla="*/ 100 w 100"/>
                <a:gd name="T1" fmla="*/ 102 h 133"/>
                <a:gd name="T2" fmla="*/ 37 w 100"/>
                <a:gd name="T3" fmla="*/ 0 h 133"/>
                <a:gd name="T4" fmla="*/ 0 w 100"/>
                <a:gd name="T5" fmla="*/ 15 h 133"/>
                <a:gd name="T6" fmla="*/ 22 w 100"/>
                <a:gd name="T7" fmla="*/ 133 h 133"/>
                <a:gd name="T8" fmla="*/ 100 w 100"/>
                <a:gd name="T9" fmla="*/ 10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33">
                  <a:moveTo>
                    <a:pt x="100" y="102"/>
                  </a:moveTo>
                  <a:lnTo>
                    <a:pt x="37" y="0"/>
                  </a:lnTo>
                  <a:cubicBezTo>
                    <a:pt x="25" y="7"/>
                    <a:pt x="13" y="12"/>
                    <a:pt x="0" y="15"/>
                  </a:cubicBezTo>
                  <a:lnTo>
                    <a:pt x="22" y="133"/>
                  </a:lnTo>
                  <a:cubicBezTo>
                    <a:pt x="50" y="127"/>
                    <a:pt x="76" y="116"/>
                    <a:pt x="100" y="102"/>
                  </a:cubicBezTo>
                  <a:close/>
                </a:path>
              </a:pathLst>
            </a:custGeom>
            <a:solidFill>
              <a:srgbClr val="852C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6" name="Freeform 17"/>
            <p:cNvSpPr>
              <a:spLocks/>
            </p:cNvSpPr>
            <p:nvPr/>
          </p:nvSpPr>
          <p:spPr bwMode="auto">
            <a:xfrm>
              <a:off x="4218" y="4286"/>
              <a:ext cx="44" cy="37"/>
            </a:xfrm>
            <a:custGeom>
              <a:avLst/>
              <a:gdLst>
                <a:gd name="T0" fmla="*/ 16 w 131"/>
                <a:gd name="T1" fmla="*/ 0 h 107"/>
                <a:gd name="T2" fmla="*/ 0 w 131"/>
                <a:gd name="T3" fmla="*/ 35 h 107"/>
                <a:gd name="T4" fmla="*/ 95 w 131"/>
                <a:gd name="T5" fmla="*/ 107 h 107"/>
                <a:gd name="T6" fmla="*/ 131 w 131"/>
                <a:gd name="T7" fmla="*/ 33 h 107"/>
                <a:gd name="T8" fmla="*/ 16 w 131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7">
                  <a:moveTo>
                    <a:pt x="16" y="0"/>
                  </a:moveTo>
                  <a:cubicBezTo>
                    <a:pt x="12" y="13"/>
                    <a:pt x="7" y="24"/>
                    <a:pt x="0" y="35"/>
                  </a:cubicBezTo>
                  <a:lnTo>
                    <a:pt x="95" y="107"/>
                  </a:lnTo>
                  <a:cubicBezTo>
                    <a:pt x="111" y="85"/>
                    <a:pt x="123" y="60"/>
                    <a:pt x="131" y="3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009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7" name="Freeform 18"/>
            <p:cNvSpPr>
              <a:spLocks/>
            </p:cNvSpPr>
            <p:nvPr/>
          </p:nvSpPr>
          <p:spPr bwMode="auto">
            <a:xfrm>
              <a:off x="4159" y="4321"/>
              <a:ext cx="29" cy="42"/>
            </a:xfrm>
            <a:custGeom>
              <a:avLst/>
              <a:gdLst>
                <a:gd name="T0" fmla="*/ 62 w 84"/>
                <a:gd name="T1" fmla="*/ 0 h 121"/>
                <a:gd name="T2" fmla="*/ 40 w 84"/>
                <a:gd name="T3" fmla="*/ 1 h 121"/>
                <a:gd name="T4" fmla="*/ 22 w 84"/>
                <a:gd name="T5" fmla="*/ 0 h 121"/>
                <a:gd name="T6" fmla="*/ 0 w 84"/>
                <a:gd name="T7" fmla="*/ 118 h 121"/>
                <a:gd name="T8" fmla="*/ 40 w 84"/>
                <a:gd name="T9" fmla="*/ 121 h 121"/>
                <a:gd name="T10" fmla="*/ 84 w 84"/>
                <a:gd name="T11" fmla="*/ 117 h 121"/>
                <a:gd name="T12" fmla="*/ 62 w 8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1">
                  <a:moveTo>
                    <a:pt x="62" y="0"/>
                  </a:moveTo>
                  <a:cubicBezTo>
                    <a:pt x="55" y="1"/>
                    <a:pt x="48" y="1"/>
                    <a:pt x="40" y="1"/>
                  </a:cubicBezTo>
                  <a:cubicBezTo>
                    <a:pt x="34" y="1"/>
                    <a:pt x="28" y="1"/>
                    <a:pt x="22" y="0"/>
                  </a:cubicBezTo>
                  <a:lnTo>
                    <a:pt x="0" y="118"/>
                  </a:lnTo>
                  <a:cubicBezTo>
                    <a:pt x="13" y="120"/>
                    <a:pt x="26" y="121"/>
                    <a:pt x="40" y="121"/>
                  </a:cubicBezTo>
                  <a:cubicBezTo>
                    <a:pt x="55" y="121"/>
                    <a:pt x="70" y="120"/>
                    <a:pt x="84" y="117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F26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8" name="Freeform 19"/>
            <p:cNvSpPr>
              <a:spLocks/>
            </p:cNvSpPr>
            <p:nvPr/>
          </p:nvSpPr>
          <p:spPr bwMode="auto">
            <a:xfrm>
              <a:off x="4176" y="4175"/>
              <a:ext cx="28" cy="44"/>
            </a:xfrm>
            <a:custGeom>
              <a:avLst/>
              <a:gdLst>
                <a:gd name="T0" fmla="*/ 0 w 81"/>
                <a:gd name="T1" fmla="*/ 120 h 127"/>
                <a:gd name="T2" fmla="*/ 38 w 81"/>
                <a:gd name="T3" fmla="*/ 127 h 127"/>
                <a:gd name="T4" fmla="*/ 81 w 81"/>
                <a:gd name="T5" fmla="*/ 16 h 127"/>
                <a:gd name="T6" fmla="*/ 0 w 81"/>
                <a:gd name="T7" fmla="*/ 0 h 127"/>
                <a:gd name="T8" fmla="*/ 0 w 81"/>
                <a:gd name="T9" fmla="*/ 12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27">
                  <a:moveTo>
                    <a:pt x="0" y="120"/>
                  </a:moveTo>
                  <a:cubicBezTo>
                    <a:pt x="13" y="121"/>
                    <a:pt x="26" y="123"/>
                    <a:pt x="38" y="127"/>
                  </a:cubicBezTo>
                  <a:lnTo>
                    <a:pt x="81" y="16"/>
                  </a:lnTo>
                  <a:cubicBezTo>
                    <a:pt x="55" y="7"/>
                    <a:pt x="28" y="1"/>
                    <a:pt x="0" y="0"/>
                  </a:cubicBezTo>
                  <a:lnTo>
                    <a:pt x="0" y="120"/>
                  </a:lnTo>
                  <a:close/>
                </a:path>
              </a:pathLst>
            </a:custGeom>
            <a:solidFill>
              <a:srgbClr val="E8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9" name="Freeform 20"/>
            <p:cNvSpPr>
              <a:spLocks/>
            </p:cNvSpPr>
            <p:nvPr/>
          </p:nvSpPr>
          <p:spPr bwMode="auto">
            <a:xfrm>
              <a:off x="4126" y="4316"/>
              <a:ext cx="35" cy="45"/>
            </a:xfrm>
            <a:custGeom>
              <a:avLst/>
              <a:gdLst>
                <a:gd name="T0" fmla="*/ 101 w 101"/>
                <a:gd name="T1" fmla="*/ 14 h 132"/>
                <a:gd name="T2" fmla="*/ 63 w 101"/>
                <a:gd name="T3" fmla="*/ 0 h 132"/>
                <a:gd name="T4" fmla="*/ 0 w 101"/>
                <a:gd name="T5" fmla="*/ 102 h 132"/>
                <a:gd name="T6" fmla="*/ 79 w 101"/>
                <a:gd name="T7" fmla="*/ 132 h 132"/>
                <a:gd name="T8" fmla="*/ 101 w 101"/>
                <a:gd name="T9" fmla="*/ 1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32">
                  <a:moveTo>
                    <a:pt x="101" y="14"/>
                  </a:moveTo>
                  <a:cubicBezTo>
                    <a:pt x="88" y="11"/>
                    <a:pt x="75" y="6"/>
                    <a:pt x="63" y="0"/>
                  </a:cubicBezTo>
                  <a:lnTo>
                    <a:pt x="0" y="102"/>
                  </a:lnTo>
                  <a:cubicBezTo>
                    <a:pt x="24" y="116"/>
                    <a:pt x="51" y="126"/>
                    <a:pt x="79" y="132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E13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0" name="Freeform 21"/>
            <p:cNvSpPr>
              <a:spLocks/>
            </p:cNvSpPr>
            <p:nvPr/>
          </p:nvSpPr>
          <p:spPr bwMode="auto">
            <a:xfrm>
              <a:off x="4142" y="4175"/>
              <a:ext cx="29" cy="44"/>
            </a:xfrm>
            <a:custGeom>
              <a:avLst/>
              <a:gdLst>
                <a:gd name="T0" fmla="*/ 44 w 83"/>
                <a:gd name="T1" fmla="*/ 127 h 127"/>
                <a:gd name="T2" fmla="*/ 83 w 83"/>
                <a:gd name="T3" fmla="*/ 120 h 127"/>
                <a:gd name="T4" fmla="*/ 83 w 83"/>
                <a:gd name="T5" fmla="*/ 0 h 127"/>
                <a:gd name="T6" fmla="*/ 0 w 83"/>
                <a:gd name="T7" fmla="*/ 15 h 127"/>
                <a:gd name="T8" fmla="*/ 44 w 83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7">
                  <a:moveTo>
                    <a:pt x="44" y="127"/>
                  </a:moveTo>
                  <a:cubicBezTo>
                    <a:pt x="56" y="123"/>
                    <a:pt x="69" y="120"/>
                    <a:pt x="83" y="120"/>
                  </a:cubicBezTo>
                  <a:lnTo>
                    <a:pt x="83" y="0"/>
                  </a:lnTo>
                  <a:cubicBezTo>
                    <a:pt x="54" y="1"/>
                    <a:pt x="26" y="6"/>
                    <a:pt x="0" y="15"/>
                  </a:cubicBezTo>
                  <a:lnTo>
                    <a:pt x="44" y="127"/>
                  </a:lnTo>
                  <a:close/>
                </a:path>
              </a:pathLst>
            </a:custGeom>
            <a:solidFill>
              <a:srgbClr val="212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1" name="Freeform 22"/>
            <p:cNvSpPr>
              <a:spLocks/>
            </p:cNvSpPr>
            <p:nvPr/>
          </p:nvSpPr>
          <p:spPr bwMode="auto">
            <a:xfrm>
              <a:off x="4084" y="4286"/>
              <a:ext cx="45" cy="38"/>
            </a:xfrm>
            <a:custGeom>
              <a:avLst/>
              <a:gdLst>
                <a:gd name="T0" fmla="*/ 133 w 133"/>
                <a:gd name="T1" fmla="*/ 36 h 109"/>
                <a:gd name="T2" fmla="*/ 115 w 133"/>
                <a:gd name="T3" fmla="*/ 0 h 109"/>
                <a:gd name="T4" fmla="*/ 0 w 133"/>
                <a:gd name="T5" fmla="*/ 33 h 109"/>
                <a:gd name="T6" fmla="*/ 38 w 133"/>
                <a:gd name="T7" fmla="*/ 109 h 109"/>
                <a:gd name="T8" fmla="*/ 133 w 133"/>
                <a:gd name="T9" fmla="*/ 3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9">
                  <a:moveTo>
                    <a:pt x="133" y="36"/>
                  </a:moveTo>
                  <a:cubicBezTo>
                    <a:pt x="126" y="25"/>
                    <a:pt x="119" y="13"/>
                    <a:pt x="115" y="0"/>
                  </a:cubicBezTo>
                  <a:lnTo>
                    <a:pt x="0" y="33"/>
                  </a:lnTo>
                  <a:cubicBezTo>
                    <a:pt x="9" y="60"/>
                    <a:pt x="22" y="86"/>
                    <a:pt x="38" y="109"/>
                  </a:cubicBezTo>
                  <a:lnTo>
                    <a:pt x="133" y="36"/>
                  </a:lnTo>
                  <a:close/>
                </a:path>
              </a:pathLst>
            </a:custGeom>
            <a:solidFill>
              <a:srgbClr val="BF87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2" name="Freeform 23"/>
            <p:cNvSpPr>
              <a:spLocks/>
            </p:cNvSpPr>
            <p:nvPr/>
          </p:nvSpPr>
          <p:spPr bwMode="auto">
            <a:xfrm>
              <a:off x="4113" y="4183"/>
              <a:ext cx="38" cy="45"/>
            </a:xfrm>
            <a:custGeom>
              <a:avLst/>
              <a:gdLst>
                <a:gd name="T0" fmla="*/ 80 w 113"/>
                <a:gd name="T1" fmla="*/ 132 h 132"/>
                <a:gd name="T2" fmla="*/ 113 w 113"/>
                <a:gd name="T3" fmla="*/ 112 h 132"/>
                <a:gd name="T4" fmla="*/ 70 w 113"/>
                <a:gd name="T5" fmla="*/ 0 h 132"/>
                <a:gd name="T6" fmla="*/ 0 w 113"/>
                <a:gd name="T7" fmla="*/ 43 h 132"/>
                <a:gd name="T8" fmla="*/ 80 w 113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32">
                  <a:moveTo>
                    <a:pt x="80" y="132"/>
                  </a:moveTo>
                  <a:cubicBezTo>
                    <a:pt x="90" y="124"/>
                    <a:pt x="102" y="117"/>
                    <a:pt x="113" y="112"/>
                  </a:cubicBezTo>
                  <a:lnTo>
                    <a:pt x="70" y="0"/>
                  </a:lnTo>
                  <a:cubicBezTo>
                    <a:pt x="45" y="11"/>
                    <a:pt x="21" y="26"/>
                    <a:pt x="0" y="43"/>
                  </a:cubicBezTo>
                  <a:lnTo>
                    <a:pt x="80" y="132"/>
                  </a:lnTo>
                  <a:close/>
                </a:path>
              </a:pathLst>
            </a:custGeom>
            <a:solidFill>
              <a:srgbClr val="0041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52369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05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4"/>
        </a:buBlip>
        <a:defRPr sz="2800" kern="1200">
          <a:solidFill>
            <a:srgbClr val="50505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400" kern="1200">
          <a:solidFill>
            <a:srgbClr val="50505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0505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505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50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/>
          <p:cNvSpPr>
            <a:spLocks noGrp="1"/>
          </p:cNvSpPr>
          <p:nvPr>
            <p:ph type="subTitle" idx="4294967295"/>
          </p:nvPr>
        </p:nvSpPr>
        <p:spPr>
          <a:xfrm>
            <a:off x="672668" y="3602037"/>
            <a:ext cx="2620108" cy="63127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16/12/2022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112182" y="992372"/>
            <a:ext cx="4834110" cy="4279014"/>
          </a:xfrm>
          <a:prstGeom prst="rect">
            <a:avLst/>
          </a:prstGeom>
          <a:solidFill>
            <a:srgbClr val="062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/>
              <a:t>Jornada de digitalización y gobernanza del agua. Aprendizajes desde lo público</a:t>
            </a:r>
          </a:p>
          <a:p>
            <a:pPr algn="ctr"/>
            <a:endParaRPr lang="es-ES_tradnl" sz="2800" dirty="0"/>
          </a:p>
          <a:p>
            <a:pPr algn="ctr"/>
            <a:r>
              <a:rPr lang="es-ES" sz="2800" b="1" dirty="0"/>
              <a:t>Estado del PERTE de digitalización del ciclo del agua y recomendaciones de futuro.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0EF377-A1B9-ABA8-12A6-6FDDD008F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80"/>
          <a:stretch>
            <a:fillRect/>
          </a:stretch>
        </p:blipFill>
        <p:spPr>
          <a:xfrm>
            <a:off x="197708" y="2247441"/>
            <a:ext cx="3439514" cy="460677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FF48505-61B2-1930-A53B-6C643C14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83" y="1013979"/>
            <a:ext cx="3062963" cy="157994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C2D6F1C-EF1C-1555-EDFF-41334EC14B80}"/>
              </a:ext>
            </a:extLst>
          </p:cNvPr>
          <p:cNvSpPr/>
          <p:nvPr/>
        </p:nvSpPr>
        <p:spPr>
          <a:xfrm>
            <a:off x="4112182" y="5574534"/>
            <a:ext cx="4834110" cy="1013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Francisco Javier Sánchez Martínez.</a:t>
            </a:r>
          </a:p>
          <a:p>
            <a:pPr algn="ctr"/>
            <a:r>
              <a:rPr lang="es-ES" sz="1200" b="1" dirty="0">
                <a:solidFill>
                  <a:schemeClr val="tx1"/>
                </a:solidFill>
              </a:rPr>
              <a:t>Subdirector general de protección de las aguas y gestión de riesgos.</a:t>
            </a:r>
          </a:p>
        </p:txBody>
      </p:sp>
    </p:spTree>
    <p:extLst>
      <p:ext uri="{BB962C8B-B14F-4D97-AF65-F5344CB8AC3E}">
        <p14:creationId xmlns:p14="http://schemas.microsoft.com/office/powerpoint/2010/main" val="1098441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24674"/>
              </p:ext>
            </p:extLst>
          </p:nvPr>
        </p:nvGraphicFramePr>
        <p:xfrm>
          <a:off x="203199" y="1495966"/>
          <a:ext cx="8737601" cy="2560320"/>
        </p:xfrm>
        <a:graphic>
          <a:graphicData uri="http://schemas.openxmlformats.org/drawingml/2006/table">
            <a:tbl>
              <a:tblPr/>
              <a:tblGrid>
                <a:gridCol w="1036321">
                  <a:extLst>
                    <a:ext uri="{9D8B030D-6E8A-4147-A177-3AD203B41FA5}">
                      <a16:colId xmlns:a16="http://schemas.microsoft.com/office/drawing/2014/main" val="3482545057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7045534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043551052"/>
                    </a:ext>
                  </a:extLst>
                </a:gridCol>
                <a:gridCol w="1406316">
                  <a:extLst>
                    <a:ext uri="{9D8B030D-6E8A-4147-A177-3AD203B41FA5}">
                      <a16:colId xmlns:a16="http://schemas.microsoft.com/office/drawing/2014/main" val="966958159"/>
                    </a:ext>
                  </a:extLst>
                </a:gridCol>
                <a:gridCol w="1784078">
                  <a:extLst>
                    <a:ext uri="{9D8B030D-6E8A-4147-A177-3AD203B41FA5}">
                      <a16:colId xmlns:a16="http://schemas.microsoft.com/office/drawing/2014/main" val="1937652587"/>
                    </a:ext>
                  </a:extLst>
                </a:gridCol>
                <a:gridCol w="1158086">
                  <a:extLst>
                    <a:ext uri="{9D8B030D-6E8A-4147-A177-3AD203B41FA5}">
                      <a16:colId xmlns:a16="http://schemas.microsoft.com/office/drawing/2014/main" val="2481026110"/>
                    </a:ext>
                  </a:extLst>
                </a:gridCol>
              </a:tblGrid>
              <a:tr h="112115">
                <a:tc>
                  <a:txBody>
                    <a:bodyPr/>
                    <a:lstStyle/>
                    <a:p>
                      <a:pPr algn="l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COSTE SUBVENCIONABLE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IMPORTE DE LA AYUDA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PAGOS ANTICIPADOS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COSTE</a:t>
                      </a:r>
                      <a:r>
                        <a:rPr lang="es-ES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SUBVENCIONABLE EJECUTADO A ENERO DE 2026 </a:t>
                      </a:r>
                      <a:r>
                        <a:rPr lang="es-E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(**)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EJECUCIÓN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24595"/>
                  </a:ext>
                </a:extLst>
              </a:tr>
              <a:tr h="1121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Primer</a:t>
                      </a:r>
                      <a:r>
                        <a:rPr lang="es-E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convocatoria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314.453.872,13 €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199.897.653,24 €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111.059.435,29 €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189.540.670,40 €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60,28%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05042"/>
                  </a:ext>
                </a:extLst>
              </a:tr>
              <a:tr h="1121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Segunda</a:t>
                      </a:r>
                      <a:r>
                        <a:rPr lang="es-E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convocatoria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369.208.207,27 €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299.989.504,32 €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167.290.923,78 €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124.651.207,80 €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33,76%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047101"/>
                  </a:ext>
                </a:extLst>
              </a:tr>
              <a:tr h="1121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Tercera convocatoria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56.059.724,68 €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47.704.774,39 €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25.845.807,26 €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11.206.219,19 €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19,99%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22733"/>
                  </a:ext>
                </a:extLst>
              </a:tr>
              <a:tr h="1121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general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739.721.804,08 €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547.591.931,95 € </a:t>
                      </a:r>
                      <a:r>
                        <a:rPr lang="es-E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(*)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304.196.166,33 €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325.398.097,39 €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43,99%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213996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03199" y="4307840"/>
            <a:ext cx="8859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(*) las variaciones con respecto a los 550 millones son debidas a modificaciones por causas sobrevenidas que imposibilitan la ejecución de alguna actuación; recepción de ayudas no compatibles tras resolución; y la renuncia de uno de los beneficiarios</a:t>
            </a:r>
          </a:p>
          <a:p>
            <a:r>
              <a:rPr lang="es-ES" sz="1600" i="1" dirty="0"/>
              <a:t>(**) Devengado y pagado a enero de 2026 </a:t>
            </a:r>
            <a:r>
              <a:rPr lang="es-ES" sz="1600" i="1" dirty="0">
                <a:sym typeface="Wingdings" panose="05000000000000000000" pitchFamily="2" charset="2"/>
              </a:rPr>
              <a:t> La ejecución real a nivel técnico es superior</a:t>
            </a:r>
            <a:endParaRPr lang="es-ES" sz="1600" i="1" dirty="0"/>
          </a:p>
        </p:txBody>
      </p:sp>
    </p:spTree>
    <p:extLst>
      <p:ext uri="{BB962C8B-B14F-4D97-AF65-F5344CB8AC3E}">
        <p14:creationId xmlns:p14="http://schemas.microsoft.com/office/powerpoint/2010/main" val="73693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511434"/>
              </p:ext>
            </p:extLst>
          </p:nvPr>
        </p:nvGraphicFramePr>
        <p:xfrm>
          <a:off x="516539" y="1233517"/>
          <a:ext cx="8020050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729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3794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Ranking proyectos mejor grado de ejecución en porcentaje</a:t>
            </a:r>
            <a:endParaRPr lang="es-ES" sz="1800" dirty="0">
              <a:sym typeface="Wingdings" panose="05000000000000000000" pitchFamily="2" charset="2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036717"/>
              </p:ext>
            </p:extLst>
          </p:nvPr>
        </p:nvGraphicFramePr>
        <p:xfrm>
          <a:off x="556294" y="1902964"/>
          <a:ext cx="4014035" cy="3910832"/>
        </p:xfrm>
        <a:graphic>
          <a:graphicData uri="http://schemas.openxmlformats.org/drawingml/2006/table">
            <a:tbl>
              <a:tblPr/>
              <a:tblGrid>
                <a:gridCol w="1723097">
                  <a:extLst>
                    <a:ext uri="{9D8B030D-6E8A-4147-A177-3AD203B41FA5}">
                      <a16:colId xmlns:a16="http://schemas.microsoft.com/office/drawing/2014/main" val="4262947874"/>
                    </a:ext>
                  </a:extLst>
                </a:gridCol>
                <a:gridCol w="2290938">
                  <a:extLst>
                    <a:ext uri="{9D8B030D-6E8A-4147-A177-3AD203B41FA5}">
                      <a16:colId xmlns:a16="http://schemas.microsoft.com/office/drawing/2014/main" val="2812538739"/>
                    </a:ext>
                  </a:extLst>
                </a:gridCol>
              </a:tblGrid>
              <a:tr h="4749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Nº EXPEDIENTE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RAZÓN SOCIAL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024"/>
                  </a:ext>
                </a:extLst>
              </a:tr>
              <a:tr h="4749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PCAU00019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CANAL DE ISABEL II S.A.M.P.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351132"/>
                  </a:ext>
                </a:extLst>
              </a:tr>
              <a:tr h="63325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PCAU00024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AJUNTAMENT DE MIRAMAR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035490"/>
                  </a:ext>
                </a:extLst>
              </a:tr>
              <a:tr h="4749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PCAU00039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AYUNTAMIENTO DE CASTRILLÓN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132537"/>
                  </a:ext>
                </a:extLst>
              </a:tr>
              <a:tr h="5093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PCAU00039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AYUNTAMIENTO DE CORVERA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760098"/>
                  </a:ext>
                </a:extLst>
              </a:tr>
              <a:tr h="59706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PCAU00016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SOCIEDAD MUNICIPAL DE AGUAS DE BURGOS, S.A.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595358"/>
                  </a:ext>
                </a:extLst>
              </a:tr>
              <a:tr h="74633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PCAU00006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EMPRESA METROPOLITANA DE ABASTECIMIENTO Y SANEAMIENTO DE SEVILLA, S.A.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210468"/>
                  </a:ext>
                </a:extLst>
              </a:tr>
            </a:tbl>
          </a:graphicData>
        </a:graphic>
      </p:graphicFrame>
      <p:sp>
        <p:nvSpPr>
          <p:cNvPr id="8" name="Cerrar llave 7"/>
          <p:cNvSpPr/>
          <p:nvPr/>
        </p:nvSpPr>
        <p:spPr>
          <a:xfrm>
            <a:off x="4704080" y="1902964"/>
            <a:ext cx="345440" cy="3910832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5183271" y="3535214"/>
            <a:ext cx="38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Todas estas entidades están entre el 100% y el 90% de ejecución</a:t>
            </a:r>
          </a:p>
        </p:txBody>
      </p:sp>
    </p:spTree>
    <p:extLst>
      <p:ext uri="{BB962C8B-B14F-4D97-AF65-F5344CB8AC3E}">
        <p14:creationId xmlns:p14="http://schemas.microsoft.com/office/powerpoint/2010/main" val="292578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3794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Ranking proyectos con mayor presupuesto ejecutado</a:t>
            </a:r>
            <a:endParaRPr lang="es-ES" sz="1800" dirty="0">
              <a:sym typeface="Wingdings" panose="05000000000000000000" pitchFamily="2" charset="2"/>
            </a:endParaRPr>
          </a:p>
        </p:txBody>
      </p:sp>
      <p:sp>
        <p:nvSpPr>
          <p:cNvPr id="8" name="Cerrar llave 7"/>
          <p:cNvSpPr/>
          <p:nvPr/>
        </p:nvSpPr>
        <p:spPr>
          <a:xfrm>
            <a:off x="4704080" y="1902963"/>
            <a:ext cx="345440" cy="4245127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5183271" y="3535214"/>
            <a:ext cx="3872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Todas estas entidades han ejecutado ya más de 10 MEUR cada una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623117"/>
              </p:ext>
            </p:extLst>
          </p:nvPr>
        </p:nvGraphicFramePr>
        <p:xfrm>
          <a:off x="432002" y="1902964"/>
          <a:ext cx="3891279" cy="4245127"/>
        </p:xfrm>
        <a:graphic>
          <a:graphicData uri="http://schemas.openxmlformats.org/drawingml/2006/table">
            <a:tbl>
              <a:tblPr/>
              <a:tblGrid>
                <a:gridCol w="1670402">
                  <a:extLst>
                    <a:ext uri="{9D8B030D-6E8A-4147-A177-3AD203B41FA5}">
                      <a16:colId xmlns:a16="http://schemas.microsoft.com/office/drawing/2014/main" val="3984891280"/>
                    </a:ext>
                  </a:extLst>
                </a:gridCol>
                <a:gridCol w="2220877">
                  <a:extLst>
                    <a:ext uri="{9D8B030D-6E8A-4147-A177-3AD203B41FA5}">
                      <a16:colId xmlns:a16="http://schemas.microsoft.com/office/drawing/2014/main" val="2210391209"/>
                    </a:ext>
                  </a:extLst>
                </a:gridCol>
              </a:tblGrid>
              <a:tr h="43805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Nº EXPEDIENTE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RAZÓN SOCIAL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435353"/>
                  </a:ext>
                </a:extLst>
              </a:tr>
              <a:tr h="43805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PCAUII00039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CANAL ISABEL II, S.A.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969051"/>
                  </a:ext>
                </a:extLst>
              </a:tr>
              <a:tr h="5840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PCAUII00061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CONSORCI D'AIGÜES DE TARRAGONA.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607965"/>
                  </a:ext>
                </a:extLst>
              </a:tr>
              <a:tr h="6883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PCAU00006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EMPRESA METROPOLITANA DE ABASTECIMIENTO Y SANEAMIENTO DE SEVILLA, S.A.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946534"/>
                  </a:ext>
                </a:extLst>
              </a:tr>
              <a:tr h="81435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PCAU00008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AIGÜES DE BARCELONA, EMPRESA METROPOLITANA DE GESTIÓ DEL CICLE INTEGRAL DE L’AIGUA, S.A.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821751"/>
                  </a:ext>
                </a:extLst>
              </a:tr>
              <a:tr h="55069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PCAU00016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SOCIEDAD MUNICIPAL DE AGUAS DE BURGOS, S.A.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685684"/>
                  </a:ext>
                </a:extLst>
              </a:tr>
              <a:tr h="6883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PCAU00007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AQUAOURENSE SOCIEDADE PROVINCIAL DE AUGAS E MEDIO AMBIENTE, S.A.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099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78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Digitalización de captaciones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32003" y="6309155"/>
            <a:ext cx="5691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PCAUII00071 –  URBIDE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114902" y="2560321"/>
            <a:ext cx="1811383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Más de 600 captaciones de aguas superficiales digitalizadas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45" y="1536137"/>
            <a:ext cx="6169575" cy="46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93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Digitalización de captaciones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32003" y="6309155"/>
            <a:ext cx="5691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PCAUII00071 –  URBIDE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114902" y="2560321"/>
            <a:ext cx="1811383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Más de 600 captaciones de aguas superficiales digitalizadas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27" y="1675012"/>
            <a:ext cx="6423099" cy="45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4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Digitalización de captaciones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43045" y="6368742"/>
            <a:ext cx="5691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PCAU00087 –  M. AGUAS DEL AÑARBE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114902" y="2560321"/>
            <a:ext cx="1811383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Más de 600 captaciones de aguas superficiales digitalizadas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63" y="1489166"/>
            <a:ext cx="3762565" cy="48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25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Digitalización de </a:t>
            </a:r>
            <a:r>
              <a:rPr lang="es-ES" sz="2200" dirty="0" err="1">
                <a:sym typeface="Wingdings" panose="05000000000000000000" pitchFamily="2" charset="2"/>
              </a:rPr>
              <a:t>ETAPs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32003" y="6235918"/>
            <a:ext cx="372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PCAU00016 – AGUAS DE BURGOS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114902" y="2560321"/>
            <a:ext cx="181138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Más de 200 </a:t>
            </a:r>
            <a:r>
              <a:rPr lang="es-ES" dirty="0" err="1"/>
              <a:t>ETAPs</a:t>
            </a:r>
            <a:r>
              <a:rPr lang="es-ES" dirty="0"/>
              <a:t> digitalizadas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12850" b="13623"/>
          <a:stretch/>
        </p:blipFill>
        <p:spPr>
          <a:xfrm>
            <a:off x="353067" y="1576251"/>
            <a:ext cx="6382641" cy="45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81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Sistemas de monitoreo de los vertidos de pluviales 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31124" y="6349405"/>
            <a:ext cx="4316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PCAU00016 – AGUAS DE BURGOS</a:t>
            </a:r>
          </a:p>
        </p:txBody>
      </p:sp>
      <p:pic>
        <p:nvPicPr>
          <p:cNvPr id="12" name="Imagen 11" descr="C:\Users\cmarti52\AppData\Local\Temp\{8A619484-2BC5-410D-9D8D-E4C0BBAF7870}.t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863" y="1826580"/>
            <a:ext cx="3274657" cy="445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cmarti52\AppData\Local\Temp\{18C700F3-BE27-4C48-9916-6A226415AA4B}.tmp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1" b="-521"/>
          <a:stretch/>
        </p:blipFill>
        <p:spPr bwMode="auto">
          <a:xfrm>
            <a:off x="152764" y="1820164"/>
            <a:ext cx="3321956" cy="4473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7114902" y="2560321"/>
            <a:ext cx="181138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Más de 5000 puntos de vertido de la red de saneamiento monitorizados</a:t>
            </a:r>
          </a:p>
        </p:txBody>
      </p:sp>
    </p:spTree>
    <p:extLst>
      <p:ext uri="{BB962C8B-B14F-4D97-AF65-F5344CB8AC3E}">
        <p14:creationId xmlns:p14="http://schemas.microsoft.com/office/powerpoint/2010/main" val="1402495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Sistemas de monitoreo de los vertidos de pluviales – Modelización y control 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pic>
        <p:nvPicPr>
          <p:cNvPr id="2" name="Baseform verti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03" y="1753851"/>
            <a:ext cx="7379586" cy="415101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5244" y="6111789"/>
            <a:ext cx="4316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PCAU00016 - Aguas de Burgos</a:t>
            </a:r>
          </a:p>
        </p:txBody>
      </p:sp>
    </p:spTree>
    <p:extLst>
      <p:ext uri="{BB962C8B-B14F-4D97-AF65-F5344CB8AC3E}">
        <p14:creationId xmlns:p14="http://schemas.microsoft.com/office/powerpoint/2010/main" val="33622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PERTE DIGITALIZACIÓN CICLO DEL AGUA EN CIFRAS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45769" y="1153590"/>
            <a:ext cx="8111635" cy="48849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400" dirty="0">
                <a:latin typeface="Arial"/>
                <a:sym typeface="Wingdings" panose="05000000000000000000" pitchFamily="2" charset="2"/>
              </a:rPr>
              <a:t>Movilización directa de 1.200 M€ para la digitalización del ciclo del agua: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s-ES" sz="2400" dirty="0">
              <a:latin typeface="Arial"/>
              <a:sym typeface="Wingdings" panose="05000000000000000000" pitchFamily="2" charset="2"/>
            </a:endParaRP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dirty="0">
                <a:latin typeface="Arial"/>
                <a:sym typeface="Wingdings" panose="05000000000000000000" pitchFamily="2" charset="2"/>
              </a:rPr>
              <a:t>550 M€ subvenciones DGA para ciclo urbano del agua.</a:t>
            </a: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dirty="0">
                <a:latin typeface="Arial"/>
                <a:sym typeface="Wingdings" panose="05000000000000000000" pitchFamily="2" charset="2"/>
              </a:rPr>
              <a:t>178 M€ subvenciones DGA para regadío</a:t>
            </a: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dirty="0">
                <a:latin typeface="Arial"/>
                <a:sym typeface="Wingdings" panose="05000000000000000000" pitchFamily="2" charset="2"/>
              </a:rPr>
              <a:t>200 M€ repartidos a las CCAA para digitalización interna de las CCAA y ciclo urbano del agua &gt; 20.000 habitantes.</a:t>
            </a: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dirty="0">
                <a:latin typeface="Arial"/>
                <a:sym typeface="Wingdings" panose="05000000000000000000" pitchFamily="2" charset="2"/>
              </a:rPr>
              <a:t>272 M€ para la digitalización de las CCHH, DGA y Mancomunidad de los Canales del </a:t>
            </a:r>
            <a:r>
              <a:rPr lang="es-ES" dirty="0" err="1">
                <a:latin typeface="Arial"/>
                <a:sym typeface="Wingdings" panose="05000000000000000000" pitchFamily="2" charset="2"/>
              </a:rPr>
              <a:t>Tailbilla</a:t>
            </a:r>
            <a:r>
              <a:rPr lang="es-ES" dirty="0">
                <a:latin typeface="Arial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4241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Sistemas de monitoreo de los vertidos de depuradoras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5DDF081-9B84-4883-9179-0CF59B4C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412" y="2305538"/>
            <a:ext cx="2752412" cy="366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BDA8E28F-9D40-4B22-A955-CC6C9948A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6" y="2311558"/>
            <a:ext cx="2747896" cy="36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1C2D587-1C6F-43BF-8AE1-4D92790E5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088"/>
          <a:stretch/>
        </p:blipFill>
        <p:spPr bwMode="auto">
          <a:xfrm>
            <a:off x="5800395" y="2311557"/>
            <a:ext cx="3190258" cy="371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432003" y="5634320"/>
            <a:ext cx="22286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Sondas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multiparamétricas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077442" y="5638589"/>
            <a:ext cx="22286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Sondas de nivel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59416" y="6031768"/>
            <a:ext cx="4316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PCAU00016 - Aguas de Burgos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59416" y="1723366"/>
            <a:ext cx="40358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Más de 1.000 EDAR digitalizadas</a:t>
            </a:r>
          </a:p>
        </p:txBody>
      </p:sp>
    </p:spTree>
    <p:extLst>
      <p:ext uri="{BB962C8B-B14F-4D97-AF65-F5344CB8AC3E}">
        <p14:creationId xmlns:p14="http://schemas.microsoft.com/office/powerpoint/2010/main" val="3374564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Sistemas de monitoreo de los vertidos de depuradoras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021741" y="5830659"/>
            <a:ext cx="4316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PCAU00072 - EPSAR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739" y="1518125"/>
            <a:ext cx="4768036" cy="415885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3103" y="2168329"/>
            <a:ext cx="2180929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000" i="1" dirty="0"/>
              <a:t>MONITORIZACIÓN DE TODAS LAS DEPURADORAS DE LA C.VALENCIANA</a:t>
            </a:r>
          </a:p>
        </p:txBody>
      </p:sp>
    </p:spTree>
    <p:extLst>
      <p:ext uri="{BB962C8B-B14F-4D97-AF65-F5344CB8AC3E}">
        <p14:creationId xmlns:p14="http://schemas.microsoft.com/office/powerpoint/2010/main" val="2746900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3" y="1131789"/>
            <a:ext cx="8276654" cy="622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Sistemas de monitoreo de los vertidos de depuradoras</a:t>
            </a: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22017" y="5901509"/>
            <a:ext cx="2532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PCAU00025 – CONSORCIO DE AGUAS Y RESIDUOS DE LA RIOJA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93103" y="2168329"/>
            <a:ext cx="2180929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000" i="1" dirty="0"/>
              <a:t>MONITORIZACIÓN DE TODAS LAS DEPURADORAS DE LA RIOJA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769" y="1546499"/>
            <a:ext cx="3567486" cy="47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95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29733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Plataformas y actuaciones innovadoras. Lago de datos e Inteligencia Artificial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1025B34-EB82-4CD1-B44F-C869B20952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40" y="2264230"/>
            <a:ext cx="8865647" cy="35607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578" y="1695321"/>
            <a:ext cx="2224552" cy="216166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221076" y="6065955"/>
            <a:ext cx="4316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PCAU00006 - EMASESA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816477" y="1977020"/>
            <a:ext cx="5515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Arquitectura del Lago de Datos sobre el que se construirán las nuevas capacidades digitales de EMASESA en forma de caso de uso de datos</a:t>
            </a:r>
          </a:p>
        </p:txBody>
      </p:sp>
    </p:spTree>
    <p:extLst>
      <p:ext uri="{BB962C8B-B14F-4D97-AF65-F5344CB8AC3E}">
        <p14:creationId xmlns:p14="http://schemas.microsoft.com/office/powerpoint/2010/main" val="1555154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29733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Gemelos digitales y tecnología BIM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None/>
              <a:tabLst/>
              <a:defRPr/>
            </a:pP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12698" y="6305482"/>
            <a:ext cx="5048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PCAUII00061 – CONSORCIO DE AGUAS DE TARRAGONA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0" y="2311356"/>
            <a:ext cx="7475317" cy="389654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36915" y="1768563"/>
            <a:ext cx="7332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Plataforma “Crea”: Parametrización y desarrollo de modelos de los procesos de la </a:t>
            </a:r>
            <a:r>
              <a:rPr lang="es-ES" sz="1000" dirty="0" err="1"/>
              <a:t>Etap</a:t>
            </a:r>
            <a:r>
              <a:rPr lang="es-ES" sz="1000" dirty="0"/>
              <a:t> de </a:t>
            </a:r>
            <a:r>
              <a:rPr lang="es-ES" sz="1000" dirty="0" err="1"/>
              <a:t>l’Ampolla</a:t>
            </a:r>
            <a:r>
              <a:rPr lang="es-ES" sz="1000" dirty="0"/>
              <a:t> (Tarragona). Gemelo digital de potabilización EDCAT para predecir y seleccionar la calidad de salida del agua de la </a:t>
            </a:r>
            <a:r>
              <a:rPr lang="es-ES" sz="1000" dirty="0" err="1"/>
              <a:t>Etap</a:t>
            </a:r>
            <a:r>
              <a:rPr lang="es-ES" sz="1000" dirty="0"/>
              <a:t> en función del agua captada en el río Ebro, optimizando los reactivos y la energía usados.</a:t>
            </a:r>
          </a:p>
        </p:txBody>
      </p:sp>
    </p:spTree>
    <p:extLst>
      <p:ext uri="{BB962C8B-B14F-4D97-AF65-F5344CB8AC3E}">
        <p14:creationId xmlns:p14="http://schemas.microsoft.com/office/powerpoint/2010/main" val="1746239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29733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Gemelos digitales y tecnología BIM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None/>
              <a:tabLst/>
              <a:defRPr/>
            </a:pP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12698" y="6305482"/>
            <a:ext cx="5048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PCAU00128 – CONSORCI DE BESÒS TORDERA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48" t="8960" r="20190" b="7100"/>
          <a:stretch/>
        </p:blipFill>
        <p:spPr>
          <a:xfrm>
            <a:off x="912698" y="1785733"/>
            <a:ext cx="5921829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74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29733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Gemelos digitales y tecnología BIM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None/>
              <a:tabLst/>
              <a:defRPr/>
            </a:pP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12698" y="6305482"/>
            <a:ext cx="5048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PCAU00128 – CONSORCI DE BESÒS TORDERA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09" t="16366" r="12762" b="23057"/>
          <a:stretch/>
        </p:blipFill>
        <p:spPr>
          <a:xfrm>
            <a:off x="432003" y="1724295"/>
            <a:ext cx="8085877" cy="44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70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32002" y="432002"/>
            <a:ext cx="480695" cy="480695"/>
          </a:xfrm>
        </p:spPr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29733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Sistemas de alerta temprana frente a inundaciones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None/>
              <a:tabLst/>
              <a:defRPr/>
            </a:pP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21794" y="1689294"/>
            <a:ext cx="307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PCAU000128 – CONSORCI BESÒS TORDERA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94" y="2032031"/>
            <a:ext cx="3196171" cy="450937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32003" y="5572771"/>
            <a:ext cx="24504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Estaciones meteorológicas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21"/>
          <a:stretch/>
        </p:blipFill>
        <p:spPr>
          <a:xfrm>
            <a:off x="3432777" y="1689294"/>
            <a:ext cx="5161067" cy="442902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370181" y="6141299"/>
            <a:ext cx="3074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Imágenes extraídas del PCAUII00159 – EMUASA</a:t>
            </a:r>
          </a:p>
        </p:txBody>
      </p:sp>
    </p:spTree>
    <p:extLst>
      <p:ext uri="{BB962C8B-B14F-4D97-AF65-F5344CB8AC3E}">
        <p14:creationId xmlns:p14="http://schemas.microsoft.com/office/powerpoint/2010/main" val="1613441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Ejecución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46181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sym typeface="Wingdings" panose="05000000000000000000" pitchFamily="2" charset="2"/>
              </a:rPr>
              <a:t>Adaptación a nueva normativa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sym typeface="Wingdings" panose="05000000000000000000" pitchFamily="2" charset="2"/>
              </a:rPr>
              <a:t>Planes de emergencia ante situaciones de sequía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sym typeface="Wingdings" panose="05000000000000000000" pitchFamily="2" charset="2"/>
              </a:rPr>
              <a:t>Protocolos de vigilancia, planes sanitarios y de gestión de control de la calidad de las aguas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sym typeface="Wingdings" panose="05000000000000000000" pitchFamily="2" charset="2"/>
              </a:rPr>
              <a:t>Planes integrales de gestión de los sistemas de saneamiento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sym typeface="Wingdings" panose="05000000000000000000" pitchFamily="2" charset="2"/>
              </a:rPr>
              <a:t>Planes para el fomento del uso de agua regenerada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sym typeface="Wingdings" panose="05000000000000000000" pitchFamily="2" charset="2"/>
              </a:rPr>
              <a:t>Planes municipales de protección civil frente a inundaciones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sym typeface="Wingdings" panose="05000000000000000000" pitchFamily="2" charset="2"/>
              </a:rPr>
              <a:t>Gestión de fugas estructurales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sym typeface="Wingdings" panose="05000000000000000000" pitchFamily="2" charset="2"/>
              </a:rPr>
              <a:t>Estudios hidrogeológicos para la mejora del conocimiento de las aguas subterráneas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sym typeface="Wingdings" panose="05000000000000000000" pitchFamily="2" charset="2"/>
              </a:rPr>
              <a:t>Modelización cartográfica y numérica de las redes y sistemas de abastecimiento y saneamiento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endParaRPr lang="es-ES" sz="1800" dirty="0">
              <a:sym typeface="Wingdings" panose="05000000000000000000" pitchFamily="2" charset="2"/>
            </a:endParaRP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endParaRPr lang="es-ES" sz="180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None/>
              <a:tabLst/>
              <a:defRPr/>
            </a:pPr>
            <a:endParaRPr lang="es-ES" sz="2200" dirty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12698" y="5055176"/>
            <a:ext cx="403585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Aprox. 90MEUR en total para este tipo de actuaciones</a:t>
            </a:r>
          </a:p>
        </p:txBody>
      </p:sp>
    </p:spTree>
    <p:extLst>
      <p:ext uri="{BB962C8B-B14F-4D97-AF65-F5344CB8AC3E}">
        <p14:creationId xmlns:p14="http://schemas.microsoft.com/office/powerpoint/2010/main" val="1838239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CALENDARIO DE CIERRE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3794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Adenda de simplificación</a:t>
            </a:r>
            <a:endParaRPr lang="es-ES" sz="1800" dirty="0">
              <a:sym typeface="Wingdings" panose="05000000000000000000" pitchFamily="2" charset="2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2" y="1811383"/>
            <a:ext cx="8734512" cy="298877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77469" y="4969436"/>
            <a:ext cx="3519468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CAMBIO A UN HITO ECONÓMICO</a:t>
            </a:r>
          </a:p>
        </p:txBody>
      </p:sp>
    </p:spTree>
    <p:extLst>
      <p:ext uri="{BB962C8B-B14F-4D97-AF65-F5344CB8AC3E}">
        <p14:creationId xmlns:p14="http://schemas.microsoft.com/office/powerpoint/2010/main" val="199823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D0071-DAAF-FAF7-2050-29543317E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BFF6C8D6-41A6-2DF1-B7C9-E779241B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20F1A239-BC63-D629-099D-BAD8ED11394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CONFERENCIA SECTORIAL DE MEDIOAMBIENTE: </a:t>
            </a:r>
            <a:r>
              <a:rPr lang="es-ES" dirty="0">
                <a:sym typeface="Wingdings" panose="05000000000000000000" pitchFamily="2" charset="2"/>
              </a:rPr>
              <a:t>200 M€</a:t>
            </a:r>
            <a:r>
              <a:rPr lang="es-ES" dirty="0">
                <a:latin typeface="Arial"/>
                <a:sym typeface="Wingdings" panose="05000000000000000000" pitchFamily="2" charset="2"/>
              </a:rPr>
              <a:t> </a:t>
            </a:r>
            <a:endParaRPr lang="es-ES" dirty="0"/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F2485346-AAF4-E45A-7294-62620F42B836}"/>
              </a:ext>
            </a:extLst>
          </p:cNvPr>
          <p:cNvSpPr txBox="1">
            <a:spLocks/>
          </p:cNvSpPr>
          <p:nvPr/>
        </p:nvSpPr>
        <p:spPr>
          <a:xfrm>
            <a:off x="445769" y="1153590"/>
            <a:ext cx="8111635" cy="48849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endParaRPr lang="es-ES" sz="2000" dirty="0">
              <a:sym typeface="Wingdings" panose="05000000000000000000" pitchFamily="2" charset="2"/>
            </a:endParaRP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000" dirty="0">
                <a:sym typeface="Wingdings" panose="05000000000000000000" pitchFamily="2" charset="2"/>
              </a:rPr>
              <a:t>2 Repartos de 100 M€</a:t>
            </a:r>
            <a:r>
              <a:rPr lang="es-ES" sz="2000" dirty="0">
                <a:latin typeface="Arial"/>
                <a:sym typeface="Wingdings" panose="05000000000000000000" pitchFamily="2" charset="2"/>
              </a:rPr>
              <a:t> </a:t>
            </a:r>
            <a:r>
              <a:rPr lang="es-ES" sz="2000" dirty="0">
                <a:sym typeface="Wingdings" panose="05000000000000000000" pitchFamily="2" charset="2"/>
              </a:rPr>
              <a:t>en</a:t>
            </a:r>
            <a:r>
              <a:rPr lang="es-ES" sz="2000" dirty="0">
                <a:latin typeface="Arial"/>
                <a:sym typeface="Wingdings" panose="05000000000000000000" pitchFamily="2" charset="2"/>
              </a:rPr>
              <a:t> 2 Conferencias Sectoriales:</a:t>
            </a:r>
          </a:p>
          <a:p>
            <a:pPr lvl="2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dirty="0">
                <a:sym typeface="Wingdings" panose="05000000000000000000" pitchFamily="2" charset="2"/>
              </a:rPr>
              <a:t>En Junio de 2022</a:t>
            </a:r>
          </a:p>
          <a:p>
            <a:pPr lvl="2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dirty="0">
                <a:sym typeface="Wingdings" panose="05000000000000000000" pitchFamily="2" charset="2"/>
              </a:rPr>
              <a:t>En Julio de 2024</a:t>
            </a:r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200" dirty="0">
              <a:latin typeface="Arial"/>
              <a:sym typeface="Wingdings" panose="05000000000000000000" pitchFamily="2" charset="2"/>
            </a:endParaRP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000" dirty="0">
                <a:sym typeface="Wingdings" panose="05000000000000000000" pitchFamily="2" charset="2"/>
              </a:rPr>
              <a:t>2 tipos de actuaciones:</a:t>
            </a:r>
          </a:p>
          <a:p>
            <a:pPr lvl="2" algn="just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b="1" dirty="0">
                <a:latin typeface="Arial"/>
                <a:sym typeface="Wingdings" panose="05000000000000000000" pitchFamily="2" charset="2"/>
              </a:rPr>
              <a:t>Objetivo A) </a:t>
            </a:r>
            <a:r>
              <a:rPr lang="es-ES" sz="1800" dirty="0">
                <a:latin typeface="Arial"/>
                <a:sym typeface="Wingdings" panose="05000000000000000000" pitchFamily="2" charset="2"/>
              </a:rPr>
              <a:t>Actuaciones para la digitalización de las administraciones hidráulicas de las comunidades autónomas en las cuencas intracomunitarias: 40M€ x 2= </a:t>
            </a:r>
            <a:r>
              <a:rPr lang="es-ES" sz="1800" b="1" dirty="0">
                <a:sym typeface="Wingdings" panose="05000000000000000000" pitchFamily="2" charset="2"/>
              </a:rPr>
              <a:t>80 M€ </a:t>
            </a:r>
            <a:endParaRPr lang="es-ES" sz="1800" b="1" dirty="0">
              <a:latin typeface="Arial"/>
              <a:sym typeface="Wingdings" panose="05000000000000000000" pitchFamily="2" charset="2"/>
            </a:endParaRPr>
          </a:p>
          <a:p>
            <a:pPr lvl="2" algn="just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b="1" dirty="0">
                <a:latin typeface="Arial"/>
                <a:sym typeface="Wingdings" panose="05000000000000000000" pitchFamily="2" charset="2"/>
              </a:rPr>
              <a:t>Objetivo B) </a:t>
            </a:r>
            <a:r>
              <a:rPr lang="es-ES" sz="1800" dirty="0">
                <a:latin typeface="Arial"/>
                <a:sym typeface="Wingdings" panose="05000000000000000000" pitchFamily="2" charset="2"/>
              </a:rPr>
              <a:t>Actuaciones destinadas a fomentar la digitalización de las administraciones hidráulicas de las  comunidades autónomas y entidades locales, en especial de los municipios menores de 20.000 habitantes: </a:t>
            </a:r>
            <a:r>
              <a:rPr lang="es-ES" sz="1800" dirty="0">
                <a:sym typeface="Wingdings" panose="05000000000000000000" pitchFamily="2" charset="2"/>
              </a:rPr>
              <a:t>60M€ x 2= </a:t>
            </a:r>
            <a:r>
              <a:rPr lang="es-ES" sz="1800" b="1" dirty="0">
                <a:sym typeface="Wingdings" panose="05000000000000000000" pitchFamily="2" charset="2"/>
              </a:rPr>
              <a:t>120 M€ </a:t>
            </a:r>
            <a:endParaRPr lang="es-ES" sz="1800" b="1" dirty="0">
              <a:latin typeface="Arial"/>
              <a:sym typeface="Wingdings" panose="05000000000000000000" pitchFamily="2" charset="2"/>
            </a:endParaRPr>
          </a:p>
          <a:p>
            <a:pPr lvl="2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endParaRPr lang="es-ES" sz="1200" dirty="0">
              <a:latin typeface="Arial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7134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CALENDARIO DE CIERRE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3794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Trámites solicitud de pago</a:t>
            </a:r>
            <a:endParaRPr lang="es-ES" sz="1800" dirty="0">
              <a:sym typeface="Wingdings" panose="05000000000000000000" pitchFamily="2" charset="2"/>
            </a:endParaRPr>
          </a:p>
        </p:txBody>
      </p:sp>
      <p:pic>
        <p:nvPicPr>
          <p:cNvPr id="6" name="Imagen 5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48F1A8B5-68CB-3F56-21CB-0840B6C5BF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76" y="1752048"/>
            <a:ext cx="8708656" cy="2225855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283976" y="4085636"/>
            <a:ext cx="8276654" cy="3794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600" dirty="0">
                <a:latin typeface="Arial"/>
                <a:sym typeface="Wingdings" panose="05000000000000000000" pitchFamily="2" charset="2"/>
              </a:rPr>
              <a:t>Fecha de cumplimiento de hitos y objeticos según CID: 30/06/2026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600" dirty="0">
                <a:latin typeface="Arial"/>
                <a:sym typeface="Wingdings" panose="05000000000000000000" pitchFamily="2" charset="2"/>
              </a:rPr>
              <a:t>Finalización del MRR: 31/08/2026 </a:t>
            </a:r>
          </a:p>
          <a:p>
            <a:pPr lvl="8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endParaRPr lang="es-ES" sz="600" dirty="0">
              <a:latin typeface="Arial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s-ES" sz="1600" dirty="0">
              <a:latin typeface="Arial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600" dirty="0">
                <a:latin typeface="Arial"/>
                <a:sym typeface="Wingdings" panose="05000000000000000000" pitchFamily="2" charset="2"/>
              </a:rPr>
              <a:t>Presentación última solicitud de pago: 30/09/2026</a:t>
            </a:r>
          </a:p>
          <a:p>
            <a:pPr lvl="4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endParaRPr lang="es-ES" sz="600" dirty="0">
              <a:latin typeface="Arial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600" dirty="0">
                <a:latin typeface="Arial"/>
                <a:sym typeface="Wingdings" panose="05000000000000000000" pitchFamily="2" charset="2"/>
              </a:rPr>
              <a:t>Último pago: diciembre 2026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DB018E5-7C7F-31E0-64F2-81AEA98F9FB8}"/>
              </a:ext>
            </a:extLst>
          </p:cNvPr>
          <p:cNvSpPr txBox="1"/>
          <p:nvPr/>
        </p:nvSpPr>
        <p:spPr>
          <a:xfrm>
            <a:off x="539564" y="4700055"/>
            <a:ext cx="5435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0" dirty="0">
                <a:solidFill>
                  <a:srgbClr val="333333"/>
                </a:solidFill>
                <a:effectLst/>
              </a:rPr>
              <a:t>Art. 18.4.i y 20.5.del Reglamento (UE) 2021/241 del Parlamento Europeo y del Consejo de 12 de febrero de 2021 por el que se establece el Mecanismo de Recuperación y Resiliencia</a:t>
            </a:r>
            <a:endParaRPr lang="es-ES" sz="1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B018E5-7C7F-31E0-64F2-81AEA98F9FB8}"/>
              </a:ext>
            </a:extLst>
          </p:cNvPr>
          <p:cNvSpPr txBox="1"/>
          <p:nvPr/>
        </p:nvSpPr>
        <p:spPr>
          <a:xfrm>
            <a:off x="539564" y="5545061"/>
            <a:ext cx="6985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0" dirty="0">
                <a:solidFill>
                  <a:srgbClr val="333333"/>
                </a:solidFill>
                <a:effectLst/>
              </a:rPr>
              <a:t>Art. 6.3 del Acuerdo de Financiación</a:t>
            </a:r>
            <a:endParaRPr lang="es-ES" sz="1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B018E5-7C7F-31E0-64F2-81AEA98F9FB8}"/>
              </a:ext>
            </a:extLst>
          </p:cNvPr>
          <p:cNvSpPr txBox="1"/>
          <p:nvPr/>
        </p:nvSpPr>
        <p:spPr>
          <a:xfrm>
            <a:off x="519685" y="6102265"/>
            <a:ext cx="5475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333333"/>
                </a:solidFill>
              </a:rPr>
              <a:t>Art. 24.1 del Reglamento (UE) 2021/241 del Parlamento Europeo y del Consejo de 12 de febrero de 2021 por el que se establece el Mecanismo de Recuperación y Resiliencia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525749" y="4418653"/>
            <a:ext cx="2466883" cy="1815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JUSTIFICAR TODO EN </a:t>
            </a:r>
            <a:r>
              <a:rPr lang="es-ES" sz="1600" dirty="0" err="1"/>
              <a:t>CoFFEE</a:t>
            </a:r>
            <a:r>
              <a:rPr lang="es-ES" sz="1600" dirty="0"/>
              <a:t> ANTES DE JUNIO 2026 – ADELANTAR LA JUSTIFICACIÓN FORMAL DE LA CONVOCATORIA</a:t>
            </a:r>
          </a:p>
        </p:txBody>
      </p:sp>
    </p:spTree>
    <p:extLst>
      <p:ext uri="{BB962C8B-B14F-4D97-AF65-F5344CB8AC3E}">
        <p14:creationId xmlns:p14="http://schemas.microsoft.com/office/powerpoint/2010/main" val="3900703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Encuentros y comunicación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3794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Labores de comunicación y encuentros:</a:t>
            </a: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400" dirty="0">
                <a:latin typeface="Arial"/>
                <a:sym typeface="Wingdings" panose="05000000000000000000" pitchFamily="2" charset="2"/>
              </a:rPr>
              <a:t>Vídeo podcast Conexión Agua - </a:t>
            </a:r>
            <a:r>
              <a:rPr lang="es-ES" sz="1400" dirty="0" err="1">
                <a:latin typeface="Arial"/>
                <a:sym typeface="Wingdings" panose="05000000000000000000" pitchFamily="2" charset="2"/>
              </a:rPr>
              <a:t>iAgua</a:t>
            </a:r>
            <a:endParaRPr lang="es-ES" sz="1400" dirty="0">
              <a:latin typeface="Arial"/>
              <a:sym typeface="Wingdings" panose="05000000000000000000" pitchFamily="2" charset="2"/>
            </a:endParaRP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400" dirty="0">
                <a:latin typeface="Arial"/>
                <a:sym typeface="Wingdings" panose="05000000000000000000" pitchFamily="2" charset="2"/>
              </a:rPr>
              <a:t>Jornadas web temáticas técnicas – aguasresiduales.info</a:t>
            </a:r>
            <a:endParaRPr lang="es-ES" sz="1400" dirty="0">
              <a:sym typeface="Wingdings" panose="05000000000000000000" pitchFamily="2" charset="2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B147E8-FCF7-C0D6-88B4-06F1C17AA4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3" y="4617719"/>
            <a:ext cx="8477194" cy="20722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65845A-3282-FD42-D02A-14D4037FEC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365" y="2400299"/>
            <a:ext cx="4849916" cy="24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40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F7D7E48-7B00-C8D4-7627-277BFE24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0EE7626-5EF3-7107-3A48-19CA58FFF71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25753" y="498683"/>
            <a:ext cx="7689597" cy="480695"/>
          </a:xfrm>
        </p:spPr>
        <p:txBody>
          <a:bodyPr>
            <a:normAutofit fontScale="3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charset="0"/>
                <a:cs typeface="Arial" charset="0"/>
              </a:rPr>
              <a:t>  OBSERVATORIO DEL AGUA EN ESPAÑA</a:t>
            </a:r>
          </a:p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DE50D2-7068-BA99-95B8-4E3F71CA0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06204E-AEB6-314F-81C2-75F94B60523A}" type="slidenum">
              <a:rPr lang="es-ES_tradnl" smtClean="0"/>
              <a:pPr/>
              <a:t>32</a:t>
            </a:fld>
            <a:endParaRPr lang="es-ES_tradnl" dirty="0"/>
          </a:p>
        </p:txBody>
      </p:sp>
      <p:pic>
        <p:nvPicPr>
          <p:cNvPr id="1036" name="Picture 12" descr="Free Laptop Png Transparent, Download Free Laptop Png Transparent png ...">
            <a:extLst>
              <a:ext uri="{FF2B5EF4-FFF2-40B4-BE49-F238E27FC236}">
                <a16:creationId xmlns:a16="http://schemas.microsoft.com/office/drawing/2014/main" id="{E5AF8F6D-5B23-09F8-0885-EDB484B3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8996" y="3299383"/>
            <a:ext cx="4543425" cy="31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Mapa&#10;&#10;El contenido generado por IA puede ser incorrecto.">
            <a:extLst>
              <a:ext uri="{FF2B5EF4-FFF2-40B4-BE49-F238E27FC236}">
                <a16:creationId xmlns:a16="http://schemas.microsoft.com/office/drawing/2014/main" id="{0FE0B193-54D6-8217-7575-EF1CE1D77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164" y="3388189"/>
            <a:ext cx="3395087" cy="19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Marcador de contenido">
            <a:extLst>
              <a:ext uri="{FF2B5EF4-FFF2-40B4-BE49-F238E27FC236}">
                <a16:creationId xmlns:a16="http://schemas.microsoft.com/office/drawing/2014/main" id="{E6B2383A-D1FB-9DC0-27DE-780FD8ACE92D}"/>
              </a:ext>
            </a:extLst>
          </p:cNvPr>
          <p:cNvSpPr txBox="1">
            <a:spLocks/>
          </p:cNvSpPr>
          <p:nvPr/>
        </p:nvSpPr>
        <p:spPr>
          <a:xfrm>
            <a:off x="432003" y="1298578"/>
            <a:ext cx="7770418" cy="2425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400" dirty="0">
                <a:latin typeface="Arial"/>
                <a:sym typeface="Wingdings" panose="05000000000000000000" pitchFamily="2" charset="2"/>
              </a:rPr>
              <a:t>El proyecto del Observatorio, enmarcado dentro del PERTE de digitalización del ciclo del agua, busca garantizar la eficiencia, transparencia y sostenibilidad en la gestión hídrica a través de herramientas tecnológicas innovadoras.</a:t>
            </a:r>
            <a:endParaRPr lang="es-ES" dirty="0">
              <a:latin typeface="Arial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33790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8084C-3DF2-5A04-D597-9FDDE267D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9D9930-2565-34C1-C023-9F0F1A406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177" y="914453"/>
            <a:ext cx="8220746" cy="480695"/>
          </a:xfrm>
        </p:spPr>
        <p:txBody>
          <a:bodyPr>
            <a:normAutofit/>
          </a:bodyPr>
          <a:lstStyle/>
          <a:p>
            <a:r>
              <a:rPr lang="es-ES" dirty="0"/>
              <a:t>Principales secciones de la plataforma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CBE7923-CA38-1596-463C-34DAFB5E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620EC4-3629-8973-E1E1-2EA8AD829F0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25753" y="498683"/>
            <a:ext cx="7689597" cy="480695"/>
          </a:xfrm>
        </p:spPr>
        <p:txBody>
          <a:bodyPr>
            <a:normAutofit fontScale="3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charset="0"/>
                <a:cs typeface="Arial" charset="0"/>
              </a:rPr>
              <a:t>  OBSERVATORIO DEL AGUA EN ESPAÑA</a:t>
            </a:r>
          </a:p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74F12-7838-A10A-A81B-3F84BC020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06204E-AEB6-314F-81C2-75F94B60523A}" type="slidenum">
              <a:rPr lang="es-ES_tradnl" smtClean="0"/>
              <a:pPr/>
              <a:t>33</a:t>
            </a:fld>
            <a:endParaRPr lang="es-ES_tradn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AF995F1-7013-17D9-9BDD-5591356D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8940" y="1536873"/>
            <a:ext cx="2380456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POWER_USER_CONTEXTUAL_SHAPES_SPHERE_MAIN">
            <a:extLst>
              <a:ext uri="{FF2B5EF4-FFF2-40B4-BE49-F238E27FC236}">
                <a16:creationId xmlns:a16="http://schemas.microsoft.com/office/drawing/2014/main" id="{63A2AF59-6B74-F215-CE88-0027EB8DA2ED}"/>
              </a:ext>
            </a:extLst>
          </p:cNvPr>
          <p:cNvGrpSpPr>
            <a:grpSpLocks noChangeAspect="1"/>
          </p:cNvGrpSpPr>
          <p:nvPr/>
        </p:nvGrpSpPr>
        <p:grpSpPr>
          <a:xfrm>
            <a:off x="294604" y="1676335"/>
            <a:ext cx="629890" cy="629889"/>
            <a:chOff x="4791554" y="2629601"/>
            <a:chExt cx="2608891" cy="2608891"/>
          </a:xfr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20" name="POWER_USER_CONTEXTUAL_SHAPES_SPHERE_SPHERE">
              <a:extLst>
                <a:ext uri="{FF2B5EF4-FFF2-40B4-BE49-F238E27FC236}">
                  <a16:creationId xmlns:a16="http://schemas.microsoft.com/office/drawing/2014/main" id="{8AF72CCE-5B68-7303-01A8-B76B0EA665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1554" y="2629601"/>
              <a:ext cx="2608891" cy="2608891"/>
            </a:xfrm>
            <a:prstGeom prst="ellipse">
              <a:avLst/>
            </a:prstGeom>
            <a:solidFill>
              <a:srgbClr val="D9D9D9">
                <a:alpha val="20000"/>
              </a:srgbClr>
            </a:solidFill>
            <a:ln w="3175" cap="flat" cmpd="sng" algn="ctr">
              <a:solidFill>
                <a:srgbClr val="BFBFB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21" name="POWER_USER_CONTEXTUAL_SHAPES_SPHERE_LIQUID">
              <a:extLst>
                <a:ext uri="{FF2B5EF4-FFF2-40B4-BE49-F238E27FC236}">
                  <a16:creationId xmlns:a16="http://schemas.microsoft.com/office/drawing/2014/main" id="{FBB5B089-7075-8A04-0087-3E3532AA35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1554" y="2629601"/>
              <a:ext cx="2608891" cy="2608891"/>
            </a:xfrm>
            <a:prstGeom prst="chord">
              <a:avLst>
                <a:gd name="adj1" fmla="val 0"/>
                <a:gd name="adj2" fmla="val 10800000"/>
              </a:avLst>
            </a:prstGeom>
            <a:gradFill flip="none" rotWithShape="1">
              <a:gsLst>
                <a:gs pos="0">
                  <a:srgbClr val="4472C4"/>
                </a:gs>
                <a:gs pos="50000">
                  <a:srgbClr val="4472C4">
                    <a:lumMod val="75000"/>
                  </a:srgbClr>
                </a:gs>
                <a:gs pos="100000">
                  <a:srgbClr val="4472C4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22" name="POWER_USER_CONTEXTUAL_SHAPES_SPHERE_LIMIT">
              <a:extLst>
                <a:ext uri="{FF2B5EF4-FFF2-40B4-BE49-F238E27FC236}">
                  <a16:creationId xmlns:a16="http://schemas.microsoft.com/office/drawing/2014/main" id="{8463F55A-9A73-E1E5-74F0-E39AE68A3ECD}"/>
                </a:ext>
              </a:extLst>
            </p:cNvPr>
            <p:cNvSpPr/>
            <p:nvPr/>
          </p:nvSpPr>
          <p:spPr>
            <a:xfrm>
              <a:off x="4791554" y="3803602"/>
              <a:ext cx="2608891" cy="260889"/>
            </a:xfrm>
            <a:prstGeom prst="ellipse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</p:grpSp>
      <p:sp>
        <p:nvSpPr>
          <p:cNvPr id="8" name="TextBox 161">
            <a:extLst>
              <a:ext uri="{FF2B5EF4-FFF2-40B4-BE49-F238E27FC236}">
                <a16:creationId xmlns:a16="http://schemas.microsoft.com/office/drawing/2014/main" id="{D8C482F3-007E-8AAC-0FC5-121EB3494D98}"/>
              </a:ext>
            </a:extLst>
          </p:cNvPr>
          <p:cNvSpPr txBox="1"/>
          <p:nvPr/>
        </p:nvSpPr>
        <p:spPr>
          <a:xfrm>
            <a:off x="1106543" y="1513225"/>
            <a:ext cx="531053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r>
              <a:rPr lang="es-ES" sz="1600" b="1" dirty="0">
                <a:solidFill>
                  <a:srgbClr val="4472C4"/>
                </a:solidFill>
              </a:rPr>
              <a:t>INFORMACIÓN HIDROMETEOROLÓGICA Y BOLETIN HIDROLÓGICO </a:t>
            </a:r>
          </a:p>
          <a:p>
            <a:pPr algn="l"/>
            <a:r>
              <a:rPr lang="es-ES" sz="1600" dirty="0"/>
              <a:t>Caracterización y visualización de los datos de la principal información hidrológica existente en los Organismos de cuenca, </a:t>
            </a:r>
            <a:r>
              <a:rPr lang="es-ES" sz="1600" b="1" dirty="0"/>
              <a:t>en tiempo real y su evolución en el tiempo</a:t>
            </a:r>
            <a:r>
              <a:rPr lang="es-ES" sz="1600" dirty="0"/>
              <a:t>. Complementando la información de los datos observados de otras fuentes como la AEMET y sus </a:t>
            </a:r>
            <a:r>
              <a:rPr lang="es-ES" sz="1600" b="1" dirty="0"/>
              <a:t>previsiones meteorológicas.</a:t>
            </a:r>
          </a:p>
        </p:txBody>
      </p:sp>
      <p:grpSp>
        <p:nvGrpSpPr>
          <p:cNvPr id="9" name="POWER_USER_CONTEXTUAL_SHAPES_SPHERE_MAIN">
            <a:extLst>
              <a:ext uri="{FF2B5EF4-FFF2-40B4-BE49-F238E27FC236}">
                <a16:creationId xmlns:a16="http://schemas.microsoft.com/office/drawing/2014/main" id="{58B89841-B8FA-84E6-30EF-B114680A6144}"/>
              </a:ext>
            </a:extLst>
          </p:cNvPr>
          <p:cNvGrpSpPr>
            <a:grpSpLocks noChangeAspect="1"/>
          </p:cNvGrpSpPr>
          <p:nvPr/>
        </p:nvGrpSpPr>
        <p:grpSpPr>
          <a:xfrm>
            <a:off x="294604" y="3224154"/>
            <a:ext cx="629890" cy="629889"/>
            <a:chOff x="4791554" y="2629601"/>
            <a:chExt cx="2608891" cy="2608891"/>
          </a:xfr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POWER_USER_CONTEXTUAL_SHAPES_SPHERE_SPHERE">
              <a:extLst>
                <a:ext uri="{FF2B5EF4-FFF2-40B4-BE49-F238E27FC236}">
                  <a16:creationId xmlns:a16="http://schemas.microsoft.com/office/drawing/2014/main" id="{DE686DD9-9456-8A22-E1F5-B96F561936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1554" y="2629601"/>
              <a:ext cx="2608891" cy="2608891"/>
            </a:xfrm>
            <a:prstGeom prst="ellipse">
              <a:avLst/>
            </a:prstGeom>
            <a:solidFill>
              <a:srgbClr val="D9D9D9">
                <a:alpha val="20000"/>
              </a:srgbClr>
            </a:solidFill>
            <a:ln w="3175" cap="flat" cmpd="sng" algn="ctr">
              <a:solidFill>
                <a:srgbClr val="BFBFB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18" name="POWER_USER_CONTEXTUAL_SHAPES_SPHERE_LIQUID">
              <a:extLst>
                <a:ext uri="{FF2B5EF4-FFF2-40B4-BE49-F238E27FC236}">
                  <a16:creationId xmlns:a16="http://schemas.microsoft.com/office/drawing/2014/main" id="{049AE192-FE11-3543-E0DE-9CD67439BE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1554" y="2629601"/>
              <a:ext cx="2608891" cy="2608891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19" name="POWER_USER_CONTEXTUAL_SHAPES_SPHERE_LIMIT">
              <a:extLst>
                <a:ext uri="{FF2B5EF4-FFF2-40B4-BE49-F238E27FC236}">
                  <a16:creationId xmlns:a16="http://schemas.microsoft.com/office/drawing/2014/main" id="{85F7ACC0-313A-8B07-FA6C-F0732AD0AEDB}"/>
                </a:ext>
              </a:extLst>
            </p:cNvPr>
            <p:cNvSpPr/>
            <p:nvPr/>
          </p:nvSpPr>
          <p:spPr>
            <a:xfrm>
              <a:off x="4791554" y="3803602"/>
              <a:ext cx="2608891" cy="260889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</p:grpSp>
      <p:sp>
        <p:nvSpPr>
          <p:cNvPr id="10" name="TextBox 161">
            <a:extLst>
              <a:ext uri="{FF2B5EF4-FFF2-40B4-BE49-F238E27FC236}">
                <a16:creationId xmlns:a16="http://schemas.microsoft.com/office/drawing/2014/main" id="{BAC97C4B-3660-9960-D507-D1CA78E39C8A}"/>
              </a:ext>
            </a:extLst>
          </p:cNvPr>
          <p:cNvSpPr txBox="1"/>
          <p:nvPr/>
        </p:nvSpPr>
        <p:spPr>
          <a:xfrm>
            <a:off x="1106543" y="3343524"/>
            <a:ext cx="5310534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r>
              <a:rPr lang="es-ES" sz="1600" b="1" dirty="0">
                <a:solidFill>
                  <a:srgbClr val="70AD47"/>
                </a:solidFill>
              </a:rPr>
              <a:t>USOS DEL AGUA</a:t>
            </a:r>
          </a:p>
          <a:p>
            <a:r>
              <a:rPr lang="es-ES" sz="1600" dirty="0"/>
              <a:t>Información de los principales usos y usuarios del agua, tanto estáticos que como </a:t>
            </a:r>
            <a:r>
              <a:rPr lang="es-ES" sz="1600" b="1" dirty="0"/>
              <a:t>en tiempo real captados del dominio público hidráulico o vertidos </a:t>
            </a:r>
            <a:r>
              <a:rPr lang="es-ES" sz="1600" dirty="0"/>
              <a:t>dispuesto</a:t>
            </a:r>
            <a:r>
              <a:rPr lang="es-ES" sz="1600" b="1" dirty="0"/>
              <a:t> </a:t>
            </a:r>
            <a:r>
              <a:rPr lang="es-ES" sz="1600" dirty="0"/>
              <a:t>por la Orden TED/1191/2024, de 24 de octubre. En esta sección se incluye un apartado especifico sobre los datos de reutilización y desalación.</a:t>
            </a:r>
          </a:p>
          <a:p>
            <a:pPr algn="l"/>
            <a:endParaRPr lang="es-ES" sz="1600" dirty="0"/>
          </a:p>
        </p:txBody>
      </p:sp>
      <p:grpSp>
        <p:nvGrpSpPr>
          <p:cNvPr id="11" name="POWER_USER_CONTEXTUAL_SHAPES_SPHERE_MAIN">
            <a:extLst>
              <a:ext uri="{FF2B5EF4-FFF2-40B4-BE49-F238E27FC236}">
                <a16:creationId xmlns:a16="http://schemas.microsoft.com/office/drawing/2014/main" id="{7332E7E4-A883-7406-4A12-CB7F0A9C589C}"/>
              </a:ext>
            </a:extLst>
          </p:cNvPr>
          <p:cNvGrpSpPr>
            <a:grpSpLocks noChangeAspect="1"/>
          </p:cNvGrpSpPr>
          <p:nvPr/>
        </p:nvGrpSpPr>
        <p:grpSpPr>
          <a:xfrm>
            <a:off x="297245" y="4938459"/>
            <a:ext cx="721353" cy="629889"/>
            <a:chOff x="4791554" y="2629601"/>
            <a:chExt cx="2608891" cy="2608891"/>
          </a:xfr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4" name="POWER_USER_CONTEXTUAL_SHAPES_SPHERE_SPHERE">
              <a:extLst>
                <a:ext uri="{FF2B5EF4-FFF2-40B4-BE49-F238E27FC236}">
                  <a16:creationId xmlns:a16="http://schemas.microsoft.com/office/drawing/2014/main" id="{57D9BE88-C517-8D31-355C-97E5D5693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1554" y="2629601"/>
              <a:ext cx="2608891" cy="2608891"/>
            </a:xfrm>
            <a:prstGeom prst="ellipse">
              <a:avLst/>
            </a:prstGeom>
            <a:solidFill>
              <a:srgbClr val="D9D9D9">
                <a:alpha val="20000"/>
              </a:srgbClr>
            </a:solidFill>
            <a:ln w="3175" cap="flat" cmpd="sng" algn="ctr">
              <a:solidFill>
                <a:srgbClr val="BFBFB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15" name="POWER_USER_CONTEXTUAL_SHAPES_SPHERE_LIQUID">
              <a:extLst>
                <a:ext uri="{FF2B5EF4-FFF2-40B4-BE49-F238E27FC236}">
                  <a16:creationId xmlns:a16="http://schemas.microsoft.com/office/drawing/2014/main" id="{A39F0276-1833-0BBB-4DB1-4081D4E17C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1554" y="2629601"/>
              <a:ext cx="2608891" cy="2608891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16" name="POWER_USER_CONTEXTUAL_SHAPES_SPHERE_LIMIT">
              <a:extLst>
                <a:ext uri="{FF2B5EF4-FFF2-40B4-BE49-F238E27FC236}">
                  <a16:creationId xmlns:a16="http://schemas.microsoft.com/office/drawing/2014/main" id="{5A0530F9-2477-DAC6-9EA0-9A2111C03604}"/>
                </a:ext>
              </a:extLst>
            </p:cNvPr>
            <p:cNvSpPr/>
            <p:nvPr/>
          </p:nvSpPr>
          <p:spPr>
            <a:xfrm>
              <a:off x="4791554" y="3803602"/>
              <a:ext cx="2608891" cy="260889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s-ES"/>
            </a:p>
          </p:txBody>
        </p:sp>
      </p:grpSp>
      <p:sp>
        <p:nvSpPr>
          <p:cNvPr id="12" name="TextBox 161">
            <a:extLst>
              <a:ext uri="{FF2B5EF4-FFF2-40B4-BE49-F238E27FC236}">
                <a16:creationId xmlns:a16="http://schemas.microsoft.com/office/drawing/2014/main" id="{6C0F3840-5C3C-8BA7-6B7F-CBB45AA81863}"/>
              </a:ext>
            </a:extLst>
          </p:cNvPr>
          <p:cNvSpPr txBox="1"/>
          <p:nvPr/>
        </p:nvSpPr>
        <p:spPr>
          <a:xfrm>
            <a:off x="1127444" y="5151123"/>
            <a:ext cx="531053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r>
              <a:rPr lang="es-ES" sz="1600" b="1" dirty="0">
                <a:solidFill>
                  <a:srgbClr val="FFC000"/>
                </a:solidFill>
              </a:rPr>
              <a:t>USUARIOS Y TRASPARIENCIA EN LA GESTIÓN</a:t>
            </a:r>
          </a:p>
          <a:p>
            <a:pPr algn="just"/>
            <a:r>
              <a:rPr lang="es-ES" sz="1600" dirty="0"/>
              <a:t>Información sobre la gestión del agua en España, divulgando las buenas practicas de los usuarios y los indicadores de seguimiento de los PERTE digitalización del ciclo del agua. Consulta de los usuarios que hayan obtenido el Sello de gestión transparente del agua.</a:t>
            </a:r>
          </a:p>
        </p:txBody>
      </p:sp>
    </p:spTree>
    <p:extLst>
      <p:ext uri="{BB962C8B-B14F-4D97-AF65-F5344CB8AC3E}">
        <p14:creationId xmlns:p14="http://schemas.microsoft.com/office/powerpoint/2010/main" val="2386293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A40C5-A899-AFBC-A26A-53799111F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005BFEA1-38A5-FCA1-D22F-9A704382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AC7FC03A-9320-9063-1927-ACC733CF884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SELLO DE GESTIÓN TRANSPARENTE DEL AGUA</a:t>
            </a:r>
          </a:p>
        </p:txBody>
      </p:sp>
      <p:pic>
        <p:nvPicPr>
          <p:cNvPr id="2" name="Marcador de contenido 1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87FF4276-3674-4DCA-1E3B-B9B760A3F4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938" y="4359"/>
            <a:ext cx="2349062" cy="2203866"/>
          </a:xfrm>
          <a:prstGeom prst="rect">
            <a:avLst/>
          </a:prstGeom>
        </p:spPr>
      </p:pic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2E6469B2-B8B6-ABCA-B5D9-1143A82FC54E}"/>
              </a:ext>
            </a:extLst>
          </p:cNvPr>
          <p:cNvSpPr txBox="1">
            <a:spLocks/>
          </p:cNvSpPr>
          <p:nvPr/>
        </p:nvSpPr>
        <p:spPr>
          <a:xfrm>
            <a:off x="432001" y="912698"/>
            <a:ext cx="8475515" cy="53509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COMUNES (art. 4):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habilitante para la utilización del agua c.c.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Autorización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vertido c.c. (+PIGGS)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Informar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CH de lo establecido en la Orden TED/1191/2024 (sistemas electrónicos de control de los vol. de agua) utilizados por los aprovechamientos de agua, los retornos y los vertidos al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dph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Publicar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su portal web:</a:t>
            </a:r>
          </a:p>
          <a:p>
            <a:pPr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Anualmente las características del uso del agua que realiza, incluyendo los consumos de agua, y en su caso, las características de sus vertidos y los retornos, organizando jornadas de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 resultados.</a:t>
            </a:r>
          </a:p>
          <a:p>
            <a:pPr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El estado de las masas de agua en las que realicen captaciones, vertidos o retornos, en cada caso, a partir de la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disponible en el plan hidrológico de la cuenca + en NABIA (RD 817/2015)</a:t>
            </a:r>
          </a:p>
          <a:p>
            <a:pPr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Anualmente los informes de sostenibilidad por parte de las empresas (Directiva (UE) 2022/2464).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 3 años: no haber incurrido en excesos de volumen respecto del máximo autorizado + ausencia de sanciones en firme graves o muy graves por cualquier tipo de infracción administrativa derivada del RD - TRLA.</a:t>
            </a:r>
          </a:p>
        </p:txBody>
      </p:sp>
    </p:spTree>
    <p:extLst>
      <p:ext uri="{BB962C8B-B14F-4D97-AF65-F5344CB8AC3E}">
        <p14:creationId xmlns:p14="http://schemas.microsoft.com/office/powerpoint/2010/main" val="1627951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94ED8-D0D1-1DA8-166E-5AE14F72D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23C71A87-8EFB-07CE-2238-372FE9EC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53AE39FF-C63B-799E-36C3-C247C645A35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SELLO DE GESTIÓN TRANSPARENTE DEL AGUA</a:t>
            </a:r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50E231BE-04F5-FCF8-064E-09FF0E42C73A}"/>
              </a:ext>
            </a:extLst>
          </p:cNvPr>
          <p:cNvSpPr txBox="1">
            <a:spLocks/>
          </p:cNvSpPr>
          <p:nvPr/>
        </p:nvSpPr>
        <p:spPr>
          <a:xfrm>
            <a:off x="432002" y="1135118"/>
            <a:ext cx="8459750" cy="512852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ESPECÍFICOS EN ABASTECIMIENTO (art. 5): </a:t>
            </a:r>
          </a:p>
          <a:p>
            <a:pPr marL="361950" lvl="0" indent="-361950">
              <a:lnSpc>
                <a:spcPct val="100000"/>
              </a:lnSpc>
              <a:buFont typeface="+mj-lt"/>
              <a:buAutoNum type="arabicPeriod"/>
            </a:pPr>
            <a:r>
              <a:rPr lang="es-ES" sz="7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actuaciones 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mejorar la sostenibilidad del uso del agua: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haya permitido disminuir el consumo medio de agua por persona y día en un % adaptado a las condiciones de partida y características del sistema de abastecimiento, que haya conseguido, con carácter general, </a:t>
            </a:r>
            <a:r>
              <a:rPr lang="es-E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reducciones del 10% 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respecto a los consumos del trienio anterior o respecto a las dotaciones fijadas por el Plan hidrológico de cuenca. Posteriormente, se fijarán criterios más ambiciosos hasta un umbral máximo.</a:t>
            </a:r>
          </a:p>
          <a:p>
            <a:pPr marL="361950" lvl="0" indent="-361950">
              <a:lnSpc>
                <a:spcPct val="100000"/>
              </a:lnSpc>
              <a:buFont typeface="+mj-lt"/>
              <a:buAutoNum type="arabicPeriod"/>
            </a:pPr>
            <a:r>
              <a:rPr lang="es-ES" sz="7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regenerada: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 (1) acreditar 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volumen anual equivalente de mín. </a:t>
            </a:r>
            <a:r>
              <a:rPr lang="es-E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consumo medio anual del sistema de abastecimiento calculado sobre el trienio anterior, </a:t>
            </a:r>
          </a:p>
          <a:p>
            <a:pPr lvl="1">
              <a:lnSpc>
                <a:spcPct val="100000"/>
              </a:lnSpc>
            </a:pP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(2) acreditar la aplicación de medidas equivalentes de sustitución de agua potable por </a:t>
            </a:r>
            <a:r>
              <a:rPr lang="es-ES" sz="7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alternativos no potables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cuando no existan recursos regenerados disponibles + incremento % antes de finalizar el próximo ciclo de planificación hidrológica.</a:t>
            </a:r>
          </a:p>
          <a:p>
            <a:pPr marL="361950" indent="-361950">
              <a:lnSpc>
                <a:spcPct val="100000"/>
              </a:lnSpc>
              <a:buFont typeface="+mj-lt"/>
              <a:buAutoNum type="arabicPeriod"/>
            </a:pPr>
            <a:r>
              <a:rPr lang="es-ES" sz="7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no registrada:</a:t>
            </a:r>
            <a:r>
              <a:rPr lang="es-ES" sz="7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 (1) </a:t>
            </a:r>
            <a:r>
              <a:rPr lang="es-E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&lt;</a:t>
            </a:r>
            <a:r>
              <a:rPr lang="es-E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18 % 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7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7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fugas estructurales declaradas; RD 3/2023), </a:t>
            </a:r>
          </a:p>
          <a:p>
            <a:pPr lvl="1">
              <a:lnSpc>
                <a:spcPct val="100000"/>
              </a:lnSpc>
            </a:pP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(2) si limitaciones estructurales justificadas 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técnico de reducción de pérdidas con objetivos verificables, seguimiento anual y alcance del umbral en el siguiente ciclo de planificación.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s-ES" sz="1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38506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CDF4C-2031-65CD-3127-3FD67965C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786A4CD9-6349-6578-0CBF-41B99784B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C3D18C2B-3F40-777E-3173-728F1A3AE0E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SELLO DE GESTIÓN TRANSPARENTE DEL AGUA</a:t>
            </a:r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86336715-FDFF-1765-E636-6B6FFC77E1D5}"/>
              </a:ext>
            </a:extLst>
          </p:cNvPr>
          <p:cNvSpPr txBox="1">
            <a:spLocks/>
          </p:cNvSpPr>
          <p:nvPr/>
        </p:nvSpPr>
        <p:spPr>
          <a:xfrm>
            <a:off x="432002" y="1182414"/>
            <a:ext cx="8459750" cy="524358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None/>
            </a:pPr>
            <a:r>
              <a:rPr lang="es-E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ESPECÍFICOS EN ABASTECIMIENTO (art. 5): </a:t>
            </a:r>
          </a:p>
          <a:p>
            <a:pPr marL="355600" indent="-355600">
              <a:buNone/>
            </a:pPr>
            <a:endParaRPr lang="es-ES" sz="1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Font typeface="+mj-lt"/>
              <a:buAutoNum type="arabicPeriod" startAt="4"/>
            </a:pPr>
            <a:r>
              <a:rPr lang="es-ES" sz="1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Vertidos de aguas residuales:</a:t>
            </a:r>
          </a:p>
          <a:p>
            <a:pPr lvl="1"/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 de eliminación de nutrientes o superior (RD 817/2015 y el RD 47/2022 para reducir la contaminación de las aguas superficiales por nitratos).</a:t>
            </a:r>
          </a:p>
          <a:p>
            <a:pPr marL="355600" indent="-355600">
              <a:buFont typeface="+mj-lt"/>
              <a:buAutoNum type="arabicPeriod" startAt="4"/>
            </a:pPr>
            <a:r>
              <a:rPr lang="es-ES" sz="1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Abastecimiento de aguas subterráneas:</a:t>
            </a:r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isponer de perímetros de protección implantados (RDPH).</a:t>
            </a:r>
          </a:p>
          <a:p>
            <a:pPr marL="355600" indent="-355600">
              <a:buFont typeface="+mj-lt"/>
              <a:buAutoNum type="arabicPeriod" startAt="4"/>
            </a:pPr>
            <a:r>
              <a:rPr lang="es-ES" sz="1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x-none" sz="1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arifas de agua</a:t>
            </a:r>
            <a:r>
              <a:rPr lang="es-ES" sz="1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Aplicación </a:t>
            </a:r>
            <a:r>
              <a:rPr lang="x-none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transparente y accesible</a:t>
            </a:r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x-none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</a:t>
            </a:r>
            <a:r>
              <a:rPr lang="es-E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ción</a:t>
            </a:r>
            <a:r>
              <a:rPr lang="x-none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los consumidores sobre el uso de este recurso y su precio real</a:t>
            </a:r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(Anexo XI del RD 3/2023).</a:t>
            </a:r>
          </a:p>
          <a:p>
            <a:pPr marL="355600" indent="-355600">
              <a:buFont typeface="+mj-lt"/>
              <a:buAutoNum type="arabicPeriod" startAt="4"/>
            </a:pPr>
            <a:r>
              <a:rPr lang="es-ES" sz="1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Labores de conservación y recuperación ambiental </a:t>
            </a:r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masas de agua asociadas:</a:t>
            </a:r>
          </a:p>
          <a:p>
            <a:pPr lvl="1"/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de custodia del territorio, sistemas urbanos de drenaje sostenible, medidas de gestión de inundaciones pluviales y desbordamientos de los sistemas de saneamiento…</a:t>
            </a:r>
            <a:endParaRPr lang="es-ES" sz="1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Actuaciones directas o de colaboración.</a:t>
            </a:r>
          </a:p>
          <a:p>
            <a:r>
              <a:rPr lang="es-ES" sz="1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cumplirse, al menos, </a:t>
            </a:r>
            <a:r>
              <a:rPr lang="es-E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s-ES" sz="1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específicos.</a:t>
            </a:r>
            <a:endParaRPr lang="es-ES" sz="1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s-ES" sz="1400" dirty="0">
              <a:sym typeface="Wingdings" panose="05000000000000000000" pitchFamily="2" charset="2"/>
            </a:endParaRPr>
          </a:p>
        </p:txBody>
      </p:sp>
      <p:pic>
        <p:nvPicPr>
          <p:cNvPr id="6" name="Marcador de contenido 16">
            <a:extLst>
              <a:ext uri="{FF2B5EF4-FFF2-40B4-BE49-F238E27FC236}">
                <a16:creationId xmlns:a16="http://schemas.microsoft.com/office/drawing/2014/main" id="{82E54167-9D95-6154-708D-F0406F8434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937" y="4359"/>
            <a:ext cx="2292865" cy="220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46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7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INDICADORES PERTE PROVISIONALES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0"/>
            <a:ext cx="8276654" cy="497738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s-ES" sz="2200" dirty="0">
              <a:latin typeface="Arial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s-ES" sz="7200" dirty="0">
                <a:latin typeface="Arial"/>
              </a:rPr>
              <a:t>Volumen de agua utilizada: tras la implantación de los proyectos se espera una reducción de 48,16 Hm3</a:t>
            </a:r>
          </a:p>
          <a:p>
            <a:pPr>
              <a:lnSpc>
                <a:spcPct val="120000"/>
              </a:lnSpc>
            </a:pPr>
            <a:r>
              <a:rPr lang="es-ES" sz="7200" dirty="0">
                <a:latin typeface="Arial"/>
              </a:rPr>
              <a:t>Porcentaje de agua no registrada: tras la implantación de los proyectos se espera una reducción de un 7% pasando de un 27% de ANR inicial a un 21%.</a:t>
            </a:r>
          </a:p>
          <a:p>
            <a:pPr>
              <a:lnSpc>
                <a:spcPct val="120000"/>
              </a:lnSpc>
            </a:pPr>
            <a:r>
              <a:rPr lang="es-ES" sz="7200" dirty="0">
                <a:latin typeface="Arial"/>
              </a:rPr>
              <a:t>Porcentaje de pérdidas: tras la implantación de los proyectos se espera una reducción de 7% pasando de un 24% de pérdidas a un 17%.</a:t>
            </a:r>
          </a:p>
          <a:p>
            <a:pPr>
              <a:lnSpc>
                <a:spcPct val="120000"/>
              </a:lnSpc>
            </a:pPr>
            <a:r>
              <a:rPr lang="es-ES" sz="7200" dirty="0">
                <a:latin typeface="Arial"/>
              </a:rPr>
              <a:t>Porcentaje de </a:t>
            </a:r>
            <a:r>
              <a:rPr lang="es-ES" sz="7200" dirty="0" err="1">
                <a:latin typeface="Arial"/>
              </a:rPr>
              <a:t>telelectura</a:t>
            </a:r>
            <a:r>
              <a:rPr lang="es-ES" sz="7200" dirty="0">
                <a:latin typeface="Arial"/>
              </a:rPr>
              <a:t>: tras la implantación de los proyectos se espera un aumento de implantación de contadores en un 32% pasando de un 16% a un 47%.</a:t>
            </a:r>
          </a:p>
          <a:p>
            <a:pPr>
              <a:lnSpc>
                <a:spcPct val="120000"/>
              </a:lnSpc>
            </a:pPr>
            <a:r>
              <a:rPr lang="es-ES" sz="7200" dirty="0">
                <a:latin typeface="Arial"/>
              </a:rPr>
              <a:t>Número de actividades formativas a realizar:  1943</a:t>
            </a:r>
          </a:p>
          <a:p>
            <a:pPr>
              <a:lnSpc>
                <a:spcPct val="120000"/>
              </a:lnSpc>
            </a:pPr>
            <a:r>
              <a:rPr lang="es-ES" sz="7200" dirty="0">
                <a:latin typeface="Arial"/>
              </a:rPr>
              <a:t>Número de participantes en actividades formativas: 449.168 personas</a:t>
            </a:r>
          </a:p>
          <a:p>
            <a:pPr>
              <a:lnSpc>
                <a:spcPct val="120000"/>
              </a:lnSpc>
            </a:pPr>
            <a:r>
              <a:rPr lang="es-ES" sz="7200" dirty="0"/>
              <a:t>Número de proyectos de I+D+i: 632 con más de 90MEUR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s-ES" sz="1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49724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70F13-047A-8557-6EC6-2C7A9B294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E85B6A1E-7128-0F2C-278D-A5CF60D9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8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D5851568-6A58-FEC6-03F7-7E2899C0CFC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PERSPECTIVAS DE FUTURO</a:t>
            </a:r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B7424D76-FF90-7B0B-4CAC-FF9122D27030}"/>
              </a:ext>
            </a:extLst>
          </p:cNvPr>
          <p:cNvSpPr txBox="1">
            <a:spLocks/>
          </p:cNvSpPr>
          <p:nvPr/>
        </p:nvSpPr>
        <p:spPr>
          <a:xfrm>
            <a:off x="432002" y="1286251"/>
            <a:ext cx="8276654" cy="48184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Objetivos de la Estrategia de Resiliencia Hídrica Europea</a:t>
            </a:r>
            <a:endParaRPr lang="es-ES" sz="1400" dirty="0">
              <a:sym typeface="Wingdings" panose="05000000000000000000" pitchFamily="2" charset="2"/>
            </a:endParaRP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Restaurar y proteger el ciclo hidrológico desde su origen hasta el mar: Buen estado de las aguas 2027</a:t>
            </a: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Adoptar prácticas inteligentes en materia de agua e infraestructuras verdes: retención de agua en el suelo (“</a:t>
            </a:r>
            <a:r>
              <a:rPr lang="es-ES" sz="1800" dirty="0" err="1">
                <a:latin typeface="Arial"/>
                <a:sym typeface="Wingdings" panose="05000000000000000000" pitchFamily="2" charset="2"/>
              </a:rPr>
              <a:t>sponge</a:t>
            </a:r>
            <a:r>
              <a:rPr lang="es-ES" sz="1800" dirty="0">
                <a:latin typeface="Arial"/>
                <a:sym typeface="Wingdings" panose="05000000000000000000" pitchFamily="2" charset="2"/>
              </a:rPr>
              <a:t> </a:t>
            </a:r>
            <a:r>
              <a:rPr lang="es-ES" sz="1800" dirty="0" err="1">
                <a:latin typeface="Arial"/>
                <a:sym typeface="Wingdings" panose="05000000000000000000" pitchFamily="2" charset="2"/>
              </a:rPr>
              <a:t>cities</a:t>
            </a:r>
            <a:r>
              <a:rPr lang="es-ES" sz="1800" dirty="0">
                <a:latin typeface="Arial"/>
                <a:sym typeface="Wingdings" panose="05000000000000000000" pitchFamily="2" charset="2"/>
              </a:rPr>
              <a:t>”), hacer frente a los contaminantes (contaminación difusa, PFAS)</a:t>
            </a: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Reducir el consumo de agua y mejorar la eficiencia hídrica: 10% en 2030</a:t>
            </a: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Reducir las fugas en tuberías y modernizar las infraestructuras hídricas</a:t>
            </a:r>
          </a:p>
          <a:p>
            <a:pPr lvl="1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Sensibilizar a la opinión pública: ¡políticas adecuadas de tarificación!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6A51961-3A91-DD1E-B954-182846DCD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98" y="4575606"/>
            <a:ext cx="3581900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83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8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PERSPECTIVAS DE FUTURO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0"/>
            <a:ext cx="8276654" cy="5175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¿Cómo se tiene previsto hacerlo?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Directiva marco del agua y la Directiva sobre inundaciones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Promoción de la participación público-privada 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Herramientas de ayuda para reducir contaminación por nutrientes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Recomendaciones sobre el principio de primacía de la eficiencia hídrica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Promoción de prácticas de reutilización más allá de la agricultura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Prevención de fugas, modernización de las infraestructuras y evaluación de los datos.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Actualización de los requisitos del Reglamento sobre diseño ecológico para productos sostenibles y de la etiqueta UE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Revisión de las mejores prácticas en materia de tarificación 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Mecanismo de la Nueva Bauhaus Europea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Ampliación del acervo europeo en materia de aguas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Fomentar el intercambio de mejores prácticas para el desarrollo de paisajes esponja</a:t>
            </a:r>
          </a:p>
        </p:txBody>
      </p:sp>
    </p:spTree>
    <p:extLst>
      <p:ext uri="{BB962C8B-B14F-4D97-AF65-F5344CB8AC3E}">
        <p14:creationId xmlns:p14="http://schemas.microsoft.com/office/powerpoint/2010/main" val="364385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3277-98FF-471E-18A0-9C7612F4A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F6347D2B-DFE5-2A68-A72B-B9F45F43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2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9BFF0F78-9A77-47B9-7C3A-04FE47C1D20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CONFERENCIA SECTORIAL DE MEDIOAMBIENTE: </a:t>
            </a:r>
            <a:r>
              <a:rPr lang="es-ES" dirty="0">
                <a:sym typeface="Wingdings" panose="05000000000000000000" pitchFamily="2" charset="2"/>
              </a:rPr>
              <a:t>200 M€</a:t>
            </a:r>
            <a:r>
              <a:rPr lang="es-ES" dirty="0">
                <a:latin typeface="Arial"/>
                <a:sym typeface="Wingdings" panose="05000000000000000000" pitchFamily="2" charset="2"/>
              </a:rPr>
              <a:t> </a:t>
            </a:r>
            <a:endParaRPr lang="es-ES" dirty="0"/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943523AA-8F94-BB27-8C1E-7897A1E2BEE2}"/>
              </a:ext>
            </a:extLst>
          </p:cNvPr>
          <p:cNvSpPr txBox="1">
            <a:spLocks/>
          </p:cNvSpPr>
          <p:nvPr/>
        </p:nvSpPr>
        <p:spPr>
          <a:xfrm>
            <a:off x="-552261" y="1153590"/>
            <a:ext cx="8973863" cy="48849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1ª CS DE MEDIO AMBIENTE: </a:t>
            </a:r>
            <a:r>
              <a:rPr lang="es-ES" sz="1200" dirty="0">
                <a:latin typeface="Arial"/>
                <a:sym typeface="Wingdings" panose="05000000000000000000" pitchFamily="2" charset="2"/>
              </a:rPr>
              <a:t>1</a:t>
            </a:r>
            <a:r>
              <a:rPr lang="es-ES" sz="1200" baseline="30000" dirty="0">
                <a:latin typeface="Arial"/>
                <a:sym typeface="Wingdings" panose="05000000000000000000" pitchFamily="2" charset="2"/>
              </a:rPr>
              <a:t>er</a:t>
            </a:r>
            <a:r>
              <a:rPr lang="es-ES" sz="1200" dirty="0">
                <a:latin typeface="Arial"/>
                <a:sym typeface="Wingdings" panose="05000000000000000000" pitchFamily="2" charset="2"/>
              </a:rPr>
              <a:t> REPARTO 100</a:t>
            </a:r>
            <a:r>
              <a:rPr lang="es-ES" sz="1200" dirty="0">
                <a:sym typeface="Wingdings" panose="05000000000000000000" pitchFamily="2" charset="2"/>
              </a:rPr>
              <a:t> M€: Acuerdo de 20 de junio de 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B67792D-973C-152A-575E-5863412B5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21" y="1678829"/>
            <a:ext cx="8783758" cy="46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5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FE3A1-A2CC-CEFD-9975-A2B2DF182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>
            <a:extLst>
              <a:ext uri="{FF2B5EF4-FFF2-40B4-BE49-F238E27FC236}">
                <a16:creationId xmlns:a16="http://schemas.microsoft.com/office/drawing/2014/main" id="{F4E7BDA5-F13A-EC63-8142-5C88C4B3802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72668" y="3602037"/>
            <a:ext cx="2620108" cy="63127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16/12/2022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1C41A33-DAE3-B87F-4C69-CB2864F54BA4}"/>
              </a:ext>
            </a:extLst>
          </p:cNvPr>
          <p:cNvSpPr/>
          <p:nvPr/>
        </p:nvSpPr>
        <p:spPr>
          <a:xfrm>
            <a:off x="4112182" y="992372"/>
            <a:ext cx="4834110" cy="4279014"/>
          </a:xfrm>
          <a:prstGeom prst="rect">
            <a:avLst/>
          </a:prstGeom>
          <a:solidFill>
            <a:srgbClr val="062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Muchas gracias por su atención</a:t>
            </a:r>
            <a:endParaRPr lang="es-ES" sz="2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5A93DB-6D9E-A452-1758-23081542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80"/>
          <a:stretch>
            <a:fillRect/>
          </a:stretch>
        </p:blipFill>
        <p:spPr>
          <a:xfrm>
            <a:off x="197708" y="2247441"/>
            <a:ext cx="3439514" cy="460677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8971AE6-D600-1678-86C8-04DD296C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83" y="1013979"/>
            <a:ext cx="3062963" cy="157994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64E6A35-201C-1271-43C2-D77D402DA083}"/>
              </a:ext>
            </a:extLst>
          </p:cNvPr>
          <p:cNvSpPr/>
          <p:nvPr/>
        </p:nvSpPr>
        <p:spPr>
          <a:xfrm>
            <a:off x="4112182" y="5574534"/>
            <a:ext cx="4834110" cy="1013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Francisco Javier Sánchez Martínez.</a:t>
            </a:r>
          </a:p>
          <a:p>
            <a:pPr algn="ctr"/>
            <a:r>
              <a:rPr lang="es-ES" sz="1200" b="1" dirty="0">
                <a:solidFill>
                  <a:schemeClr val="tx1"/>
                </a:solidFill>
              </a:rPr>
              <a:t>Subdirector general de protección de las aguas y gestión de riesgos.</a:t>
            </a:r>
          </a:p>
        </p:txBody>
      </p:sp>
    </p:spTree>
    <p:extLst>
      <p:ext uri="{BB962C8B-B14F-4D97-AF65-F5344CB8AC3E}">
        <p14:creationId xmlns:p14="http://schemas.microsoft.com/office/powerpoint/2010/main" val="309628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C8580-2CBA-7A66-F3D6-C127A10B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D80693CC-49E0-03EF-48E0-7CFDF3E3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A941642C-D188-A646-D113-4FA3BBABD42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CONFERENCIA SECTORIAL DE MEDIOAMBIENTE: </a:t>
            </a:r>
            <a:r>
              <a:rPr lang="es-ES" dirty="0">
                <a:sym typeface="Wingdings" panose="05000000000000000000" pitchFamily="2" charset="2"/>
              </a:rPr>
              <a:t>200 M€</a:t>
            </a:r>
            <a:r>
              <a:rPr lang="es-ES" dirty="0">
                <a:latin typeface="Arial"/>
                <a:sym typeface="Wingdings" panose="05000000000000000000" pitchFamily="2" charset="2"/>
              </a:rPr>
              <a:t> </a:t>
            </a:r>
            <a:endParaRPr lang="es-ES" dirty="0"/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8633326D-63F2-29F5-4AE9-F0C4D3EC580C}"/>
              </a:ext>
            </a:extLst>
          </p:cNvPr>
          <p:cNvSpPr txBox="1">
            <a:spLocks/>
          </p:cNvSpPr>
          <p:nvPr/>
        </p:nvSpPr>
        <p:spPr>
          <a:xfrm>
            <a:off x="-479833" y="953583"/>
            <a:ext cx="9037238" cy="48849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800" dirty="0">
              <a:sym typeface="Wingdings" panose="05000000000000000000" pitchFamily="2" charset="2"/>
            </a:endParaRPr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r>
              <a:rPr lang="es-ES" sz="1800" dirty="0">
                <a:sym typeface="Wingdings" panose="05000000000000000000" pitchFamily="2" charset="2"/>
              </a:rPr>
              <a:t>1ª CS DE MEDIO AMBIENTE: </a:t>
            </a:r>
            <a:r>
              <a:rPr lang="es-ES" sz="1400" dirty="0">
                <a:sym typeface="Wingdings" panose="05000000000000000000" pitchFamily="2" charset="2"/>
              </a:rPr>
              <a:t>1</a:t>
            </a:r>
            <a:r>
              <a:rPr lang="es-ES" sz="1400" baseline="30000" dirty="0">
                <a:sym typeface="Wingdings" panose="05000000000000000000" pitchFamily="2" charset="2"/>
              </a:rPr>
              <a:t>er</a:t>
            </a:r>
            <a:r>
              <a:rPr lang="es-ES" sz="1400" dirty="0">
                <a:sym typeface="Wingdings" panose="05000000000000000000" pitchFamily="2" charset="2"/>
              </a:rPr>
              <a:t> REPARTO 100 M€: Acuerdo de 20 de junio de 2022</a:t>
            </a:r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600" dirty="0"/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r>
              <a:rPr lang="es-ES" sz="1600" dirty="0"/>
              <a:t>SITUACIÓN ACTUAL DE LOS FONDOS</a:t>
            </a:r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600" dirty="0"/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600" dirty="0"/>
          </a:p>
          <a:p>
            <a:pPr lvl="2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endParaRPr lang="es-ES" sz="1200" dirty="0">
              <a:latin typeface="Arial"/>
              <a:sym typeface="Wingdings" panose="05000000000000000000" pitchFamily="2" charset="2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6658629-086C-DBA3-CEFC-9367A07C42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31" y="2566615"/>
            <a:ext cx="5033989" cy="28293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AC6879-3B6A-C5C6-DF08-02E73E1061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866" y="2915896"/>
            <a:ext cx="3572611" cy="2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74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B63F4-BE47-80E5-8ED7-0A9C4EE1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6AEB7534-52B9-6B5C-CC3C-DBA5E5A7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17AAB263-5AD1-1C6D-3F32-50994780EE3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CONFERENCIA SECTORIAL DE MEDIOAMBIENTE: </a:t>
            </a:r>
            <a:r>
              <a:rPr lang="es-ES" dirty="0">
                <a:sym typeface="Wingdings" panose="05000000000000000000" pitchFamily="2" charset="2"/>
              </a:rPr>
              <a:t>200 M€</a:t>
            </a:r>
            <a:r>
              <a:rPr lang="es-ES" dirty="0">
                <a:latin typeface="Arial"/>
                <a:sym typeface="Wingdings" panose="05000000000000000000" pitchFamily="2" charset="2"/>
              </a:rPr>
              <a:t> </a:t>
            </a:r>
            <a:endParaRPr lang="es-ES" dirty="0"/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2BDFC882-EA54-9C02-7783-8CC077982A02}"/>
              </a:ext>
            </a:extLst>
          </p:cNvPr>
          <p:cNvSpPr txBox="1">
            <a:spLocks/>
          </p:cNvSpPr>
          <p:nvPr/>
        </p:nvSpPr>
        <p:spPr>
          <a:xfrm>
            <a:off x="-552261" y="1153590"/>
            <a:ext cx="8973863" cy="48849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r>
              <a:rPr lang="es-ES" sz="1800" dirty="0">
                <a:latin typeface="Arial"/>
                <a:sym typeface="Wingdings" panose="05000000000000000000" pitchFamily="2" charset="2"/>
              </a:rPr>
              <a:t>2ª CS DE MEDIO AMBIENTE: </a:t>
            </a:r>
            <a:r>
              <a:rPr lang="es-ES" sz="1200" dirty="0">
                <a:latin typeface="Arial"/>
                <a:sym typeface="Wingdings" panose="05000000000000000000" pitchFamily="2" charset="2"/>
              </a:rPr>
              <a:t>2</a:t>
            </a:r>
            <a:r>
              <a:rPr lang="es-ES" sz="1200" baseline="30000" dirty="0">
                <a:latin typeface="Arial"/>
                <a:sym typeface="Wingdings" panose="05000000000000000000" pitchFamily="2" charset="2"/>
              </a:rPr>
              <a:t>o</a:t>
            </a:r>
            <a:r>
              <a:rPr lang="es-ES" sz="1200" dirty="0">
                <a:latin typeface="Arial"/>
                <a:sym typeface="Wingdings" panose="05000000000000000000" pitchFamily="2" charset="2"/>
              </a:rPr>
              <a:t> REPARTO 100</a:t>
            </a:r>
            <a:r>
              <a:rPr lang="es-ES" sz="1200" dirty="0">
                <a:sym typeface="Wingdings" panose="05000000000000000000" pitchFamily="2" charset="2"/>
              </a:rPr>
              <a:t> M€: Acuerdo de 24 de julio de 2024</a:t>
            </a:r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200" b="1" dirty="0">
              <a:solidFill>
                <a:schemeClr val="tx1"/>
              </a:solidFill>
              <a:latin typeface="Arial"/>
              <a:sym typeface="Wingdings" panose="05000000000000000000" pitchFamily="2" charset="2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D694A2-0D91-A973-C6BE-8371F40CE2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85" y="1817784"/>
            <a:ext cx="8702495" cy="44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8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53F0A-AD55-CD82-1E8B-14482230A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id="{03DF0490-8C42-4C97-44E5-95FD4D2B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319D6B17-3CC3-7B99-C978-0423DA6BEF5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CONFERENCIA SECTORIAL DE MEDIOAMBIENTE: </a:t>
            </a:r>
            <a:r>
              <a:rPr lang="es-ES" dirty="0">
                <a:sym typeface="Wingdings" panose="05000000000000000000" pitchFamily="2" charset="2"/>
              </a:rPr>
              <a:t>200 M€</a:t>
            </a:r>
            <a:r>
              <a:rPr lang="es-ES" dirty="0">
                <a:latin typeface="Arial"/>
                <a:sym typeface="Wingdings" panose="05000000000000000000" pitchFamily="2" charset="2"/>
              </a:rPr>
              <a:t> </a:t>
            </a:r>
            <a:endParaRPr lang="es-ES" dirty="0"/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E779652C-05CE-6F82-2411-1EDE2705D2F3}"/>
              </a:ext>
            </a:extLst>
          </p:cNvPr>
          <p:cNvSpPr txBox="1">
            <a:spLocks/>
          </p:cNvSpPr>
          <p:nvPr/>
        </p:nvSpPr>
        <p:spPr>
          <a:xfrm>
            <a:off x="-479833" y="1153590"/>
            <a:ext cx="9037238" cy="48849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800" dirty="0">
              <a:sym typeface="Wingdings" panose="05000000000000000000" pitchFamily="2" charset="2"/>
            </a:endParaRPr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r>
              <a:rPr lang="es-ES" sz="1800" dirty="0">
                <a:sym typeface="Wingdings" panose="05000000000000000000" pitchFamily="2" charset="2"/>
              </a:rPr>
              <a:t>2ª CS DE MEDIO AMBIENTE: </a:t>
            </a:r>
            <a:r>
              <a:rPr lang="es-ES" sz="1200" dirty="0">
                <a:sym typeface="Wingdings" panose="05000000000000000000" pitchFamily="2" charset="2"/>
              </a:rPr>
              <a:t>2</a:t>
            </a:r>
            <a:r>
              <a:rPr lang="es-ES" sz="1200" baseline="30000" dirty="0">
                <a:sym typeface="Wingdings" panose="05000000000000000000" pitchFamily="2" charset="2"/>
              </a:rPr>
              <a:t>o</a:t>
            </a:r>
            <a:r>
              <a:rPr lang="es-ES" sz="1200" dirty="0">
                <a:sym typeface="Wingdings" panose="05000000000000000000" pitchFamily="2" charset="2"/>
              </a:rPr>
              <a:t> REPARTO 100 M€: Acuerdo de 24 de julio de 2024</a:t>
            </a:r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600" dirty="0"/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r>
              <a:rPr lang="es-ES" sz="1600" dirty="0"/>
              <a:t>SITUACIÓN ACTUAL DE LOS FONDOS</a:t>
            </a:r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600" dirty="0"/>
          </a:p>
          <a:p>
            <a:pPr marL="914400" lvl="2" indent="0">
              <a:spcBef>
                <a:spcPts val="1000"/>
              </a:spcBef>
              <a:buClr>
                <a:schemeClr val="accent5"/>
              </a:buClr>
              <a:buNone/>
              <a:defRPr/>
            </a:pPr>
            <a:endParaRPr lang="es-ES" sz="1600" dirty="0"/>
          </a:p>
          <a:p>
            <a:pPr lvl="2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/>
            </a:pPr>
            <a:endParaRPr lang="es-ES" sz="1200" dirty="0">
              <a:latin typeface="Arial"/>
              <a:sym typeface="Wingdings" panose="05000000000000000000" pitchFamily="2" charset="2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65147D-EB03-3F25-15BB-1A11092784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3" y="2888055"/>
            <a:ext cx="4783571" cy="29260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95E368-1EC2-70ED-634C-D72A6AC8BE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826" y="2888055"/>
            <a:ext cx="3438196" cy="29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88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Solicitud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3794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Masiva respuesta por parte del sector.</a:t>
            </a:r>
            <a:endParaRPr lang="es-ES" sz="1800" dirty="0">
              <a:sym typeface="Wingdings" panose="05000000000000000000" pitchFamily="2" charset="2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782350"/>
              </p:ext>
            </p:extLst>
          </p:nvPr>
        </p:nvGraphicFramePr>
        <p:xfrm>
          <a:off x="649839" y="1732965"/>
          <a:ext cx="7840980" cy="2901154"/>
        </p:xfrm>
        <a:graphic>
          <a:graphicData uri="http://schemas.openxmlformats.org/drawingml/2006/table">
            <a:tbl>
              <a:tblPr/>
              <a:tblGrid>
                <a:gridCol w="1889957">
                  <a:extLst>
                    <a:ext uri="{9D8B030D-6E8A-4147-A177-3AD203B41FA5}">
                      <a16:colId xmlns:a16="http://schemas.microsoft.com/office/drawing/2014/main" val="3991378813"/>
                    </a:ext>
                  </a:extLst>
                </a:gridCol>
                <a:gridCol w="2030533">
                  <a:extLst>
                    <a:ext uri="{9D8B030D-6E8A-4147-A177-3AD203B41FA5}">
                      <a16:colId xmlns:a16="http://schemas.microsoft.com/office/drawing/2014/main" val="1512587578"/>
                    </a:ext>
                  </a:extLst>
                </a:gridCol>
                <a:gridCol w="2108630">
                  <a:extLst>
                    <a:ext uri="{9D8B030D-6E8A-4147-A177-3AD203B41FA5}">
                      <a16:colId xmlns:a16="http://schemas.microsoft.com/office/drawing/2014/main" val="574099455"/>
                    </a:ext>
                  </a:extLst>
                </a:gridCol>
                <a:gridCol w="1811860">
                  <a:extLst>
                    <a:ext uri="{9D8B030D-6E8A-4147-A177-3AD203B41FA5}">
                      <a16:colId xmlns:a16="http://schemas.microsoft.com/office/drawing/2014/main" val="1996984320"/>
                    </a:ext>
                  </a:extLst>
                </a:gridCol>
              </a:tblGrid>
              <a:tr h="267260"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Primera convocatoria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Segunda convocatoria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Tercera convocatoria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626096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de solicitudes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760085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Presupuesto solicitado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1.413.544.493,01 €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1.282.884.205,31 €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521.179.142,20 €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7256699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Ayuda solicitada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1.022.442.697,00 €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1.089.320.431,27 €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443.052.714,72 €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103229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Presupuesto disponible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200.000.000,00 €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300.000.000,00 €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50.000.000,00 €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080778"/>
                  </a:ext>
                </a:extLst>
              </a:tr>
              <a:tr h="49581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de entidades solicitantes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83779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CCAA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307679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de provincias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792180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de municipios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3.207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446795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Población atendida (*)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27.845.557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32.835.086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20.192.284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778616"/>
                  </a:ext>
                </a:extLst>
              </a:tr>
            </a:tbl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508000" y="2499360"/>
            <a:ext cx="8107680" cy="6096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de flecha 9"/>
          <p:cNvCxnSpPr/>
          <p:nvPr/>
        </p:nvCxnSpPr>
        <p:spPr>
          <a:xfrm flipH="1">
            <a:off x="4084320" y="3108960"/>
            <a:ext cx="487680" cy="19718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235910" y="5243719"/>
            <a:ext cx="666857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TOTAL AYUDA SOLICITADA: 2.554.815.842,99 € </a:t>
            </a:r>
          </a:p>
          <a:p>
            <a:r>
              <a:rPr lang="es-ES" dirty="0"/>
              <a:t>TOTAL PRESUPUESTO DISPONIBLE: 550.000.000,00 €</a:t>
            </a:r>
          </a:p>
          <a:p>
            <a:r>
              <a:rPr lang="es-ES" dirty="0"/>
              <a:t>¡Aproximadamente se solicitó 5 veces más de lo disponible!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53287" y="4711501"/>
            <a:ext cx="8749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(*) Valor población tomada del INE 2021 – año referencia de las bases reguladoras</a:t>
            </a:r>
          </a:p>
        </p:txBody>
      </p:sp>
    </p:spTree>
    <p:extLst>
      <p:ext uri="{BB962C8B-B14F-4D97-AF65-F5344CB8AC3E}">
        <p14:creationId xmlns:p14="http://schemas.microsoft.com/office/powerpoint/2010/main" val="276879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CONVOCATORIA SUBVENCIONES CICLO URBANO - Resolución</a:t>
            </a:r>
          </a:p>
        </p:txBody>
      </p:sp>
      <p:sp>
        <p:nvSpPr>
          <p:cNvPr id="65" name="2 Marcador de contenido"/>
          <p:cNvSpPr txBox="1">
            <a:spLocks/>
          </p:cNvSpPr>
          <p:nvPr/>
        </p:nvSpPr>
        <p:spPr>
          <a:xfrm>
            <a:off x="432002" y="1286251"/>
            <a:ext cx="8276654" cy="3794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2200" dirty="0">
                <a:latin typeface="Arial"/>
                <a:sym typeface="Wingdings" panose="05000000000000000000" pitchFamily="2" charset="2"/>
              </a:rPr>
              <a:t>Resultados generales</a:t>
            </a:r>
            <a:endParaRPr lang="es-ES" sz="1800" dirty="0">
              <a:sym typeface="Wingdings" panose="05000000000000000000" pitchFamily="2" charset="2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607562"/>
              </p:ext>
            </p:extLst>
          </p:nvPr>
        </p:nvGraphicFramePr>
        <p:xfrm>
          <a:off x="840251" y="2184386"/>
          <a:ext cx="7213600" cy="1657350"/>
        </p:xfrm>
        <a:graphic>
          <a:graphicData uri="http://schemas.openxmlformats.org/drawingml/2006/table">
            <a:tbl>
              <a:tblPr/>
              <a:tblGrid>
                <a:gridCol w="2374900">
                  <a:extLst>
                    <a:ext uri="{9D8B030D-6E8A-4147-A177-3AD203B41FA5}">
                      <a16:colId xmlns:a16="http://schemas.microsoft.com/office/drawing/2014/main" val="2071276625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47843123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645897180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68328975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Primera convocatoria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Segunda convocatoria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Tercera convocatoria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2156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de proyectos beneficiados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281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Presupuesto concedido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314.453.872,14 €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369.208.207,30 €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62.499.110,69 €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8573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Ayuda concedida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200.000.000,00 €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300.000.000,00 €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50.000.000,00 €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1053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de entidades solicitantes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41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CCAA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29927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de provincias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626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Número de municipios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1.166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11786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Población atendida (*)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14.612.714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13.644.157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4.123.503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416527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723672" y="3930124"/>
            <a:ext cx="8749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(*) Valor población tomada del INE 2021 – año referencia de las bases reguladoras</a:t>
            </a:r>
          </a:p>
        </p:txBody>
      </p:sp>
    </p:spTree>
    <p:extLst>
      <p:ext uri="{BB962C8B-B14F-4D97-AF65-F5344CB8AC3E}">
        <p14:creationId xmlns:p14="http://schemas.microsoft.com/office/powerpoint/2010/main" val="2212306867"/>
      </p:ext>
    </p:extLst>
  </p:cSld>
  <p:clrMapOvr>
    <a:masterClrMapping/>
  </p:clrMapOvr>
</p:sld>
</file>

<file path=ppt/theme/theme1.xml><?xml version="1.0" encoding="utf-8"?>
<a:theme xmlns:a="http://schemas.openxmlformats.org/drawingml/2006/main" name="MODELOS GRUPO TRAGSA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RTADA GRUPO TRAGSA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RAPORTADA GRUPO TRAGSA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laceFlipbookBuscador xmlns="5ecb5950-ec1e-48ed-a731-a8e3b5e81c5d" xsi:nil="true"/>
    <PalabrasClave xmlns="c4443309-c6a5-4c0d-a401-e532878b707f" xsi:nil="true"/>
    <Language xmlns="http://schemas.microsoft.com/sharepoint/v3">Castellano</Language>
    <TipoFormato xmlns="ab727347-a550-4e25-8aed-3d3608e3e588">Plantillas</TipoFormato>
    <Enlace xmlns="ab727347-a550-4e25-8aed-3d3608e3e588" xsi:nil="true"/>
    <EnlaceYoutubeBuscador xmlns="5ecb5950-ec1e-48ed-a731-a8e3b5e81c5d" xsi:nil="true"/>
    <TematicaGeneral xmlns="c4443309-c6a5-4c0d-a401-e532878b707f">Información Corporativa</TematicaGeneral>
    <ImagenPrincipal xmlns="c4443309-c6a5-4c0d-a401-e532878b707f">&lt;img alt="" src="/servicios/identidad-corporativa/PublishingImages/190215_Tragsatec%20PRESENTACIÓN.jpg" style="border:0px solid" /&gt;</ImagenPrincipal>
    <TipoContenido xmlns="c4443309-c6a5-4c0d-a401-e532878b707f">Publicaciones</TipoContenido>
    <TematicaLineaActividad xmlns="c4443309-c6a5-4c0d-a401-e532878b707f">--</TematicaLineaActividad>
    <TextoBuscador xmlns="5ecb5950-ec1e-48ed-a731-a8e3b5e81c5d">&lt;div&gt;&lt;/div&gt;</TextoBuscador>
    <PublicacionTipo xmlns="ab727347-a550-4e25-8aed-3d3608e3e588">Identidad Corporativa</PublicacionTipo>
    <FechaPublicacion xmlns="c4443309-c6a5-4c0d-a401-e532878b707f">2016-04-25T06:55:00+00:00</FechaPublicacion>
    <PublicacionCategoria xmlns="37d01205-00ce-4fde-8167-52d12680500f">--</PublicacionCategoria>
    <RoutingEnabled xmlns="http://schemas.microsoft.com/sharepoint/v3">true</RoutingEnabled>
    <ImagenBuscador xmlns="862dacf2-ea29-4269-88fd-51e459ba26ff">/servicios/identidad-corporativa/PublishingImages/190215_Tragsatec%20PRESENTACIÓN.jpg</ImagenBuscador>
    <Empresa xmlns="ab727347-a550-4e25-8aed-3d3608e3e588">Tragsatec</Empresa>
    <Texto xmlns="ab727347-a550-4e25-8aed-3d3608e3e588">&lt;div&gt;&lt;/div&gt;</Texto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ublicaciones" ma:contentTypeID="0x01010089397A9E85BAE742B5B3C123F82215F4009C9CACE638010F45803AE6B3EA5E0679" ma:contentTypeVersion="31" ma:contentTypeDescription="" ma:contentTypeScope="" ma:versionID="9ad807665a59189c07e4e53cd59c1c85">
  <xsd:schema xmlns:xsd="http://www.w3.org/2001/XMLSchema" xmlns:xs="http://www.w3.org/2001/XMLSchema" xmlns:p="http://schemas.microsoft.com/office/2006/metadata/properties" xmlns:ns1="http://schemas.microsoft.com/sharepoint/v3" xmlns:ns2="ab727347-a550-4e25-8aed-3d3608e3e588" xmlns:ns3="c4443309-c6a5-4c0d-a401-e532878b707f" xmlns:ns4="37d01205-00ce-4fde-8167-52d12680500f" xmlns:ns5="862dacf2-ea29-4269-88fd-51e459ba26ff" xmlns:ns6="5ecb5950-ec1e-48ed-a731-a8e3b5e81c5d" targetNamespace="http://schemas.microsoft.com/office/2006/metadata/properties" ma:root="true" ma:fieldsID="0b85e8ddad5eea618213d398d0abf72e" ns1:_="" ns2:_="" ns3:_="" ns4:_="" ns5:_="" ns6:_="">
    <xsd:import namespace="http://schemas.microsoft.com/sharepoint/v3"/>
    <xsd:import namespace="ab727347-a550-4e25-8aed-3d3608e3e588"/>
    <xsd:import namespace="c4443309-c6a5-4c0d-a401-e532878b707f"/>
    <xsd:import namespace="37d01205-00ce-4fde-8167-52d12680500f"/>
    <xsd:import namespace="862dacf2-ea29-4269-88fd-51e459ba26ff"/>
    <xsd:import namespace="5ecb5950-ec1e-48ed-a731-a8e3b5e81c5d"/>
    <xsd:element name="properties">
      <xsd:complexType>
        <xsd:sequence>
          <xsd:element name="documentManagement">
            <xsd:complexType>
              <xsd:all>
                <xsd:element ref="ns2:Texto" minOccurs="0"/>
                <xsd:element ref="ns3:ImagenPrincipal"/>
                <xsd:element ref="ns2:Enlace" minOccurs="0"/>
                <xsd:element ref="ns3:FechaPublicacion"/>
                <xsd:element ref="ns2:PublicacionTipo"/>
                <xsd:element ref="ns2:TipoFormato"/>
                <xsd:element ref="ns4:PublicacionCategoria"/>
                <xsd:element ref="ns2:Empresa"/>
                <xsd:element ref="ns3:TematicaLineaActividad"/>
                <xsd:element ref="ns3:TematicaGeneral"/>
                <xsd:element ref="ns1:Language"/>
                <xsd:element ref="ns3:PalabrasClave" minOccurs="0"/>
                <xsd:element ref="ns1:RoutingEnabled" minOccurs="0"/>
                <xsd:element ref="ns3:TipoContenido" minOccurs="0"/>
                <xsd:element ref="ns5:ImagenBuscador" minOccurs="0"/>
                <xsd:element ref="ns6:TextoBuscador" minOccurs="0"/>
                <xsd:element ref="ns6:EnlaceFlipbookBuscador" minOccurs="0"/>
                <xsd:element ref="ns6:EnlaceYoutubeBuscad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2" ma:displayName="Idioma" ma:default="Castellano" ma:format="Dropdown" ma:internalName="Language">
      <xsd:simpleType>
        <xsd:restriction base="dms:Choice">
          <xsd:enumeration value="Brasileño"/>
          <xsd:enumeration value="Castellano"/>
          <xsd:enumeration value="Francés"/>
          <xsd:enumeration value="Inglés"/>
          <xsd:enumeration value="Portugués"/>
          <xsd:enumeration value="Otros"/>
        </xsd:restriction>
      </xsd:simpleType>
    </xsd:element>
    <xsd:element name="RoutingEnabled" ma:index="14" nillable="true" ma:displayName="Activo" ma:description="Si está desactivada, el elemento no se mostrará en los resultados. Para que sea visible, además de estar activa, el elemento debe tener alguna versión publicada." ma:internalName="RoutingEnabl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27347-a550-4e25-8aed-3d3608e3e588" elementFormDefault="qualified">
    <xsd:import namespace="http://schemas.microsoft.com/office/2006/documentManagement/types"/>
    <xsd:import namespace="http://schemas.microsoft.com/office/infopath/2007/PartnerControls"/>
    <xsd:element name="Texto" ma:index="2" nillable="true" ma:displayName="Texto" ma:internalName="Texto">
      <xsd:simpleType>
        <xsd:restriction base="dms:Note">
          <xsd:maxLength value="255"/>
        </xsd:restriction>
      </xsd:simpleType>
    </xsd:element>
    <xsd:element name="Enlace" ma:index="4" nillable="true" ma:displayName="Enlace del Flipbook" ma:internalName="Enlace">
      <xsd:simpleType>
        <xsd:restriction base="dms:Unknown"/>
      </xsd:simpleType>
    </xsd:element>
    <xsd:element name="PublicacionTipo" ma:index="6" ma:displayName="Tipo de publicación" ma:default="Publicación" ma:description="Si es &quot;Multimedia&quot;, en el buscador general se mostrará el resultado en la pestaña &quot;Multimedia&quot;, en caso contrario se mostrará en la pestaña &quot;Publicaciones&quot;." ma:format="Dropdown" ma:internalName="PublicacionTipo">
      <xsd:simpleType>
        <xsd:restriction base="dms:Choice">
          <xsd:enumeration value="Identidad Corporativa"/>
          <xsd:enumeration value="Multimedia"/>
          <xsd:enumeration value="Publicación"/>
          <xsd:enumeration value="Revista Transforma"/>
        </xsd:restriction>
      </xsd:simpleType>
    </xsd:element>
    <xsd:element name="TipoFormato" ma:index="7" ma:displayName="Tipo de formato" ma:default="Audio" ma:description="En función del tipo de publicación, los valores válidos son los siguientes:&#10;- Publicación: Documentos (Publicaciones), Presentaciones, Videos (Multimedia), Otros.&#10;- Identidad corporativa: Documentos, Logotipos, Material corporativo, Plantillas.&#10;- Multimedia: Audio, Imagen, Videos. En este caso es recomendación, no restricción.&#10;- Revista Transforma: cualquier valor es válido." ma:format="Dropdown" ma:internalName="TipoFormato">
      <xsd:simpleType>
        <xsd:restriction base="dms:Choice">
          <xsd:enumeration value="Audio"/>
          <xsd:enumeration value="Documentos"/>
          <xsd:enumeration value="Hojas de cálculo"/>
          <xsd:enumeration value="Imagen"/>
          <xsd:enumeration value="Logotipos"/>
          <xsd:enumeration value="Material corporativo"/>
          <xsd:enumeration value="Otros"/>
          <xsd:enumeration value="Plantillas"/>
          <xsd:enumeration value="Presentaciones"/>
          <xsd:enumeration value="Videos"/>
        </xsd:restriction>
      </xsd:simpleType>
    </xsd:element>
    <xsd:element name="Empresa" ma:index="9" ma:displayName="Empresa" ma:default="--" ma:format="Dropdown" ma:internalName="Empresa">
      <xsd:simpleType>
        <xsd:restriction base="dms:Choice">
          <xsd:enumeration value="--"/>
          <xsd:enumeration value="Grupo Tragsa"/>
          <xsd:enumeration value="Tragsa"/>
          <xsd:enumeration value="Tragsatec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443309-c6a5-4c0d-a401-e532878b707f" elementFormDefault="qualified">
    <xsd:import namespace="http://schemas.microsoft.com/office/2006/documentManagement/types"/>
    <xsd:import namespace="http://schemas.microsoft.com/office/infopath/2007/PartnerControls"/>
    <xsd:element name="ImagenPrincipal" ma:index="3" ma:displayName="Imagen" ma:description="Imagen para visualizar en la ficha de la publicación y en los listados.&#10;El tamaño debe ser de 415 px de ancho y 586 px de alto, excepto en los audios y vídeos que será de 450 px de ancho y 270 px de alto (ya que servirá de portada para la carga inicial del reproductor).&#10;En el caso de que la publicación sea una imagen en sí, este campo contendrá una versión de la misma ajustada en tamaño (415 px x 586 px), y la imagen original sería el propio fichero de la publicación." ma:internalName="ImagenPrincipal" ma:readOnly="false">
      <xsd:simpleType>
        <xsd:restriction base="dms:Unknown"/>
      </xsd:simpleType>
    </xsd:element>
    <xsd:element name="FechaPublicacion" ma:index="5" ma:displayName="Fecha de publicación" ma:default="[today]" ma:format="DateTime" ma:internalName="FechaPublicacion">
      <xsd:simpleType>
        <xsd:restriction base="dms:DateTime"/>
      </xsd:simpleType>
    </xsd:element>
    <xsd:element name="TematicaLineaActividad" ma:index="10" ma:displayName="Temática de línea de Actividad" ma:default="--" ma:format="Dropdown" ma:internalName="TematicaLineaActividad">
      <xsd:simpleType>
        <xsd:restriction base="dms:Choice">
          <xsd:enumeration value="--"/>
          <xsd:enumeration value="Agua"/>
          <xsd:enumeration value="Edificación y Arquitectura"/>
          <xsd:enumeration value="Emergencias"/>
          <xsd:enumeration value="Estudios, Apoyo Técnico y Consultoría"/>
          <xsd:enumeration value="Infraestructuras"/>
          <xsd:enumeration value="Medio Ambiente"/>
          <xsd:enumeration value="Producción Agropecuaria, Pesca y Alimentación. Explotaciones"/>
          <xsd:enumeration value="Sanidad y Salud"/>
        </xsd:restriction>
      </xsd:simpleType>
    </xsd:element>
    <xsd:element name="TematicaGeneral" ma:index="11" ma:displayName="Temática general" ma:default="Información Corporativa" ma:format="Dropdown" ma:internalName="TematicaGeneral">
      <xsd:simpleType>
        <xsd:restriction base="dms:Choice">
          <xsd:enumeration value="Asuntos Jurídicos"/>
          <xsd:enumeration value="Auditoría"/>
          <xsd:enumeration value="Cajas y Bancos"/>
          <xsd:enumeration value="Calidad y Medio Ambiente"/>
          <xsd:enumeration value="Clientes y Cobros"/>
          <xsd:enumeration value="Comisiones y Comités"/>
          <xsd:enumeration value="Compras"/>
          <xsd:enumeration value="Contabilidad"/>
          <xsd:enumeration value="Control de Gestión"/>
          <xsd:enumeration value="Finanzas"/>
          <xsd:enumeration value="Gestión de la Producción"/>
          <xsd:enumeration value="Identidad Corporativa y Negocio"/>
          <xsd:enumeration value="Información Corporativa"/>
          <xsd:enumeration value="Inmuebles"/>
          <xsd:enumeration value="Innovación y Desarrollo"/>
          <xsd:enumeration value="Internacional"/>
          <xsd:enumeration value="Medios Aéreos"/>
          <xsd:enumeration value="Medios Mecánicos (maquinaria y vehículos)"/>
          <xsd:enumeration value="Mercancías Peligrosas"/>
          <xsd:enumeration value="Normalización y Procedimientos"/>
          <xsd:enumeration value="Planta de Prefabricados"/>
          <xsd:enumeration value="Prevención de Riesgos Laborales y Salud"/>
          <xsd:enumeration value="Proveedores"/>
          <xsd:enumeration value="Recursos Humanos"/>
          <xsd:enumeration value="Relaciones Institucionales y Comunicación"/>
          <xsd:enumeration value="Responsabilidad Social Corporativa"/>
          <xsd:enumeration value="Servicios Generales"/>
          <xsd:enumeration value="Sistemas de Información"/>
          <xsd:enumeration value="Tecnología de la Información"/>
        </xsd:restriction>
      </xsd:simpleType>
    </xsd:element>
    <xsd:element name="PalabrasClave" ma:index="13" nillable="true" ma:displayName="Palabras clave" ma:internalName="PalabrasClave">
      <xsd:simpleType>
        <xsd:restriction base="dms:Note">
          <xsd:maxLength value="255"/>
        </xsd:restriction>
      </xsd:simpleType>
    </xsd:element>
    <xsd:element name="TipoContenido" ma:index="15" nillable="true" ma:displayName="Tipo de contenido" ma:default="Publicaciones" ma:format="Dropdown" ma:hidden="true" ma:internalName="TipoContenido" ma:readOnly="false">
      <xsd:simpleType>
        <xsd:restriction base="dms:Choice">
          <xsd:enumeration value="Multimedia"/>
          <xsd:enumeration value="Noticias"/>
          <xsd:enumeration value="Página"/>
          <xsd:enumeration value="Proyectos"/>
          <xsd:enumeration value="Publicaciones"/>
          <xsd:enumeration value="Resúmenes de prens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01205-00ce-4fde-8167-52d12680500f" elementFormDefault="qualified">
    <xsd:import namespace="http://schemas.microsoft.com/office/2006/documentManagement/types"/>
    <xsd:import namespace="http://schemas.microsoft.com/office/infopath/2007/PartnerControls"/>
    <xsd:element name="PublicacionCategoria" ma:index="8" ma:displayName="Categoría" ma:default="--" ma:format="Dropdown" ma:internalName="PublicacionCategoria">
      <xsd:simpleType>
        <xsd:restriction base="dms:Choice">
          <xsd:enumeration value="--"/>
          <xsd:enumeration value="Catálogo"/>
          <xsd:enumeration value="Revista"/>
          <xsd:enumeration value="Tríptico"/>
          <xsd:enumeration value="Folleto"/>
          <xsd:enumeration value="Memoria"/>
          <xsd:enumeration value="Informe anual"/>
          <xsd:enumeration value="Cuadernillo temático"/>
          <xsd:enumeration value="Reportaje"/>
          <xsd:enumeration value="Otro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dacf2-ea29-4269-88fd-51e459ba26ff" elementFormDefault="qualified">
    <xsd:import namespace="http://schemas.microsoft.com/office/2006/documentManagement/types"/>
    <xsd:import namespace="http://schemas.microsoft.com/office/infopath/2007/PartnerControls"/>
    <xsd:element name="ImagenBuscador" ma:index="16" nillable="true" ma:displayName="ImagenBuscador" ma:hidden="true" ma:internalName="ImagenBuscado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cb5950-ec1e-48ed-a731-a8e3b5e81c5d" elementFormDefault="qualified">
    <xsd:import namespace="http://schemas.microsoft.com/office/2006/documentManagement/types"/>
    <xsd:import namespace="http://schemas.microsoft.com/office/infopath/2007/PartnerControls"/>
    <xsd:element name="TextoBuscador" ma:index="17" nillable="true" ma:displayName="TextoBuscador" ma:hidden="true" ma:internalName="TextoBuscador" ma:readOnly="false">
      <xsd:simpleType>
        <xsd:restriction base="dms:Note"/>
      </xsd:simpleType>
    </xsd:element>
    <xsd:element name="EnlaceFlipbookBuscador" ma:index="18" nillable="true" ma:displayName="EnlaceFlipbookBuscador" ma:hidden="true" ma:internalName="EnlaceFlipbookBuscador" ma:readOnly="false">
      <xsd:simpleType>
        <xsd:restriction base="dms:Text">
          <xsd:maxLength value="255"/>
        </xsd:restriction>
      </xsd:simpleType>
    </xsd:element>
    <xsd:element name="EnlaceYoutubeBuscador" ma:index="19" nillable="true" ma:displayName="EnlaceYoutubeBuscador" ma:hidden="true" ma:internalName="EnlaceYoutubeBuscador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39AD16-C425-445B-97DF-1E5ACE680845}">
  <ds:schemaRefs>
    <ds:schemaRef ds:uri="5ecb5950-ec1e-48ed-a731-a8e3b5e81c5d"/>
    <ds:schemaRef ds:uri="c4443309-c6a5-4c0d-a401-e532878b707f"/>
    <ds:schemaRef ds:uri="http://schemas.microsoft.com/office/2006/metadata/properties"/>
    <ds:schemaRef ds:uri="http://schemas.microsoft.com/sharepoint/v3"/>
    <ds:schemaRef ds:uri="http://purl.org/dc/elements/1.1/"/>
    <ds:schemaRef ds:uri="http://www.w3.org/XML/1998/namespace"/>
    <ds:schemaRef ds:uri="ab727347-a550-4e25-8aed-3d3608e3e588"/>
    <ds:schemaRef ds:uri="http://purl.org/dc/dcmitype/"/>
    <ds:schemaRef ds:uri="37d01205-00ce-4fde-8167-52d12680500f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862dacf2-ea29-4269-88fd-51e459ba26f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CD27311-EA95-4BD3-B2F6-746CDA4D2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0A52B0-942F-4E1B-BA41-0884D7C6B4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b727347-a550-4e25-8aed-3d3608e3e588"/>
    <ds:schemaRef ds:uri="c4443309-c6a5-4c0d-a401-e532878b707f"/>
    <ds:schemaRef ds:uri="37d01205-00ce-4fde-8167-52d12680500f"/>
    <ds:schemaRef ds:uri="862dacf2-ea29-4269-88fd-51e459ba26ff"/>
    <ds:schemaRef ds:uri="5ecb5950-ec1e-48ed-a731-a8e3b5e81c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2797</Words>
  <Application>Microsoft Office PowerPoint</Application>
  <PresentationFormat>Presentación en pantalla (4:3)</PresentationFormat>
  <Paragraphs>394</Paragraphs>
  <Slides>40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Calibri</vt:lpstr>
      <vt:lpstr>Wingdings</vt:lpstr>
      <vt:lpstr>MODELOS GRUPO TRAGSA</vt:lpstr>
      <vt:lpstr>PORTADA GRUPO TRAGSA</vt:lpstr>
      <vt:lpstr>CONTRAPORTADA GRUPO TRAGSA</vt:lpstr>
      <vt:lpstr>Presentación de PowerPoint</vt:lpstr>
      <vt:lpstr>1</vt:lpstr>
      <vt:lpstr>2</vt:lpstr>
      <vt:lpstr>2</vt:lpstr>
      <vt:lpstr>2</vt:lpstr>
      <vt:lpstr>2</vt:lpstr>
      <vt:lpstr>2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3</vt:lpstr>
      <vt:lpstr>4</vt:lpstr>
      <vt:lpstr>5</vt:lpstr>
      <vt:lpstr>5</vt:lpstr>
      <vt:lpstr>6</vt:lpstr>
      <vt:lpstr>6</vt:lpstr>
      <vt:lpstr>6</vt:lpstr>
      <vt:lpstr>7</vt:lpstr>
      <vt:lpstr>8</vt:lpstr>
      <vt:lpstr>8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Tragsatec PRESENTACIÓN</dc:title>
  <dc:creator>Francisco Javier Sanchez Martinez</dc:creator>
  <cp:lastModifiedBy>Francisco Javier Sanchez Martinez</cp:lastModifiedBy>
  <cp:revision>100</cp:revision>
  <dcterms:created xsi:type="dcterms:W3CDTF">2019-02-26T16:08:17Z</dcterms:created>
  <dcterms:modified xsi:type="dcterms:W3CDTF">2026-04-15T16:45:07Z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0x01010089397A9E85BAE742B5B3C123F82215F4009C9CACE638010F45803AE6B3EA5E0679</vt:lpwstr>
  </property>
</Properties>
</file>