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3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BB"/>
    <a:srgbClr val="008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A5BF1-8B5F-43F4-B3EC-6D36ADCE4EEA}" type="datetimeFigureOut">
              <a:rPr lang="es-ES" smtClean="0"/>
              <a:t>13/04/2026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F462E-11FD-4764-94B9-2CCA9079DAA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525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71498-18D4-C18F-AA8E-929F893CB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634507-DB81-FFB9-0128-05E612568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15926-1732-AA9D-0ADC-79E68BB1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E0AD-C78A-4A14-958C-CAC9659BCD80}" type="datetime1">
              <a:rPr lang="es-ES" smtClean="0"/>
              <a:t>13/04/2026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DEEEF4-C20E-CF94-5DB9-8763EE01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5AC64-897B-9A18-B2D1-88A6650E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089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82A8A-CFD2-E12F-7F16-B31B0229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BBEF42-DD73-43E3-1DA4-12B1BB162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52C1C-B393-A7E3-A113-4913898F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0783-3B2D-4888-BD97-FB66F4D70713}" type="datetime1">
              <a:rPr lang="es-ES" smtClean="0"/>
              <a:t>13/04/2026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B9867-859F-4A09-94FB-801E1E79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CD2432-A409-1C87-9470-89ED956A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029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54984F-F4AB-FD9A-9AD0-1FE886112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BB922A-BEA7-D808-91BC-BB696FFCA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7E8075-E4EF-4B90-D3AC-104C1DCD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6D18-7B5C-43F5-AEDA-895A9199013D}" type="datetime1">
              <a:rPr lang="es-ES" smtClean="0"/>
              <a:t>13/04/2026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12A6BA-7A55-D1CE-3F0A-8C136CD7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6DA08D-529E-BE6E-D174-D148DC7A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102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136E9-2BD0-972C-45D3-159C880D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D372ED-C689-F6BF-CCC5-77B9F4FD7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20B62F-EDCE-37FB-C2BD-125331C0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874C-7B4E-44C6-A366-24F43523C229}" type="datetime1">
              <a:rPr lang="es-ES" smtClean="0"/>
              <a:t>13/04/2026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C26322-1A7E-2E7A-5DF8-6A2310C6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85A98-1F87-A5D4-C3DD-D2D8D5B1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917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5D760-C708-0CA3-C49D-E678B80E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7B20E0-B70D-ED06-C502-ED137897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82B5D0-E430-8EBE-33DA-41CB7BBA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7868-6D48-4481-A7FB-516EE9CB9109}" type="datetime1">
              <a:rPr lang="es-ES" smtClean="0"/>
              <a:t>13/04/2026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697923-4383-AD6C-BF71-3FD47DE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DAB8A1-9B03-B811-DDBD-AC9146E3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026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A3A9-A940-F877-BE68-E1F2F964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64619D-185D-C5C5-5F20-5B6AC2F3D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965C8-BFF3-ED7D-0F04-70F3C0FB9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87E3A0-70A1-EC47-CA4C-E593AD66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B9DA-ADD6-446B-8D7D-63B092FF8F84}" type="datetime1">
              <a:rPr lang="es-ES" smtClean="0"/>
              <a:t>13/04/2026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0CB347-96C1-64E4-9283-1C60A779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FFD48C-FA25-76E6-D2A3-E8F8D26C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600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512A9-DA52-71A0-21CC-C2A0E0DE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679098-A4CF-3959-76A3-85E74B94A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560670-21A4-0E1D-069F-1D87029C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8FCC48-F73E-E0A1-25F0-142B898C6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9CD3C-DF8F-6716-2EA8-66AD44C82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A9B36B-BA82-3086-CD80-58BC2B33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94E6-62E8-4763-8D2A-4714340D2543}" type="datetime1">
              <a:rPr lang="es-ES" smtClean="0"/>
              <a:t>13/04/2026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528713-E5C6-26B8-11FD-FAF6963F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8B4CB6-581B-B325-2331-EB9B877C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635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54C81-ABC2-86B1-BD58-497CCE4C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37DFA6-C1C3-78FD-2A6E-1377F605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CFFB-7212-47BC-BAB2-8CA1426A5809}" type="datetime1">
              <a:rPr lang="es-ES" smtClean="0"/>
              <a:t>13/04/2026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11BAF5-637F-2951-3CF1-267AF733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6A92C3-E971-F9D4-907E-9CAC5C14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887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1D01CA-6BED-5A2B-E152-670674A3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0C63-D7DE-4197-8AAC-0D1B363A18A6}" type="datetime1">
              <a:rPr lang="es-ES" smtClean="0"/>
              <a:t>13/04/2026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6B6FD-F0DF-3D2C-DB11-262C4985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EC4F7A-7FD5-7E75-147B-7943252A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94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61609-43D5-4909-687A-C9C77D06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54ADEA-FA23-D2AD-414A-39EE97294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452EDE-801A-244D-26F0-0F3F0E1FC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3A6C3E-5E6B-7E02-8B7B-60C4F441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B9CF-BD2C-458C-88C0-3F63FFC1C925}" type="datetime1">
              <a:rPr lang="es-ES" smtClean="0"/>
              <a:t>13/04/2026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296F7E-BBFD-6CFD-C0A4-A0A08BAC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CE0DF4-AAE8-E34B-9DA7-2C9BC70C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990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BB344-5335-EB27-0CE0-CA628046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1AB590-4CF1-AA28-31CF-D618BE2DE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6A0E38-D115-BA63-2451-F4B1573AC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1C3DAD-10CC-7DFB-12AA-DCDB52C8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35F2-F400-42E9-84DE-23AB138465CC}" type="datetime1">
              <a:rPr lang="es-ES" smtClean="0"/>
              <a:t>13/04/2026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E05C4F-56CD-B35D-C20D-6A52FCE8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73812-C890-4778-1411-5B9C6451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590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771063-36EE-4D57-BCBF-DD9B0439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E021DD-C4AC-AFD2-5188-6063C8A1D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A7851-BD95-D0E9-540F-2F3532483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54A151-D588-4D09-9988-4234621A31B2}" type="datetime1">
              <a:rPr lang="es-ES" smtClean="0"/>
              <a:t>13/04/2026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12792-0188-C172-191E-EBC8FCD81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22135-A894-8816-B058-4348E3A69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21289B-0837-4073-8BBD-A55ED26A56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405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77046" y="1947663"/>
            <a:ext cx="10784541" cy="169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800" dirty="0" smtClean="0">
                <a:solidFill>
                  <a:srgbClr val="0080BB"/>
                </a:solidFill>
                <a:latin typeface="Zilla Slab SemiBold" pitchFamily="2" charset="0"/>
                <a:ea typeface="Zilla Slab SemiBold" pitchFamily="2" charset="0"/>
              </a:rPr>
              <a:t>AQUA-CERES – DIGITALIZACIÓN Y EFICIENCIA DEL CICLO INTEGRAL DEL AGUA DE LA PROVINCIA DE CÁCERES</a:t>
            </a:r>
            <a:endParaRPr lang="es-ES" sz="2800" dirty="0">
              <a:solidFill>
                <a:srgbClr val="0080BB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0784542" y="6553201"/>
            <a:ext cx="1354090" cy="243568"/>
          </a:xfrm>
        </p:spPr>
        <p:txBody>
          <a:bodyPr/>
          <a:lstStyle/>
          <a:p>
            <a:fld id="{AC21289B-0837-4073-8BBD-A55ED26A56B4}" type="slidenum">
              <a:rPr lang="es-ES" sz="900" smtClean="0">
                <a:solidFill>
                  <a:schemeClr val="tx1"/>
                </a:solidFill>
                <a:latin typeface="Zilla Slab SemiBold" pitchFamily="2" charset="0"/>
                <a:ea typeface="Zilla Slab SemiBold" pitchFamily="2" charset="0"/>
              </a:rPr>
              <a:t>1</a:t>
            </a:fld>
            <a:endParaRPr lang="es-ES" sz="900" dirty="0">
              <a:solidFill>
                <a:schemeClr val="tx1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765176" y="5386873"/>
            <a:ext cx="822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" sz="1200" i="1" dirty="0" smtClean="0">
                <a:latin typeface="Zilla Slab SemiBold" pitchFamily="2" charset="0"/>
                <a:ea typeface="Zilla Slab SemiBold" pitchFamily="2" charset="0"/>
              </a:rPr>
              <a:t>GUSTAVO PÉREZ RODRÍGUEZ</a:t>
            </a:r>
          </a:p>
          <a:p>
            <a:pPr algn="r">
              <a:lnSpc>
                <a:spcPct val="150000"/>
              </a:lnSpc>
            </a:pPr>
            <a:r>
              <a:rPr lang="es-ES" sz="1200" i="1" dirty="0" smtClean="0">
                <a:latin typeface="Zilla Slab SemiBold" pitchFamily="2" charset="0"/>
                <a:ea typeface="Zilla Slab SemiBold" pitchFamily="2" charset="0"/>
              </a:rPr>
              <a:t>GERENTE DEL CONSORCIO MEDIOAMBIENTE Y AGUAS PROVINCIA DE CÁCERES – MÁSMEDIO</a:t>
            </a:r>
          </a:p>
          <a:p>
            <a:pPr algn="r">
              <a:lnSpc>
                <a:spcPct val="150000"/>
              </a:lnSpc>
            </a:pPr>
            <a:r>
              <a:rPr lang="es-ES" sz="1200" i="1" dirty="0" smtClean="0">
                <a:latin typeface="Zilla Slab SemiBold" pitchFamily="2" charset="0"/>
                <a:ea typeface="Zilla Slab SemiBold" pitchFamily="2" charset="0"/>
              </a:rPr>
              <a:t>DIPUTACIÓN DE CÁCERES</a:t>
            </a:r>
          </a:p>
          <a:p>
            <a:pPr algn="r">
              <a:lnSpc>
                <a:spcPct val="150000"/>
              </a:lnSpc>
            </a:pPr>
            <a:r>
              <a:rPr lang="es-ES" sz="1050" i="1" dirty="0" smtClean="0">
                <a:latin typeface="Zilla Slab SemiBold" pitchFamily="2" charset="0"/>
                <a:ea typeface="Zilla Slab SemiBold" pitchFamily="2" charset="0"/>
              </a:rPr>
              <a:t>16 DE ABRIL DE 2026</a:t>
            </a:r>
            <a:endParaRPr lang="es-ES" sz="1050" i="1" dirty="0">
              <a:latin typeface="Zilla Slab SemiBold" pitchFamily="2" charset="0"/>
              <a:ea typeface="Zilla Slab SemiBold" pitchFamily="2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779" y="5136168"/>
            <a:ext cx="1571220" cy="1296000"/>
          </a:xfrm>
          <a:prstGeom prst="rect">
            <a:avLst/>
          </a:prstGeom>
        </p:spPr>
      </p:pic>
      <p:pic>
        <p:nvPicPr>
          <p:cNvPr id="13" name="Picture 2" descr="Diputación de Cáceres – ¡Todo Cáceres Online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01" y="511320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6" y="6395784"/>
            <a:ext cx="1045162" cy="324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8" y="6377784"/>
            <a:ext cx="1028198" cy="36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0326" y="995081"/>
            <a:ext cx="1180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Zilla Slab SemiBold" pitchFamily="2" charset="0"/>
                <a:ea typeface="Zilla Slab SemiBold" pitchFamily="2" charset="0"/>
              </a:rPr>
              <a:t>1.-SITUACIÓN PREVIA Y CONTEXTO DEL PROYECTO AQUA-CERES</a:t>
            </a:r>
            <a:endParaRPr lang="es-ES" sz="1400" dirty="0"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0784542" y="6553201"/>
            <a:ext cx="1354090" cy="243568"/>
          </a:xfrm>
        </p:spPr>
        <p:txBody>
          <a:bodyPr/>
          <a:lstStyle/>
          <a:p>
            <a:fld id="{AC21289B-0837-4073-8BBD-A55ED26A56B4}" type="slidenum">
              <a:rPr lang="es-ES" sz="900" smtClean="0">
                <a:solidFill>
                  <a:schemeClr val="tx1"/>
                </a:solidFill>
                <a:latin typeface="Zilla Slab SemiBold" pitchFamily="2" charset="0"/>
                <a:ea typeface="Zilla Slab SemiBold" pitchFamily="2" charset="0"/>
              </a:rPr>
              <a:t>2</a:t>
            </a:fld>
            <a:endParaRPr lang="es-ES" sz="900" dirty="0">
              <a:solidFill>
                <a:schemeClr val="tx1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70326" y="1272982"/>
            <a:ext cx="11806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b="1" u="sng" dirty="0" smtClean="0">
                <a:latin typeface="Zilla Slab Regular" pitchFamily="2" charset="0"/>
                <a:ea typeface="Zilla Slab Regular" pitchFamily="2" charset="0"/>
              </a:rPr>
              <a:t>SITUACIÓN PREVIA MUY NEGATIVA: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lphaUcPeriod"/>
            </a:pPr>
            <a:r>
              <a:rPr lang="es-ES" sz="1100" dirty="0" smtClean="0">
                <a:latin typeface="Zilla Slab Regular" pitchFamily="2" charset="0"/>
                <a:ea typeface="Zilla Slab Regular" pitchFamily="2" charset="0"/>
              </a:rPr>
              <a:t>Mal Estado de las Infraestructuras (obsoletas, fuera de servicio e incorrectamente operadas).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lphaUcPeriod"/>
            </a:pPr>
            <a:r>
              <a:rPr lang="es-ES" sz="1100" dirty="0" smtClean="0">
                <a:latin typeface="Zilla Slab Regular" pitchFamily="2" charset="0"/>
                <a:ea typeface="Zilla Slab Regular" pitchFamily="2" charset="0"/>
              </a:rPr>
              <a:t>Sin Inversión en la Tecnificación de los Servicios (obras perdidas tras su puesta en marcha).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lphaUcPeriod"/>
            </a:pPr>
            <a:r>
              <a:rPr lang="es-ES" sz="1100" dirty="0" smtClean="0">
                <a:latin typeface="Zilla Slab Regular" pitchFamily="2" charset="0"/>
                <a:ea typeface="Zilla Slab Regular" pitchFamily="2" charset="0"/>
              </a:rPr>
              <a:t>Sin ningún tipo de recopilación de Datos para el Control de los Servicios, Valoración de Necesidades y Planificación.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lphaUcPeriod"/>
            </a:pPr>
            <a:r>
              <a:rPr lang="es-ES" sz="1100" dirty="0" smtClean="0">
                <a:latin typeface="Zilla Slab Regular" pitchFamily="2" charset="0"/>
                <a:ea typeface="Zilla Slab Regular" pitchFamily="2" charset="0"/>
              </a:rPr>
              <a:t>Los servicios Digitalizados y Automatizados (especialmente en la etapa de abastecimiento) son escasos.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lphaUcPeriod"/>
            </a:pPr>
            <a:r>
              <a:rPr lang="es-ES" sz="1100" dirty="0" smtClean="0">
                <a:latin typeface="Zilla Slab Regular" pitchFamily="2" charset="0"/>
                <a:ea typeface="Zilla Slab Regular" pitchFamily="2" charset="0"/>
              </a:rPr>
              <a:t>Sin medición de caudales vertidos al DPH y sin datos para el desarrollo de Inversiones en Saneamiento y Depuración.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lphaUcPeriod"/>
            </a:pPr>
            <a:r>
              <a:rPr lang="es-ES" sz="1100" dirty="0" smtClean="0">
                <a:latin typeface="Zilla Slab Regular" pitchFamily="2" charset="0"/>
                <a:ea typeface="Zilla Slab Regular" pitchFamily="2" charset="0"/>
              </a:rPr>
              <a:t>Incumplimientos Legales (Concesiones, Sanitarios, etc.).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lphaUcPeriod"/>
            </a:pPr>
            <a:r>
              <a:rPr lang="es-ES" sz="1100" dirty="0" smtClean="0">
                <a:latin typeface="Zilla Slab Regular" pitchFamily="2" charset="0"/>
                <a:ea typeface="Zilla Slab Regular" pitchFamily="2" charset="0"/>
              </a:rPr>
              <a:t>Falta de Comunicación con el resto de Entidades (Organismos de Cuenca, SES, etc).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lphaUcPeriod"/>
            </a:pPr>
            <a:r>
              <a:rPr lang="es-ES" sz="1100" dirty="0" smtClean="0">
                <a:latin typeface="Zilla Slab Regular" pitchFamily="2" charset="0"/>
                <a:ea typeface="Zilla Slab Regular" pitchFamily="2" charset="0"/>
              </a:rPr>
              <a:t>Sin formación del personal operativo.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lphaUcPeriod"/>
            </a:pPr>
            <a:r>
              <a:rPr lang="es-ES" sz="1100" dirty="0" smtClean="0">
                <a:latin typeface="Zilla Slab Regular" pitchFamily="2" charset="0"/>
                <a:ea typeface="Zilla Slab Regular" pitchFamily="2" charset="0"/>
              </a:rPr>
              <a:t>Régimen Tarifario Insuficiente (inviabilidad para llevarlo a cabo por las propias entidades locales).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111693" y="5495362"/>
            <a:ext cx="12035904" cy="717030"/>
            <a:chOff x="111693" y="5495362"/>
            <a:chExt cx="12035904" cy="717030"/>
          </a:xfrm>
        </p:grpSpPr>
        <p:sp>
          <p:nvSpPr>
            <p:cNvPr id="13" name="Rectángulo 12"/>
            <p:cNvSpPr/>
            <p:nvPr/>
          </p:nvSpPr>
          <p:spPr>
            <a:xfrm>
              <a:off x="111693" y="5606054"/>
              <a:ext cx="24742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rgbClr val="404040"/>
                  </a:solidFill>
                  <a:latin typeface="ZillaSlabRegular"/>
                </a:rPr>
                <a:t>Desabastecimiento. Insuficiencia </a:t>
              </a:r>
              <a:r>
                <a:rPr lang="es-ES" sz="1400" dirty="0">
                  <a:solidFill>
                    <a:srgbClr val="404040"/>
                  </a:solidFill>
                  <a:latin typeface="ZillaSlabRegular"/>
                </a:rPr>
                <a:t>Cuantitativa</a:t>
              </a:r>
              <a:r>
                <a:rPr lang="es-ES" sz="1400" dirty="0" smtClean="0">
                  <a:solidFill>
                    <a:srgbClr val="404040"/>
                  </a:solidFill>
                  <a:latin typeface="ZillaSlabRegular"/>
                </a:rPr>
                <a:t>.</a:t>
              </a:r>
              <a:endParaRPr lang="es-ES" sz="1400" dirty="0">
                <a:solidFill>
                  <a:srgbClr val="404040"/>
                </a:solidFill>
                <a:latin typeface="ZillaSlabRegular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429357" y="5606054"/>
              <a:ext cx="24742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>
                  <a:solidFill>
                    <a:srgbClr val="404040"/>
                  </a:solidFill>
                  <a:latin typeface="ZillaSlabRegular"/>
                </a:rPr>
                <a:t>Riesgo Sanitario. Insuficiencia cualitativa</a:t>
              </a:r>
              <a:r>
                <a:rPr lang="es-ES" sz="1400" dirty="0" smtClean="0">
                  <a:solidFill>
                    <a:srgbClr val="404040"/>
                  </a:solidFill>
                  <a:latin typeface="ZillaSlabRegular"/>
                </a:rPr>
                <a:t>.</a:t>
              </a:r>
              <a:endParaRPr lang="es-ES" sz="1400" dirty="0">
                <a:solidFill>
                  <a:srgbClr val="404040"/>
                </a:solidFill>
                <a:latin typeface="ZillaSlabRegular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814217" y="5612437"/>
              <a:ext cx="24742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>
                  <a:solidFill>
                    <a:srgbClr val="404040"/>
                  </a:solidFill>
                  <a:latin typeface="ZillaSlabRegular"/>
                </a:rPr>
                <a:t>Riesgo de Inoperación. </a:t>
              </a:r>
              <a:endParaRPr lang="es-ES" sz="1400" dirty="0" smtClean="0">
                <a:solidFill>
                  <a:srgbClr val="404040"/>
                </a:solidFill>
                <a:latin typeface="ZillaSlabRegular"/>
              </a:endParaRPr>
            </a:p>
            <a:p>
              <a:pPr algn="ctr"/>
              <a:r>
                <a:rPr lang="es-ES" sz="1400" dirty="0" smtClean="0">
                  <a:solidFill>
                    <a:srgbClr val="404040"/>
                  </a:solidFill>
                  <a:latin typeface="ZillaSlabRegular"/>
                </a:rPr>
                <a:t>Falta </a:t>
              </a:r>
              <a:r>
                <a:rPr lang="es-ES" sz="1400" dirty="0">
                  <a:solidFill>
                    <a:srgbClr val="404040"/>
                  </a:solidFill>
                  <a:latin typeface="ZillaSlabRegular"/>
                </a:rPr>
                <a:t>de </a:t>
              </a:r>
              <a:r>
                <a:rPr lang="es-ES" sz="1400" dirty="0" smtClean="0">
                  <a:solidFill>
                    <a:srgbClr val="404040"/>
                  </a:solidFill>
                  <a:latin typeface="ZillaSlabRegular"/>
                </a:rPr>
                <a:t>Formación.</a:t>
              </a:r>
              <a:endParaRPr lang="es-ES" sz="1400" dirty="0">
                <a:solidFill>
                  <a:srgbClr val="404040"/>
                </a:solidFill>
                <a:latin typeface="ZillaSlabRegular"/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7199077" y="5606054"/>
              <a:ext cx="24742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>
                  <a:solidFill>
                    <a:srgbClr val="404040"/>
                  </a:solidFill>
                  <a:latin typeface="ZillaSlabRegular"/>
                </a:rPr>
                <a:t>Daños </a:t>
              </a:r>
              <a:r>
                <a:rPr lang="es-ES" sz="1400" dirty="0" smtClean="0">
                  <a:solidFill>
                    <a:srgbClr val="404040"/>
                  </a:solidFill>
                  <a:latin typeface="ZillaSlabRegular"/>
                </a:rPr>
                <a:t>Medioambientales y Afección Económica.</a:t>
              </a:r>
              <a:endParaRPr lang="es-ES" sz="1400" dirty="0">
                <a:solidFill>
                  <a:srgbClr val="404040"/>
                </a:solidFill>
                <a:latin typeface="ZillaSlabRegular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9673337" y="5606054"/>
              <a:ext cx="24742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>
                  <a:solidFill>
                    <a:srgbClr val="404040"/>
                  </a:solidFill>
                  <a:latin typeface="ZillaSlabRegular"/>
                </a:rPr>
                <a:t>Desigualdad. Falta de Servicios. </a:t>
              </a:r>
              <a:r>
                <a:rPr lang="es-ES" sz="1400" dirty="0" smtClean="0">
                  <a:solidFill>
                    <a:srgbClr val="404040"/>
                  </a:solidFill>
                  <a:latin typeface="ZillaSlabRegular"/>
                </a:rPr>
                <a:t>Despoblación.</a:t>
              </a:r>
              <a:endParaRPr lang="es-ES" sz="1400" dirty="0">
                <a:solidFill>
                  <a:srgbClr val="404040"/>
                </a:solidFill>
                <a:latin typeface="ZillaSlabRegular"/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70325" y="5495362"/>
              <a:ext cx="11806521" cy="717030"/>
            </a:xfrm>
            <a:prstGeom prst="rect">
              <a:avLst/>
            </a:prstGeom>
            <a:noFill/>
            <a:ln>
              <a:solidFill>
                <a:srgbClr val="0080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5491" b="4575"/>
          <a:stretch/>
        </p:blipFill>
        <p:spPr>
          <a:xfrm>
            <a:off x="7647964" y="1182968"/>
            <a:ext cx="4498802" cy="292286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7647964" y="4106106"/>
            <a:ext cx="449066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200" i="1" dirty="0" smtClean="0">
                <a:solidFill>
                  <a:srgbClr val="404040"/>
                </a:solidFill>
                <a:latin typeface="ZillaSlabRegular"/>
              </a:rPr>
              <a:t>29 municipios rurales (40 núcleos). Población 22.093 hab.</a:t>
            </a:r>
          </a:p>
          <a:p>
            <a:pPr algn="ctr"/>
            <a:endParaRPr lang="es-ES" sz="700" i="1" dirty="0" smtClean="0">
              <a:solidFill>
                <a:srgbClr val="404040"/>
              </a:solidFill>
              <a:latin typeface="ZillaSlabRegular"/>
            </a:endParaRPr>
          </a:p>
          <a:p>
            <a:pPr algn="ctr">
              <a:lnSpc>
                <a:spcPct val="150000"/>
              </a:lnSpc>
            </a:pPr>
            <a:r>
              <a:rPr lang="es-ES" sz="1200" i="1" dirty="0" smtClean="0">
                <a:solidFill>
                  <a:srgbClr val="404040"/>
                </a:solidFill>
                <a:latin typeface="ZillaSlabRegular"/>
              </a:rPr>
              <a:t>17 </a:t>
            </a:r>
            <a:r>
              <a:rPr lang="es-ES" sz="1200" i="1" dirty="0">
                <a:solidFill>
                  <a:srgbClr val="404040"/>
                </a:solidFill>
                <a:latin typeface="ZillaSlabRegular"/>
              </a:rPr>
              <a:t>embalses, 32 </a:t>
            </a:r>
            <a:r>
              <a:rPr lang="es-ES" sz="1200" i="1" dirty="0" smtClean="0">
                <a:solidFill>
                  <a:srgbClr val="404040"/>
                </a:solidFill>
                <a:latin typeface="ZillaSlabRegular"/>
              </a:rPr>
              <a:t>pozos </a:t>
            </a:r>
            <a:r>
              <a:rPr lang="es-ES" sz="1200" i="1" dirty="0">
                <a:solidFill>
                  <a:srgbClr val="404040"/>
                </a:solidFill>
                <a:latin typeface="ZillaSlabRegular"/>
              </a:rPr>
              <a:t>sondeo, </a:t>
            </a:r>
            <a:r>
              <a:rPr lang="es-ES" sz="1200" i="1" dirty="0" smtClean="0">
                <a:solidFill>
                  <a:srgbClr val="404040"/>
                </a:solidFill>
                <a:latin typeface="ZillaSlabRegular"/>
              </a:rPr>
              <a:t>15 captaciones río</a:t>
            </a:r>
            <a:r>
              <a:rPr lang="es-ES" sz="1200" i="1" dirty="0">
                <a:solidFill>
                  <a:srgbClr val="404040"/>
                </a:solidFill>
                <a:latin typeface="ZillaSlabRegular"/>
              </a:rPr>
              <a:t>, </a:t>
            </a:r>
            <a:r>
              <a:rPr lang="es-ES" sz="1200" i="1" dirty="0" smtClean="0">
                <a:solidFill>
                  <a:srgbClr val="404040"/>
                </a:solidFill>
                <a:latin typeface="ZillaSlabRegular"/>
              </a:rPr>
              <a:t>22 manantiales</a:t>
            </a:r>
            <a:r>
              <a:rPr lang="es-ES" sz="1200" i="1" dirty="0">
                <a:solidFill>
                  <a:srgbClr val="404040"/>
                </a:solidFill>
                <a:latin typeface="ZillaSlabRegular"/>
              </a:rPr>
              <a:t>, 22 </a:t>
            </a:r>
            <a:r>
              <a:rPr lang="es-ES" sz="1200" i="1" dirty="0" smtClean="0">
                <a:solidFill>
                  <a:srgbClr val="404040"/>
                </a:solidFill>
                <a:latin typeface="ZillaSlabRegular"/>
              </a:rPr>
              <a:t>ETAP, </a:t>
            </a:r>
            <a:r>
              <a:rPr lang="es-ES" sz="1200" i="1" dirty="0">
                <a:solidFill>
                  <a:srgbClr val="404040"/>
                </a:solidFill>
                <a:latin typeface="ZillaSlabRegular"/>
              </a:rPr>
              <a:t>64 </a:t>
            </a:r>
            <a:r>
              <a:rPr lang="es-ES" sz="1200" i="1" dirty="0" smtClean="0">
                <a:solidFill>
                  <a:srgbClr val="404040"/>
                </a:solidFill>
                <a:latin typeface="ZillaSlabRegular"/>
              </a:rPr>
              <a:t>Dep., </a:t>
            </a:r>
            <a:r>
              <a:rPr lang="es-ES" sz="1200" i="1" dirty="0">
                <a:solidFill>
                  <a:srgbClr val="404040"/>
                </a:solidFill>
                <a:latin typeface="ZillaSlabRegular"/>
              </a:rPr>
              <a:t>25 </a:t>
            </a:r>
            <a:r>
              <a:rPr lang="es-ES" sz="1200" i="1" dirty="0" smtClean="0">
                <a:solidFill>
                  <a:srgbClr val="404040"/>
                </a:solidFill>
                <a:latin typeface="ZillaSlabRegular"/>
              </a:rPr>
              <a:t>EDAR </a:t>
            </a:r>
            <a:r>
              <a:rPr lang="es-ES" sz="1200" i="1" dirty="0">
                <a:solidFill>
                  <a:srgbClr val="404040"/>
                </a:solidFill>
                <a:latin typeface="ZillaSlabRegular"/>
              </a:rPr>
              <a:t>y 47 </a:t>
            </a:r>
            <a:r>
              <a:rPr lang="es-ES" sz="1200" i="1" dirty="0" smtClean="0">
                <a:solidFill>
                  <a:srgbClr val="404040"/>
                </a:solidFill>
                <a:latin typeface="ZillaSlabRegular"/>
              </a:rPr>
              <a:t>P.V. DPH</a:t>
            </a:r>
            <a:r>
              <a:rPr lang="es-ES" sz="1200" i="1" dirty="0">
                <a:solidFill>
                  <a:srgbClr val="404040"/>
                </a:solidFill>
                <a:latin typeface="ZillaSlabRegular"/>
              </a:rPr>
              <a:t>.</a:t>
            </a:r>
            <a:endParaRPr lang="es-ES" sz="1200" i="1" dirty="0"/>
          </a:p>
        </p:txBody>
      </p:sp>
      <p:sp>
        <p:nvSpPr>
          <p:cNvPr id="21" name="Rectángulo 20"/>
          <p:cNvSpPr/>
          <p:nvPr/>
        </p:nvSpPr>
        <p:spPr>
          <a:xfrm>
            <a:off x="170326" y="4708320"/>
            <a:ext cx="7377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200" b="1" i="1" dirty="0" smtClean="0">
                <a:solidFill>
                  <a:srgbClr val="404040"/>
                </a:solidFill>
                <a:latin typeface="ZillaSlabRegular"/>
              </a:rPr>
              <a:t>SITUACIÓN EXTENSIBLE AL ÁMBITO RURAL GENERAL DE LA </a:t>
            </a:r>
            <a:r>
              <a:rPr lang="es-ES" sz="1200" b="1" i="1" dirty="0" smtClean="0">
                <a:solidFill>
                  <a:srgbClr val="404040"/>
                </a:solidFill>
                <a:latin typeface="ZillaSlabRegular"/>
              </a:rPr>
              <a:t>PROVINCIA. LIENZO EN BLANCO</a:t>
            </a:r>
            <a:endParaRPr lang="es-ES" sz="1200" b="1" i="1" dirty="0"/>
          </a:p>
        </p:txBody>
      </p:sp>
      <p:sp>
        <p:nvSpPr>
          <p:cNvPr id="23" name="Rectángulo 22"/>
          <p:cNvSpPr/>
          <p:nvPr/>
        </p:nvSpPr>
        <p:spPr>
          <a:xfrm>
            <a:off x="161360" y="5154553"/>
            <a:ext cx="5748529" cy="345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b="1" i="1" dirty="0" smtClean="0">
                <a:solidFill>
                  <a:srgbClr val="0080BB"/>
                </a:solidFill>
                <a:latin typeface="ZillaSlabRegular"/>
              </a:rPr>
              <a:t>PROBLEMAS DE LOS SERVICIOS DEL CICLO INTEGRAL DEL AGUA</a:t>
            </a:r>
            <a:endParaRPr lang="es-ES" sz="1200" b="1" i="1" dirty="0">
              <a:solidFill>
                <a:srgbClr val="0080BB"/>
              </a:solidFill>
            </a:endParaRPr>
          </a:p>
        </p:txBody>
      </p:sp>
      <p:pic>
        <p:nvPicPr>
          <p:cNvPr id="24" name="Picture 2" descr="Gotin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756" y="906613"/>
            <a:ext cx="828244" cy="55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6" y="6395784"/>
            <a:ext cx="1045162" cy="324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8" y="6377784"/>
            <a:ext cx="1028198" cy="36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0326" y="995081"/>
            <a:ext cx="1180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Zilla Slab SemiBold" pitchFamily="2" charset="0"/>
                <a:ea typeface="Zilla Slab SemiBold" pitchFamily="2" charset="0"/>
              </a:rPr>
              <a:t>2</a:t>
            </a:r>
            <a:r>
              <a:rPr lang="es-ES" sz="1400" dirty="0" smtClean="0">
                <a:latin typeface="Zilla Slab SemiBold" pitchFamily="2" charset="0"/>
                <a:ea typeface="Zilla Slab SemiBold" pitchFamily="2" charset="0"/>
              </a:rPr>
              <a:t>.-PLANTEAMIENTO DE AQUA-CERES</a:t>
            </a:r>
            <a:endParaRPr lang="es-ES" sz="1400" dirty="0"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0784542" y="6553201"/>
            <a:ext cx="1354090" cy="243568"/>
          </a:xfrm>
        </p:spPr>
        <p:txBody>
          <a:bodyPr/>
          <a:lstStyle/>
          <a:p>
            <a:fld id="{AC21289B-0837-4073-8BBD-A55ED26A56B4}" type="slidenum">
              <a:rPr lang="es-ES" sz="900" smtClean="0">
                <a:solidFill>
                  <a:schemeClr val="tx1"/>
                </a:solidFill>
                <a:latin typeface="Zilla Slab SemiBold" pitchFamily="2" charset="0"/>
                <a:ea typeface="Zilla Slab SemiBold" pitchFamily="2" charset="0"/>
              </a:rPr>
              <a:t>3</a:t>
            </a:fld>
            <a:endParaRPr lang="es-ES" sz="900" dirty="0">
              <a:solidFill>
                <a:schemeClr val="tx1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223285" y="1378600"/>
            <a:ext cx="2233145" cy="497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/>
              <a:t>¿</a:t>
            </a:r>
            <a:r>
              <a:rPr lang="es-ES" dirty="0" smtClean="0"/>
              <a:t>QUÉ NECESITAMOS TÉCNICAMENTE?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2537012" y="1360670"/>
            <a:ext cx="9439834" cy="110799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rgbClr val="404040"/>
                </a:solidFill>
                <a:latin typeface="ZillaSlabRegular"/>
              </a:rPr>
              <a:t>Medir </a:t>
            </a:r>
            <a:r>
              <a:rPr lang="es-ES" sz="1100" dirty="0">
                <a:solidFill>
                  <a:srgbClr val="404040"/>
                </a:solidFill>
                <a:latin typeface="ZillaSlabRegular"/>
              </a:rPr>
              <a:t>el volumen de agua consumidos y como lo hacemos (usos de agua).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rgbClr val="404040"/>
                </a:solidFill>
                <a:latin typeface="ZillaSlabRegular"/>
              </a:rPr>
              <a:t>Medir calidad </a:t>
            </a:r>
            <a:r>
              <a:rPr lang="es-ES" sz="1100" dirty="0">
                <a:solidFill>
                  <a:srgbClr val="404040"/>
                </a:solidFill>
                <a:latin typeface="ZillaSlabRegular"/>
              </a:rPr>
              <a:t>del </a:t>
            </a:r>
            <a:r>
              <a:rPr lang="es-ES" sz="1100" dirty="0" smtClean="0">
                <a:solidFill>
                  <a:srgbClr val="404040"/>
                </a:solidFill>
                <a:latin typeface="ZillaSlabRegular"/>
              </a:rPr>
              <a:t>agua.</a:t>
            </a:r>
            <a:endParaRPr lang="es-ES" sz="1100" dirty="0">
              <a:solidFill>
                <a:srgbClr val="404040"/>
              </a:solidFill>
              <a:latin typeface="ZillaSlabRegular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rgbClr val="404040"/>
                </a:solidFill>
                <a:latin typeface="ZillaSlabRegular"/>
              </a:rPr>
              <a:t>Medir </a:t>
            </a:r>
            <a:r>
              <a:rPr lang="es-ES" sz="1100" dirty="0">
                <a:solidFill>
                  <a:srgbClr val="404040"/>
                </a:solidFill>
                <a:latin typeface="ZillaSlabRegular"/>
              </a:rPr>
              <a:t>y tratar otros datos derivados de la gestión </a:t>
            </a:r>
            <a:r>
              <a:rPr lang="es-ES" sz="1100" dirty="0" smtClean="0">
                <a:solidFill>
                  <a:srgbClr val="404040"/>
                </a:solidFill>
                <a:latin typeface="ZillaSlabRegular"/>
              </a:rPr>
              <a:t>que nos permitan </a:t>
            </a:r>
            <a:r>
              <a:rPr lang="es-ES" sz="1100" dirty="0">
                <a:solidFill>
                  <a:srgbClr val="404040"/>
                </a:solidFill>
                <a:latin typeface="ZillaSlabRegular"/>
              </a:rPr>
              <a:t>planificar las inversiones y renovaciones de las infraestructuras.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rgbClr val="404040"/>
                </a:solidFill>
                <a:latin typeface="ZillaSlabRegular"/>
              </a:rPr>
              <a:t>Necesitamos </a:t>
            </a:r>
            <a:r>
              <a:rPr lang="es-ES" sz="1100" dirty="0">
                <a:solidFill>
                  <a:srgbClr val="404040"/>
                </a:solidFill>
                <a:latin typeface="ZillaSlabRegular"/>
              </a:rPr>
              <a:t>crear un histórico de datos tratados, que permitan anteponernos a </a:t>
            </a:r>
            <a:r>
              <a:rPr lang="es-ES" sz="1100" dirty="0" smtClean="0">
                <a:solidFill>
                  <a:srgbClr val="404040"/>
                </a:solidFill>
                <a:latin typeface="ZillaSlabRegular"/>
              </a:rPr>
              <a:t>situaciones complejas </a:t>
            </a:r>
            <a:r>
              <a:rPr lang="es-ES" sz="1100" dirty="0">
                <a:solidFill>
                  <a:srgbClr val="404040"/>
                </a:solidFill>
                <a:latin typeface="ZillaSlabRegular"/>
              </a:rPr>
              <a:t>y de </a:t>
            </a:r>
            <a:r>
              <a:rPr lang="es-ES" sz="1100" dirty="0" smtClean="0">
                <a:solidFill>
                  <a:srgbClr val="404040"/>
                </a:solidFill>
                <a:latin typeface="ZillaSlabRegular"/>
              </a:rPr>
              <a:t>riesgo.</a:t>
            </a:r>
            <a:endParaRPr lang="es-ES" sz="110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223285" y="2793919"/>
            <a:ext cx="2233145" cy="497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/>
              <a:t>¿</a:t>
            </a:r>
            <a:r>
              <a:rPr lang="es-ES" dirty="0" smtClean="0"/>
              <a:t>QUÉ NECESITAMOS ESTRUCTURALMENTE?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2537012" y="2775989"/>
            <a:ext cx="9439834" cy="85408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rgbClr val="404040"/>
                </a:solidFill>
                <a:latin typeface="ZillaSlabRegular"/>
              </a:rPr>
              <a:t>Modificar el Concepto Público del Agua y dar Transparencia al Sector.</a:t>
            </a:r>
            <a:endParaRPr lang="es-ES" sz="1100" dirty="0">
              <a:solidFill>
                <a:srgbClr val="404040"/>
              </a:solidFill>
              <a:latin typeface="ZillaSlabRegular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rgbClr val="404040"/>
                </a:solidFill>
                <a:latin typeface="ZillaSlabRegular"/>
              </a:rPr>
              <a:t>Regularizar las Situaciones Administrativas y las Relaciones con otras Administraciones (Cooperación).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rgbClr val="404040"/>
                </a:solidFill>
                <a:latin typeface="ZillaSlabRegular"/>
              </a:rPr>
              <a:t>Creación de Herramientas, Guías y Planes para mejorar la Planificación.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235875" y="3956082"/>
            <a:ext cx="2233145" cy="497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/>
              <a:t>¿DÓNDE NOS ENCONTRAMOS?</a:t>
            </a:r>
            <a:endParaRPr lang="es-ES" dirty="0"/>
          </a:p>
        </p:txBody>
      </p:sp>
      <p:sp>
        <p:nvSpPr>
          <p:cNvPr id="33" name="Rectángulo 32"/>
          <p:cNvSpPr/>
          <p:nvPr/>
        </p:nvSpPr>
        <p:spPr>
          <a:xfrm>
            <a:off x="2549602" y="3938152"/>
            <a:ext cx="9439834" cy="60016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rgbClr val="404040"/>
                </a:solidFill>
                <a:latin typeface="ZillaSlabRegular"/>
              </a:rPr>
              <a:t>Fase muy inicial de la tecnificación de los servicios.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rgbClr val="404040"/>
                </a:solidFill>
                <a:latin typeface="ZillaSlabRegular"/>
              </a:rPr>
              <a:t>Existe Compromiso Social y Político </a:t>
            </a:r>
            <a:r>
              <a:rPr lang="es-ES" sz="1100" dirty="0" smtClean="0">
                <a:solidFill>
                  <a:srgbClr val="404040"/>
                </a:solidFill>
                <a:latin typeface="ZillaSlabRegular"/>
                <a:sym typeface="Wingdings" panose="05000000000000000000" pitchFamily="2" charset="2"/>
              </a:rPr>
              <a:t>pero también rechazo por parte de la sociedad (idea del falso control y del fin recaudatorio)</a:t>
            </a:r>
            <a:endParaRPr lang="es-ES" sz="1100" dirty="0" smtClean="0">
              <a:solidFill>
                <a:srgbClr val="404040"/>
              </a:solidFill>
              <a:latin typeface="ZillaSlabRegular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9197788" y="2387795"/>
            <a:ext cx="2859639" cy="334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050" i="1" dirty="0" smtClean="0">
                <a:solidFill>
                  <a:srgbClr val="404040"/>
                </a:solidFill>
                <a:latin typeface="ZillaSlabRegular"/>
              </a:rPr>
              <a:t>Aspectos Básicos de Ciclo Integral del Agua</a:t>
            </a:r>
            <a:endParaRPr lang="es-ES" sz="1050" i="1" dirty="0"/>
          </a:p>
        </p:txBody>
      </p:sp>
      <p:sp>
        <p:nvSpPr>
          <p:cNvPr id="36" name="Rectángulo 35"/>
          <p:cNvSpPr/>
          <p:nvPr/>
        </p:nvSpPr>
        <p:spPr>
          <a:xfrm>
            <a:off x="9197788" y="3573416"/>
            <a:ext cx="2859639" cy="313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050" i="1" dirty="0" smtClean="0">
                <a:solidFill>
                  <a:srgbClr val="404040"/>
                </a:solidFill>
                <a:latin typeface="ZillaSlabRegular"/>
              </a:rPr>
              <a:t>Claves para hacerlo sostenible en el tiempo</a:t>
            </a:r>
            <a:endParaRPr lang="es-ES" sz="1050" i="1" dirty="0"/>
          </a:p>
        </p:txBody>
      </p:sp>
      <p:sp>
        <p:nvSpPr>
          <p:cNvPr id="37" name="Rectángulo 36"/>
          <p:cNvSpPr/>
          <p:nvPr/>
        </p:nvSpPr>
        <p:spPr>
          <a:xfrm>
            <a:off x="9197787" y="4480276"/>
            <a:ext cx="2859639" cy="313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050" i="1" dirty="0" smtClean="0">
                <a:solidFill>
                  <a:srgbClr val="404040"/>
                </a:solidFill>
                <a:latin typeface="ZillaSlabRegular"/>
              </a:rPr>
              <a:t>Proyecto Realista acorde a la Situación</a:t>
            </a:r>
            <a:endParaRPr lang="es-ES" sz="1050" i="1" dirty="0"/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233445" y="4852296"/>
            <a:ext cx="11766151" cy="17929"/>
          </a:xfrm>
          <a:prstGeom prst="line">
            <a:avLst/>
          </a:prstGeom>
          <a:ln w="158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235875" y="4914806"/>
            <a:ext cx="2233145" cy="7056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dirty="0" smtClean="0"/>
              <a:t>OEP1</a:t>
            </a:r>
            <a:r>
              <a:rPr lang="es-ES" sz="1000" dirty="0"/>
              <a:t>. Modernizar y digitalizar las infraestructuras del ciclo integral del agua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1431297" y="5671265"/>
            <a:ext cx="2233145" cy="7056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dirty="0"/>
              <a:t>OEP.2. Digitalizar los procesos de gestión y control de los recursos hídricos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2643795" y="4921204"/>
            <a:ext cx="2233145" cy="7056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dirty="0"/>
              <a:t>OEP.3. Mejorar los servicios prestados por MásMedio.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3837652" y="5668877"/>
            <a:ext cx="2233145" cy="7056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dirty="0"/>
              <a:t>OEP4. </a:t>
            </a:r>
            <a:r>
              <a:rPr lang="es-ES" sz="1000" dirty="0" smtClean="0"/>
              <a:t>Mejorar </a:t>
            </a:r>
            <a:r>
              <a:rPr lang="es-ES" sz="1000" dirty="0"/>
              <a:t>conocimiento de los usos y el estado de </a:t>
            </a:r>
            <a:r>
              <a:rPr lang="es-ES" sz="1000" dirty="0" smtClean="0"/>
              <a:t>recursos </a:t>
            </a:r>
            <a:r>
              <a:rPr lang="es-ES" sz="1000" dirty="0"/>
              <a:t>hídricos por parte </a:t>
            </a:r>
            <a:r>
              <a:rPr lang="es-ES" sz="1000" dirty="0" smtClean="0"/>
              <a:t>de ciudadanía</a:t>
            </a:r>
            <a:endParaRPr lang="es-ES" sz="1000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5025345" y="4922398"/>
            <a:ext cx="2233145" cy="7056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dirty="0"/>
              <a:t>OEP5. Mejorar </a:t>
            </a:r>
            <a:r>
              <a:rPr lang="es-ES" sz="1000" dirty="0" smtClean="0"/>
              <a:t>la coordinación </a:t>
            </a:r>
            <a:r>
              <a:rPr lang="es-ES" sz="1000" dirty="0"/>
              <a:t>institucional y cooperación de </a:t>
            </a:r>
            <a:r>
              <a:rPr lang="es-ES" sz="1000" dirty="0" smtClean="0"/>
              <a:t>entidades</a:t>
            </a:r>
            <a:endParaRPr lang="es-ES" sz="1000" dirty="0"/>
          </a:p>
          <a:p>
            <a:pPr algn="ctr"/>
            <a:r>
              <a:rPr lang="es-ES" sz="1000" dirty="0"/>
              <a:t>la </a:t>
            </a:r>
            <a:r>
              <a:rPr lang="es-ES" sz="1000" dirty="0" smtClean="0"/>
              <a:t>gestión</a:t>
            </a:r>
            <a:endParaRPr lang="es-ES" sz="100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6203367" y="5682272"/>
            <a:ext cx="2233145" cy="7056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dirty="0"/>
              <a:t>OEP.6 Mejorar la gestión y gobernanza del DPH.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7388515" y="4921993"/>
            <a:ext cx="2233145" cy="7056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dirty="0"/>
              <a:t>OEP7.Reducir las pérdidas de agua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8557555" y="5683792"/>
            <a:ext cx="2233145" cy="7056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dirty="0"/>
              <a:t>OEP.8 Mejorar la adaptación al cambio climático y resiliencia de los recursos hídricos.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9766451" y="4918928"/>
            <a:ext cx="2233145" cy="7056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dirty="0"/>
              <a:t>OEP.8 Mejorar la adaptación al cambio climático y resiliencia de los recursos hídricos.</a:t>
            </a:r>
          </a:p>
        </p:txBody>
      </p:sp>
    </p:spTree>
    <p:extLst>
      <p:ext uri="{BB962C8B-B14F-4D97-AF65-F5344CB8AC3E}">
        <p14:creationId xmlns:p14="http://schemas.microsoft.com/office/powerpoint/2010/main" val="361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6" y="6395784"/>
            <a:ext cx="1045162" cy="324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8" y="6377784"/>
            <a:ext cx="1028198" cy="36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0326" y="995081"/>
            <a:ext cx="1180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Zilla Slab SemiBold" pitchFamily="2" charset="0"/>
                <a:ea typeface="Zilla Slab SemiBold" pitchFamily="2" charset="0"/>
              </a:rPr>
              <a:t>2</a:t>
            </a:r>
            <a:r>
              <a:rPr lang="es-ES" sz="1400" dirty="0" smtClean="0">
                <a:latin typeface="Zilla Slab SemiBold" pitchFamily="2" charset="0"/>
                <a:ea typeface="Zilla Slab SemiBold" pitchFamily="2" charset="0"/>
              </a:rPr>
              <a:t>.-PLANTEAMIENTO DE AQUA-CERES</a:t>
            </a:r>
            <a:endParaRPr lang="es-ES" sz="1400" dirty="0"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0784542" y="6553201"/>
            <a:ext cx="1354090" cy="243568"/>
          </a:xfrm>
        </p:spPr>
        <p:txBody>
          <a:bodyPr/>
          <a:lstStyle/>
          <a:p>
            <a:fld id="{AC21289B-0837-4073-8BBD-A55ED26A56B4}" type="slidenum">
              <a:rPr lang="es-ES" sz="900" smtClean="0">
                <a:solidFill>
                  <a:schemeClr val="tx1"/>
                </a:solidFill>
                <a:latin typeface="Zilla Slab SemiBold" pitchFamily="2" charset="0"/>
                <a:ea typeface="Zilla Slab SemiBold" pitchFamily="2" charset="0"/>
              </a:rPr>
              <a:t>4</a:t>
            </a:fld>
            <a:endParaRPr lang="es-ES" sz="900" dirty="0">
              <a:solidFill>
                <a:schemeClr val="tx1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9667969" y="1128466"/>
            <a:ext cx="2233145" cy="497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/>
              <a:t>CLAVES DEL PROYECTO</a:t>
            </a:r>
            <a:endParaRPr lang="es-ES" dirty="0"/>
          </a:p>
        </p:txBody>
      </p:sp>
      <p:sp>
        <p:nvSpPr>
          <p:cNvPr id="35" name="Rectángulo 34"/>
          <p:cNvSpPr/>
          <p:nvPr/>
        </p:nvSpPr>
        <p:spPr>
          <a:xfrm>
            <a:off x="424137" y="1868033"/>
            <a:ext cx="1943919" cy="346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100" b="1" dirty="0" smtClean="0">
                <a:solidFill>
                  <a:srgbClr val="404040"/>
                </a:solidFill>
                <a:latin typeface="ZillaSlabRegular"/>
              </a:rPr>
              <a:t>SENCILLEZ</a:t>
            </a:r>
            <a:endParaRPr lang="es-ES" sz="1100" b="1" i="1" dirty="0"/>
          </a:p>
        </p:txBody>
      </p:sp>
      <p:sp>
        <p:nvSpPr>
          <p:cNvPr id="26" name="Rectángulo 25"/>
          <p:cNvSpPr/>
          <p:nvPr/>
        </p:nvSpPr>
        <p:spPr>
          <a:xfrm>
            <a:off x="2545386" y="1879126"/>
            <a:ext cx="943983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 smtClean="0">
                <a:solidFill>
                  <a:srgbClr val="404040"/>
                </a:solidFill>
                <a:latin typeface="ZillaSlabRegular"/>
              </a:rPr>
              <a:t>No necesitamos </a:t>
            </a:r>
            <a:r>
              <a:rPr lang="es-ES" sz="1200" dirty="0" smtClean="0">
                <a:solidFill>
                  <a:srgbClr val="404040"/>
                </a:solidFill>
                <a:latin typeface="ZillaSlabRegular"/>
              </a:rPr>
              <a:t>excedernos, </a:t>
            </a:r>
            <a:r>
              <a:rPr lang="es-ES" sz="1200" dirty="0" smtClean="0">
                <a:solidFill>
                  <a:srgbClr val="404040"/>
                </a:solidFill>
                <a:latin typeface="ZillaSlabRegular"/>
              </a:rPr>
              <a:t>instalaciones complejas y equipos caros y de costoso mantenimiento</a:t>
            </a:r>
            <a:r>
              <a:rPr lang="es-ES" sz="1200" dirty="0" smtClean="0">
                <a:solidFill>
                  <a:srgbClr val="404040"/>
                </a:solidFill>
                <a:latin typeface="ZillaSlabRegular"/>
              </a:rPr>
              <a:t>. (ERRORES PASADOS).</a:t>
            </a:r>
            <a:endParaRPr lang="es-ES" sz="1200" dirty="0">
              <a:solidFill>
                <a:srgbClr val="404040"/>
              </a:solidFill>
              <a:latin typeface="ZillaSlabRegular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24137" y="3013915"/>
            <a:ext cx="1943919" cy="346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100" b="1" dirty="0" smtClean="0">
                <a:solidFill>
                  <a:srgbClr val="404040"/>
                </a:solidFill>
                <a:latin typeface="ZillaSlabRegular"/>
              </a:rPr>
              <a:t>UTILIDAD DEL PROCESO</a:t>
            </a:r>
            <a:endParaRPr lang="es-ES" sz="1100" b="1" i="1" dirty="0"/>
          </a:p>
        </p:txBody>
      </p:sp>
      <p:sp>
        <p:nvSpPr>
          <p:cNvPr id="29" name="Rectángulo 28"/>
          <p:cNvSpPr/>
          <p:nvPr/>
        </p:nvSpPr>
        <p:spPr>
          <a:xfrm>
            <a:off x="2545386" y="3025008"/>
            <a:ext cx="943983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>
                <a:solidFill>
                  <a:srgbClr val="404040"/>
                </a:solidFill>
                <a:latin typeface="ZillaSlabRegular"/>
              </a:rPr>
              <a:t>La digitalización tiene que ser un medio no el fin</a:t>
            </a:r>
            <a:r>
              <a:rPr lang="es-ES" sz="1200" dirty="0" smtClean="0">
                <a:solidFill>
                  <a:srgbClr val="404040"/>
                </a:solidFill>
                <a:latin typeface="ZillaSlabRegular"/>
              </a:rPr>
              <a:t>. El fin es el cambio de modelo de gestión (ACTUACIONES DE TIPO A)</a:t>
            </a:r>
            <a:endParaRPr lang="es-ES" sz="1200" dirty="0">
              <a:solidFill>
                <a:srgbClr val="404040"/>
              </a:solidFill>
              <a:latin typeface="ZillaSlabRegular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24137" y="3623612"/>
            <a:ext cx="1943919" cy="32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100" b="1" dirty="0" smtClean="0">
                <a:solidFill>
                  <a:srgbClr val="404040"/>
                </a:solidFill>
                <a:latin typeface="ZillaSlabRegular"/>
              </a:rPr>
              <a:t>PROPIEDAD DEL DATO</a:t>
            </a:r>
            <a:endParaRPr lang="es-ES" sz="1100" b="1" i="1" dirty="0"/>
          </a:p>
        </p:txBody>
      </p:sp>
      <p:sp>
        <p:nvSpPr>
          <p:cNvPr id="47" name="Rectángulo 46"/>
          <p:cNvSpPr/>
          <p:nvPr/>
        </p:nvSpPr>
        <p:spPr>
          <a:xfrm>
            <a:off x="2545386" y="3634705"/>
            <a:ext cx="9439834" cy="33515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>
                <a:solidFill>
                  <a:srgbClr val="404040"/>
                </a:solidFill>
                <a:latin typeface="ZillaSlabRegular"/>
              </a:rPr>
              <a:t>Los datos tienen que pertenecer a los municipios, el Consorcio MásMedio, Diputación de Cáceres y los ciudadanos</a:t>
            </a:r>
            <a:r>
              <a:rPr lang="es-ES" sz="1200" dirty="0" smtClean="0">
                <a:solidFill>
                  <a:srgbClr val="404040"/>
                </a:solidFill>
                <a:latin typeface="ZillaSlabRegular"/>
              </a:rPr>
              <a:t>. (FIWARE)</a:t>
            </a:r>
            <a:endParaRPr lang="es-ES" sz="1200" dirty="0">
              <a:solidFill>
                <a:srgbClr val="404040"/>
              </a:solidFill>
              <a:latin typeface="ZillaSlabRegular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424137" y="4231312"/>
            <a:ext cx="1943919" cy="32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100" b="1" dirty="0" smtClean="0">
                <a:solidFill>
                  <a:srgbClr val="404040"/>
                </a:solidFill>
                <a:latin typeface="ZillaSlabRegular"/>
              </a:rPr>
              <a:t>COMUNICACIONES</a:t>
            </a:r>
            <a:endParaRPr lang="es-ES" sz="1100" b="1" i="1" dirty="0"/>
          </a:p>
        </p:txBody>
      </p:sp>
      <p:sp>
        <p:nvSpPr>
          <p:cNvPr id="49" name="Rectángulo 48"/>
          <p:cNvSpPr/>
          <p:nvPr/>
        </p:nvSpPr>
        <p:spPr>
          <a:xfrm>
            <a:off x="2545386" y="4242405"/>
            <a:ext cx="943983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 smtClean="0">
                <a:solidFill>
                  <a:srgbClr val="404040"/>
                </a:solidFill>
                <a:latin typeface="ZillaSlabRegular"/>
              </a:rPr>
              <a:t>Deben </a:t>
            </a:r>
            <a:r>
              <a:rPr lang="es-ES" sz="1200" dirty="0">
                <a:solidFill>
                  <a:srgbClr val="404040"/>
                </a:solidFill>
                <a:latin typeface="ZillaSlabRegular"/>
              </a:rPr>
              <a:t>ser de bajo coste, no sujetos a tarifas o negociaciones posteriores</a:t>
            </a:r>
            <a:r>
              <a:rPr lang="es-ES" sz="1200" dirty="0" smtClean="0">
                <a:solidFill>
                  <a:srgbClr val="404040"/>
                </a:solidFill>
                <a:latin typeface="ZillaSlabRegular"/>
              </a:rPr>
              <a:t>. Sin secuestro de los datos. (RED LORA).</a:t>
            </a:r>
            <a:endParaRPr lang="es-ES" sz="1200" dirty="0">
              <a:solidFill>
                <a:srgbClr val="404040"/>
              </a:solidFill>
              <a:latin typeface="ZillaSlabRegular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424137" y="4808359"/>
            <a:ext cx="1943919" cy="32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100" b="1" dirty="0" smtClean="0">
                <a:solidFill>
                  <a:srgbClr val="404040"/>
                </a:solidFill>
                <a:latin typeface="ZillaSlabRegular"/>
              </a:rPr>
              <a:t>COSTES</a:t>
            </a:r>
            <a:endParaRPr lang="es-ES" sz="1100" b="1" i="1" dirty="0"/>
          </a:p>
        </p:txBody>
      </p:sp>
      <p:sp>
        <p:nvSpPr>
          <p:cNvPr id="51" name="Rectángulo 50"/>
          <p:cNvSpPr/>
          <p:nvPr/>
        </p:nvSpPr>
        <p:spPr>
          <a:xfrm>
            <a:off x="2545386" y="4801522"/>
            <a:ext cx="943983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 smtClean="0">
                <a:solidFill>
                  <a:srgbClr val="404040"/>
                </a:solidFill>
                <a:latin typeface="ZillaSlabRegular"/>
              </a:rPr>
              <a:t>Bajo, tanto en implantación, extensión al resto de la provincia y mantenimiento. Complejidad de la repercusión en tarifas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424137" y="2445253"/>
            <a:ext cx="1943919" cy="32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100" b="1" dirty="0" smtClean="0">
                <a:solidFill>
                  <a:srgbClr val="404040"/>
                </a:solidFill>
                <a:latin typeface="ZillaSlabRegular"/>
              </a:rPr>
              <a:t>ADAPTADO</a:t>
            </a:r>
            <a:endParaRPr lang="es-ES" sz="1100" b="1" i="1" dirty="0"/>
          </a:p>
        </p:txBody>
      </p:sp>
      <p:sp>
        <p:nvSpPr>
          <p:cNvPr id="53" name="Rectángulo 52"/>
          <p:cNvSpPr/>
          <p:nvPr/>
        </p:nvSpPr>
        <p:spPr>
          <a:xfrm>
            <a:off x="2545386" y="2456346"/>
            <a:ext cx="943983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 smtClean="0">
                <a:solidFill>
                  <a:srgbClr val="404040"/>
                </a:solidFill>
                <a:latin typeface="ZillaSlabRegular"/>
              </a:rPr>
              <a:t>No clonar soluciones de otras regiones. Adaptado a la realidad de la provincia (extensión, demográfica, estacionalidad, etc.)</a:t>
            </a:r>
            <a:endParaRPr lang="es-ES" sz="1200" dirty="0">
              <a:solidFill>
                <a:srgbClr val="404040"/>
              </a:solidFill>
              <a:latin typeface="ZillaSlabRegular"/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424137" y="5334921"/>
            <a:ext cx="1943919" cy="32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100" b="1" dirty="0" smtClean="0">
                <a:solidFill>
                  <a:srgbClr val="404040"/>
                </a:solidFill>
                <a:latin typeface="ZillaSlabRegular"/>
              </a:rPr>
              <a:t>REPLICABILIDAD</a:t>
            </a:r>
            <a:endParaRPr lang="es-ES" sz="1100" b="1" i="1" dirty="0"/>
          </a:p>
        </p:txBody>
      </p:sp>
      <p:sp>
        <p:nvSpPr>
          <p:cNvPr id="57" name="Rectángulo 56"/>
          <p:cNvSpPr/>
          <p:nvPr/>
        </p:nvSpPr>
        <p:spPr>
          <a:xfrm>
            <a:off x="2545386" y="5346014"/>
            <a:ext cx="9439834" cy="33515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 smtClean="0">
                <a:solidFill>
                  <a:srgbClr val="404040"/>
                </a:solidFill>
                <a:latin typeface="ZillaSlabRegular"/>
              </a:rPr>
              <a:t>Factor clave. Actualmente de los 29 municipios iniciales ya hemos pasado a 41 con propuestas de digitalización.</a:t>
            </a:r>
            <a:endParaRPr lang="es-ES" sz="1200" dirty="0">
              <a:solidFill>
                <a:srgbClr val="404040"/>
              </a:solidFill>
              <a:latin typeface="ZillaSlabRegular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424137" y="5841874"/>
            <a:ext cx="1943919" cy="32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100" b="1" dirty="0" smtClean="0">
                <a:solidFill>
                  <a:srgbClr val="404040"/>
                </a:solidFill>
                <a:latin typeface="ZillaSlabRegular"/>
              </a:rPr>
              <a:t>SOSTENIBLE</a:t>
            </a:r>
            <a:endParaRPr lang="es-ES" sz="1100" b="1" i="1" dirty="0"/>
          </a:p>
        </p:txBody>
      </p:sp>
      <p:sp>
        <p:nvSpPr>
          <p:cNvPr id="59" name="Rectángulo 58"/>
          <p:cNvSpPr/>
          <p:nvPr/>
        </p:nvSpPr>
        <p:spPr>
          <a:xfrm>
            <a:off x="2545386" y="5852967"/>
            <a:ext cx="9439834" cy="33515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200" dirty="0" smtClean="0">
                <a:solidFill>
                  <a:srgbClr val="404040"/>
                </a:solidFill>
                <a:latin typeface="ZillaSlabRegular"/>
              </a:rPr>
              <a:t>Económicamente. Pero también técnicamente. La formación específica del personal humano (Técnico y Operativo) es clave.</a:t>
            </a:r>
            <a:endParaRPr lang="es-ES" sz="1200" dirty="0">
              <a:solidFill>
                <a:srgbClr val="404040"/>
              </a:solidFill>
              <a:latin typeface="ZillaSlab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656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/>
      <p:bldP spid="27" grpId="0" animBg="1"/>
      <p:bldP spid="29" grpId="0" animBg="1"/>
      <p:bldP spid="3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6" y="6395784"/>
            <a:ext cx="1045162" cy="324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8" y="6377784"/>
            <a:ext cx="1028198" cy="36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0326" y="995081"/>
            <a:ext cx="1180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Zilla Slab SemiBold" pitchFamily="2" charset="0"/>
                <a:ea typeface="Zilla Slab SemiBold" pitchFamily="2" charset="0"/>
              </a:rPr>
              <a:t>3.-CONTENIDO AQUA-CERES</a:t>
            </a:r>
            <a:endParaRPr lang="es-ES" sz="1400" dirty="0"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0784542" y="6553201"/>
            <a:ext cx="1354090" cy="243568"/>
          </a:xfrm>
        </p:spPr>
        <p:txBody>
          <a:bodyPr/>
          <a:lstStyle/>
          <a:p>
            <a:fld id="{AC21289B-0837-4073-8BBD-A55ED26A56B4}" type="slidenum">
              <a:rPr lang="es-ES" sz="900" smtClean="0">
                <a:solidFill>
                  <a:schemeClr val="tx1"/>
                </a:solidFill>
                <a:latin typeface="Zilla Slab SemiBold" pitchFamily="2" charset="0"/>
                <a:ea typeface="Zilla Slab SemiBold" pitchFamily="2" charset="0"/>
              </a:rPr>
              <a:t>5</a:t>
            </a:fld>
            <a:endParaRPr lang="es-ES" sz="900" dirty="0">
              <a:solidFill>
                <a:schemeClr val="tx1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97963"/>
              </p:ext>
            </p:extLst>
          </p:nvPr>
        </p:nvGraphicFramePr>
        <p:xfrm>
          <a:off x="170327" y="1525787"/>
          <a:ext cx="11806520" cy="4774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113">
                  <a:extLst>
                    <a:ext uri="{9D8B030D-6E8A-4147-A177-3AD203B41FA5}">
                      <a16:colId xmlns:a16="http://schemas.microsoft.com/office/drawing/2014/main" val="140952040"/>
                    </a:ext>
                  </a:extLst>
                </a:gridCol>
                <a:gridCol w="9499600">
                  <a:extLst>
                    <a:ext uri="{9D8B030D-6E8A-4147-A177-3AD203B41FA5}">
                      <a16:colId xmlns:a16="http://schemas.microsoft.com/office/drawing/2014/main" val="40758326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40671263"/>
                    </a:ext>
                  </a:extLst>
                </a:gridCol>
                <a:gridCol w="1014207">
                  <a:extLst>
                    <a:ext uri="{9D8B030D-6E8A-4147-A177-3AD203B41FA5}">
                      <a16:colId xmlns:a16="http://schemas.microsoft.com/office/drawing/2014/main" val="1026461568"/>
                    </a:ext>
                  </a:extLst>
                </a:gridCol>
              </a:tblGrid>
              <a:tr h="27833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Actuación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Descripción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Tipo</a:t>
                      </a:r>
                      <a:b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</a:br>
                      <a:r>
                        <a:rPr lang="es-ES" sz="900" u="none" strike="noStrike" dirty="0" smtClean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Actuación</a:t>
                      </a:r>
                      <a:endParaRPr lang="es-ES" sz="900" b="1" i="0" u="none" strike="noStrike" dirty="0">
                        <a:solidFill>
                          <a:srgbClr val="FFFFFF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Presupuesto</a:t>
                      </a:r>
                      <a:b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</a:br>
                      <a:r>
                        <a:rPr lang="es-ES" sz="900" u="none" strike="noStrike" dirty="0" smtClean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Subvencionable</a:t>
                      </a:r>
                      <a:endParaRPr lang="es-ES" sz="900" b="1" i="0" u="none" strike="noStrike" dirty="0">
                        <a:solidFill>
                          <a:srgbClr val="FFFFFF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7299031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A001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Plan de Emergencia ante Situaciones de Sequía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   71.164,60 €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592387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A002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Programa para la Adaptación Normativa a las Directivas de la UE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 123.315,49 €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2694104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A003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Plan de Legalización de las captaciones de agua destinada a consumo humano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205.309,68 €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0556068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A004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Plan Provincial para el Fomento del Uso del Agua Regenerada (Plan Dehesa)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   69.196,51 €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1365394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A005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Evaluación y Diagnóstico del Agua No Registrada (ANR) y Planificación de las Necesidades de Inversión para la Reducción de Fugas Estructurales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 178.385,60 €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3751454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A006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Integración del Proyecto dentro del Plan de Acción Provincia de Cáceres de la Diputación Provincial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450.555,04 €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4255753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A007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Proyecto Piloto de Gemelo Digital del Ciclo Integral del Agua en el municipio de Malpartida de Plasencia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  73.528,00 €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009028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A008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Digitalización, automatización, sensorización y monitorización de las Captaciones y  Masas de Agua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B1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1.233.067,49 €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2885183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A009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Digitalización, sensorización, monitorización y mejora de la eficiencia energética en las Captaciones de Agua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B1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   51.575,68 €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8443147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A010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Digitalización, automatización, sensorización y monitorización de las Infraestructuras de Abastecimiento en Alta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B1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 584.319,88 €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0439133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A011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Digitalización, sensorización y monitorización del estado  de la red de Abastecimiento en Baja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B2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435.767,08 €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4700116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A012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Digitalización y monitorización de los consumos de agua privados y municipales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B2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2.269.433,56 €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5161191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A013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Digitalización, sensorización y monitorización de los caudales y datos cualitativos del agua residual en el punto de conexión entre el saneamiento en baja </a:t>
                      </a:r>
                      <a:r>
                        <a:rPr lang="es-ES" sz="1000" u="none" strike="noStrike" dirty="0" smtClean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alta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B3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 911.568,58 €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1004831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A014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Digitalización, sensorización y monitorización de los vertidos a Dominio Público Hidráulico (DPH)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B4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 884.651,18 €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9178015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A015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Digitalización y monitorización de las fugas de agua y valoración de rendimientos y estado del ANR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B5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  68.508,77 €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8494570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A016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Implantación de una red inalámbrica  LoRa (LoRaWAN) de titularidad propia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B6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 170.657,12 €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9651586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A017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Desarrollo e implantación del Portal WEB y APP Pública AQUA-USER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C1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  73.528,00 €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8463947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A018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Desarrollo e implantación de la aplicación de comunicación interadministrativa automatizada de datos del Consorcio MásMedio AQUA-ADMIN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C1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  73.528,00 €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8028515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A019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Desarrollo e implantación de la Plataforma AQUA-DIGITAL, propia del Consorcio MásMedio, de </a:t>
                      </a:r>
                      <a:r>
                        <a:rPr lang="es-ES" sz="1000" u="none" strike="noStrike" dirty="0" smtClean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carácter </a:t>
                      </a: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multiplataforma que permita almacenar y tratar los datos </a:t>
                      </a:r>
                      <a:r>
                        <a:rPr lang="es-ES" sz="1000" u="none" strike="noStrike" dirty="0" smtClean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captados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C2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S" sz="9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     220.584,00 €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178164"/>
                  </a:ext>
                </a:extLst>
              </a:tr>
              <a:tr h="127256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TOTALES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 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s-ES" sz="1000" u="none" strike="noStrike" dirty="0">
                          <a:effectLst/>
                          <a:latin typeface="Zilla Slab Regular" pitchFamily="2" charset="0"/>
                          <a:ea typeface="Zilla Slab Regular" pitchFamily="2" charset="0"/>
                        </a:rPr>
                        <a:t>        8.148.644,26 € 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effectLst/>
                        <a:latin typeface="Zilla Slab Regular" pitchFamily="2" charset="0"/>
                        <a:ea typeface="Zilla Slab Regular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9363485"/>
                  </a:ext>
                </a:extLst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H="1">
            <a:off x="180486" y="3413760"/>
            <a:ext cx="11806521" cy="4064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H="1">
            <a:off x="160167" y="5476240"/>
            <a:ext cx="11806521" cy="4064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ángulo 46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9743702" y="1041547"/>
            <a:ext cx="2233145" cy="34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100" dirty="0" smtClean="0"/>
              <a:t>Inversión Media</a:t>
            </a:r>
          </a:p>
          <a:p>
            <a:pPr algn="ctr"/>
            <a:r>
              <a:rPr lang="es-ES" sz="1100" dirty="0" smtClean="0"/>
              <a:t>280.987,73 €/mun.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9212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6" y="6395784"/>
            <a:ext cx="1045162" cy="324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8" y="6377784"/>
            <a:ext cx="1028198" cy="36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0326" y="995081"/>
            <a:ext cx="1180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Zilla Slab SemiBold" pitchFamily="2" charset="0"/>
                <a:ea typeface="Zilla Slab SemiBold" pitchFamily="2" charset="0"/>
              </a:rPr>
              <a:t>4.-ESTADO DE DESARROLLO</a:t>
            </a:r>
            <a:endParaRPr lang="es-ES" sz="1400" dirty="0"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0784542" y="6553201"/>
            <a:ext cx="1354090" cy="243568"/>
          </a:xfrm>
        </p:spPr>
        <p:txBody>
          <a:bodyPr/>
          <a:lstStyle/>
          <a:p>
            <a:fld id="{AC21289B-0837-4073-8BBD-A55ED26A56B4}" type="slidenum">
              <a:rPr lang="es-ES" sz="900" smtClean="0">
                <a:solidFill>
                  <a:schemeClr val="tx1"/>
                </a:solidFill>
                <a:latin typeface="Zilla Slab SemiBold" pitchFamily="2" charset="0"/>
                <a:ea typeface="Zilla Slab SemiBold" pitchFamily="2" charset="0"/>
              </a:rPr>
              <a:t>6</a:t>
            </a:fld>
            <a:endParaRPr lang="es-ES" sz="900" dirty="0">
              <a:solidFill>
                <a:schemeClr val="tx1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447302" y="1736450"/>
            <a:ext cx="3342378" cy="61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sz="1100" dirty="0" smtClean="0"/>
              <a:t>17 CONTRATOS LICITADOS (&gt; 5,6M€)</a:t>
            </a:r>
            <a:endParaRPr lang="es-ES" sz="1100" dirty="0"/>
          </a:p>
        </p:txBody>
      </p:sp>
      <p:sp>
        <p:nvSpPr>
          <p:cNvPr id="16" name="Rectángulo 15"/>
          <p:cNvSpPr/>
          <p:nvPr/>
        </p:nvSpPr>
        <p:spPr>
          <a:xfrm>
            <a:off x="4614155" y="1190249"/>
            <a:ext cx="7283205" cy="1708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050" i="1" dirty="0" smtClean="0"/>
              <a:t>LEGALIZACIÓN DE LAS CAPTACIONES DE AGUA DE CONSUMO (53 municipios + ampliación).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050" i="1" dirty="0" smtClean="0"/>
              <a:t>RENOVACIÓN DEL PARQUE DE CONTADORES ( + de 22.000 contadores públicos y privados).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050" i="1" dirty="0" smtClean="0"/>
              <a:t>DESPLIEGUE DE LA RED LORA INTERNA (Previstas Ampliaciones fuera del PERTE).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050" i="1" dirty="0" smtClean="0"/>
              <a:t>CONTRATO PARA LA DIGITALIZACIÓN DE LA FASE EN ALTA (Medición de Captaciones + ETAPS).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050" i="1" dirty="0" smtClean="0"/>
              <a:t>DIAGNÓSTICO Y EVALUACIÓN DEL ANR + ADQUISICIÓN Y FORMACIÓN EN ANR (Margen de Mejora).</a:t>
            </a:r>
            <a:endParaRPr lang="es-ES" sz="1050" i="1" dirty="0"/>
          </a:p>
        </p:txBody>
      </p:sp>
      <p:sp>
        <p:nvSpPr>
          <p:cNvPr id="17" name="Flecha abajo 16">
            <a:extLst>
              <a:ext uri="{FF2B5EF4-FFF2-40B4-BE49-F238E27FC236}">
                <a16:creationId xmlns:a16="http://schemas.microsoft.com/office/drawing/2014/main" id="{7EFE1EEF-5F0E-6E92-0C4F-024DD03D430A}"/>
              </a:ext>
            </a:extLst>
          </p:cNvPr>
          <p:cNvSpPr/>
          <p:nvPr/>
        </p:nvSpPr>
        <p:spPr>
          <a:xfrm rot="16200000">
            <a:off x="4111917" y="1792827"/>
            <a:ext cx="180000" cy="468000"/>
          </a:xfrm>
          <a:prstGeom prst="downArrow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16275" r="-331" b="47133"/>
          <a:stretch/>
        </p:blipFill>
        <p:spPr>
          <a:xfrm>
            <a:off x="306979" y="3026228"/>
            <a:ext cx="4122154" cy="336955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/>
          <a:srcRect l="32632" t="9269" r="32950"/>
          <a:stretch/>
        </p:blipFill>
        <p:spPr>
          <a:xfrm>
            <a:off x="5191760" y="3026228"/>
            <a:ext cx="2582182" cy="3722580"/>
          </a:xfrm>
          <a:prstGeom prst="rect">
            <a:avLst/>
          </a:prstGeom>
        </p:spPr>
      </p:pic>
      <p:pic>
        <p:nvPicPr>
          <p:cNvPr id="31" name="Imagen 30" descr="C:\Users\dsantos\Downloads\Diseño sin título(46).png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8" b="3558"/>
          <a:stretch/>
        </p:blipFill>
        <p:spPr bwMode="auto">
          <a:xfrm>
            <a:off x="8487129" y="3026228"/>
            <a:ext cx="2881911" cy="3749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0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6" y="6395784"/>
            <a:ext cx="1045162" cy="324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8" y="6377784"/>
            <a:ext cx="1028198" cy="36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0326" y="995081"/>
            <a:ext cx="1180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Zilla Slab SemiBold" pitchFamily="2" charset="0"/>
                <a:ea typeface="Zilla Slab SemiBold" pitchFamily="2" charset="0"/>
              </a:rPr>
              <a:t>4.-ESTADO DE DESARROLLO</a:t>
            </a:r>
            <a:endParaRPr lang="es-ES" sz="1400" dirty="0"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0784542" y="6553201"/>
            <a:ext cx="1354090" cy="243568"/>
          </a:xfrm>
        </p:spPr>
        <p:txBody>
          <a:bodyPr/>
          <a:lstStyle/>
          <a:p>
            <a:fld id="{AC21289B-0837-4073-8BBD-A55ED26A56B4}" type="slidenum">
              <a:rPr lang="es-ES" sz="900" smtClean="0">
                <a:solidFill>
                  <a:schemeClr val="tx1"/>
                </a:solidFill>
                <a:latin typeface="Zilla Slab SemiBold" pitchFamily="2" charset="0"/>
                <a:ea typeface="Zilla Slab SemiBold" pitchFamily="2" charset="0"/>
              </a:rPr>
              <a:t>7</a:t>
            </a:fld>
            <a:endParaRPr lang="es-ES" sz="900" dirty="0">
              <a:solidFill>
                <a:schemeClr val="tx1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447302" y="1569867"/>
            <a:ext cx="3342378" cy="61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sz="1100" dirty="0" smtClean="0"/>
              <a:t>ACTUACIONES CON OTRAS ADMINISTRACIONES</a:t>
            </a:r>
            <a:endParaRPr lang="es-ES" sz="11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447302" y="3209817"/>
            <a:ext cx="3342378" cy="61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sz="1100" dirty="0" smtClean="0"/>
              <a:t>10 CONTRATACIONES DE PERSONAL MULTIDISCIPLINAR (FORMACIÓN)</a:t>
            </a:r>
            <a:endParaRPr lang="es-ES" sz="11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08668CD-5C1F-0FCF-35A9-B6FD9635FF03}"/>
              </a:ext>
            </a:extLst>
          </p:cNvPr>
          <p:cNvSpPr/>
          <p:nvPr/>
        </p:nvSpPr>
        <p:spPr>
          <a:xfrm>
            <a:off x="4402397" y="4783245"/>
            <a:ext cx="3342378" cy="61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sz="1100" dirty="0" smtClean="0"/>
              <a:t>GRADO DE EJECUCIÓN ESPERADO &gt; 80%</a:t>
            </a:r>
            <a:endParaRPr lang="es-ES" sz="1100" dirty="0"/>
          </a:p>
        </p:txBody>
      </p:sp>
      <p:sp>
        <p:nvSpPr>
          <p:cNvPr id="14" name="Rectángulo 13"/>
          <p:cNvSpPr/>
          <p:nvPr/>
        </p:nvSpPr>
        <p:spPr>
          <a:xfrm>
            <a:off x="5265868" y="3181108"/>
            <a:ext cx="6631492" cy="61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050" i="1" dirty="0" smtClean="0">
                <a:solidFill>
                  <a:srgbClr val="404040"/>
                </a:solidFill>
                <a:latin typeface="ZillaSlabRegular"/>
              </a:rPr>
              <a:t>Ingenieros Civiles, Informáticos, Técnicos SIG, Operadores Informáticos, Administración, Topógrafos, Delineantes, etc. La continuidad del personal y su formación es clave para garantizar la continuidad del </a:t>
            </a:r>
            <a:endParaRPr lang="es-ES" sz="1050" i="1" dirty="0"/>
          </a:p>
        </p:txBody>
      </p:sp>
      <p:sp>
        <p:nvSpPr>
          <p:cNvPr id="15" name="Flecha abajo 14">
            <a:extLst>
              <a:ext uri="{FF2B5EF4-FFF2-40B4-BE49-F238E27FC236}">
                <a16:creationId xmlns:a16="http://schemas.microsoft.com/office/drawing/2014/main" id="{7EFE1EEF-5F0E-6E92-0C4F-024DD03D430A}"/>
              </a:ext>
            </a:extLst>
          </p:cNvPr>
          <p:cNvSpPr/>
          <p:nvPr/>
        </p:nvSpPr>
        <p:spPr>
          <a:xfrm rot="16200000">
            <a:off x="4437774" y="3235649"/>
            <a:ext cx="180000" cy="468000"/>
          </a:xfrm>
          <a:prstGeom prst="downArrow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265868" y="1569867"/>
            <a:ext cx="663149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050" i="1" dirty="0" smtClean="0"/>
              <a:t>   DIGITALIZACIÓN DE </a:t>
            </a:r>
          </a:p>
          <a:p>
            <a:pPr>
              <a:lnSpc>
                <a:spcPct val="150000"/>
              </a:lnSpc>
            </a:pPr>
            <a:r>
              <a:rPr lang="es-ES" sz="1050" i="1" dirty="0" smtClean="0"/>
              <a:t>PROCEDIMIENTOS Y TRÁMITES</a:t>
            </a:r>
            <a:endParaRPr lang="es-ES" sz="1050" i="1" dirty="0"/>
          </a:p>
        </p:txBody>
      </p:sp>
      <p:sp>
        <p:nvSpPr>
          <p:cNvPr id="17" name="Flecha abajo 16">
            <a:extLst>
              <a:ext uri="{FF2B5EF4-FFF2-40B4-BE49-F238E27FC236}">
                <a16:creationId xmlns:a16="http://schemas.microsoft.com/office/drawing/2014/main" id="{7EFE1EEF-5F0E-6E92-0C4F-024DD03D430A}"/>
              </a:ext>
            </a:extLst>
          </p:cNvPr>
          <p:cNvSpPr/>
          <p:nvPr/>
        </p:nvSpPr>
        <p:spPr>
          <a:xfrm rot="16200000">
            <a:off x="4437774" y="1624408"/>
            <a:ext cx="180000" cy="468000"/>
          </a:xfrm>
          <a:prstGeom prst="downArrow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9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85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7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170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962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754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547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339" algn="l" defTabSz="609585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052" name="Picture 4" descr="undefined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984" y="1650153"/>
            <a:ext cx="1014190" cy="4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82" y="1608608"/>
            <a:ext cx="1295237" cy="543622"/>
          </a:xfrm>
          <a:prstGeom prst="rect">
            <a:avLst/>
          </a:prstGeom>
        </p:spPr>
      </p:pic>
      <p:pic>
        <p:nvPicPr>
          <p:cNvPr id="3078" name="Picture 6" descr="logotipo1 de la aplicacion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66" y="1572933"/>
            <a:ext cx="1308732" cy="63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77046" y="1947663"/>
            <a:ext cx="10784541" cy="169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800" dirty="0" smtClean="0">
                <a:solidFill>
                  <a:srgbClr val="0080BB"/>
                </a:solidFill>
                <a:latin typeface="Zilla Slab SemiBold" pitchFamily="2" charset="0"/>
                <a:ea typeface="Zilla Slab SemiBold" pitchFamily="2" charset="0"/>
              </a:rPr>
              <a:t>AQUA-CERES – DIGITALIZACIÓN Y EFICIENCIA DEL CICLO INTEGRAL DEL AGUA DE LA PROVINCIA DE CÁCERES</a:t>
            </a:r>
            <a:endParaRPr lang="es-ES" sz="2800" dirty="0">
              <a:solidFill>
                <a:srgbClr val="0080BB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0784542" y="6553201"/>
            <a:ext cx="1354090" cy="243568"/>
          </a:xfrm>
        </p:spPr>
        <p:txBody>
          <a:bodyPr/>
          <a:lstStyle/>
          <a:p>
            <a:fld id="{AC21289B-0837-4073-8BBD-A55ED26A56B4}" type="slidenum">
              <a:rPr lang="es-ES" sz="900" smtClean="0">
                <a:solidFill>
                  <a:schemeClr val="tx1"/>
                </a:solidFill>
                <a:latin typeface="Zilla Slab SemiBold" pitchFamily="2" charset="0"/>
                <a:ea typeface="Zilla Slab SemiBold" pitchFamily="2" charset="0"/>
              </a:rPr>
              <a:t>8</a:t>
            </a:fld>
            <a:endParaRPr lang="es-ES" sz="900" dirty="0">
              <a:solidFill>
                <a:schemeClr val="tx1"/>
              </a:solidFill>
              <a:latin typeface="Zilla Slab SemiBold" pitchFamily="2" charset="0"/>
              <a:ea typeface="Zilla Slab SemiBold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765176" y="5386873"/>
            <a:ext cx="822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" sz="1200" i="1" dirty="0" smtClean="0">
                <a:latin typeface="Zilla Slab SemiBold" pitchFamily="2" charset="0"/>
                <a:ea typeface="Zilla Slab SemiBold" pitchFamily="2" charset="0"/>
              </a:rPr>
              <a:t>GUSTAVO PÉREZ RODRÍGUEZ</a:t>
            </a:r>
          </a:p>
          <a:p>
            <a:pPr algn="r">
              <a:lnSpc>
                <a:spcPct val="150000"/>
              </a:lnSpc>
            </a:pPr>
            <a:r>
              <a:rPr lang="es-ES" sz="1200" i="1" dirty="0" smtClean="0">
                <a:latin typeface="Zilla Slab SemiBold" pitchFamily="2" charset="0"/>
                <a:ea typeface="Zilla Slab SemiBold" pitchFamily="2" charset="0"/>
              </a:rPr>
              <a:t>GERENTE DEL CONSORCIO MEDIOAMBIENTE Y AGUAS PROVINCIA DE CÁCERES – MÁSMEDIO</a:t>
            </a:r>
          </a:p>
          <a:p>
            <a:pPr algn="r">
              <a:lnSpc>
                <a:spcPct val="150000"/>
              </a:lnSpc>
            </a:pPr>
            <a:r>
              <a:rPr lang="es-ES" sz="1200" i="1" dirty="0" smtClean="0">
                <a:latin typeface="Zilla Slab SemiBold" pitchFamily="2" charset="0"/>
                <a:ea typeface="Zilla Slab SemiBold" pitchFamily="2" charset="0"/>
              </a:rPr>
              <a:t>DIPUTACIÓN DE CÁCERES</a:t>
            </a:r>
          </a:p>
          <a:p>
            <a:pPr algn="r">
              <a:lnSpc>
                <a:spcPct val="150000"/>
              </a:lnSpc>
            </a:pPr>
            <a:r>
              <a:rPr lang="es-ES" sz="1050" i="1" dirty="0" smtClean="0">
                <a:latin typeface="Zilla Slab SemiBold" pitchFamily="2" charset="0"/>
                <a:ea typeface="Zilla Slab SemiBold" pitchFamily="2" charset="0"/>
              </a:rPr>
              <a:t>16 DE ABRIL DE 2026</a:t>
            </a:r>
            <a:endParaRPr lang="es-ES" sz="1050" i="1" dirty="0">
              <a:latin typeface="Zilla Slab SemiBold" pitchFamily="2" charset="0"/>
              <a:ea typeface="Zilla Slab SemiBold" pitchFamily="2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779" y="5136168"/>
            <a:ext cx="1571220" cy="1296000"/>
          </a:xfrm>
          <a:prstGeom prst="rect">
            <a:avLst/>
          </a:prstGeom>
        </p:spPr>
      </p:pic>
      <p:pic>
        <p:nvPicPr>
          <p:cNvPr id="13" name="Picture 2" descr="Diputación de Cáceres – ¡Todo Cáceres Online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01" y="511320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1341</Words>
  <Application>Microsoft Office PowerPoint</Application>
  <PresentationFormat>Panorámica</PresentationFormat>
  <Paragraphs>184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Wingdings</vt:lpstr>
      <vt:lpstr>Zilla Slab Regular</vt:lpstr>
      <vt:lpstr>Zilla Slab SemiBold</vt:lpstr>
      <vt:lpstr>ZillaSlabRegular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Asociación Española de Operadores Públicos de Abastecimiento y Saneamiento</dc:creator>
  <cp:lastModifiedBy>GUSTAVO GREGORIO PEREZ RODRIGUEZ</cp:lastModifiedBy>
  <cp:revision>29</cp:revision>
  <dcterms:created xsi:type="dcterms:W3CDTF">2026-03-27T12:10:37Z</dcterms:created>
  <dcterms:modified xsi:type="dcterms:W3CDTF">2026-04-13T18:07:07Z</dcterms:modified>
</cp:coreProperties>
</file>