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0" r:id="rId2"/>
    <p:sldId id="269" r:id="rId3"/>
    <p:sldId id="268" r:id="rId4"/>
    <p:sldId id="261" r:id="rId5"/>
    <p:sldId id="262" r:id="rId6"/>
    <p:sldId id="263" r:id="rId7"/>
    <p:sldId id="267" r:id="rId8"/>
    <p:sldId id="271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4019DA-54C6-46BD-2796-38FB61D2C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DD1681-27F1-4D3A-0FC6-304409D3D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E4B66-E2FA-45E8-B056-9467A6193AC0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58E5BA-6337-158C-97C7-FDB3A40ED2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34F9A5-C6FF-EC46-7688-BEF22CC3D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FFE0F-2641-4688-B41A-26EB4418B9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30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F8B6DE6-233C-9467-2175-FCE797EC49F1}"/>
              </a:ext>
            </a:extLst>
          </p:cNvPr>
          <p:cNvSpPr/>
          <p:nvPr userDrawn="1"/>
        </p:nvSpPr>
        <p:spPr>
          <a:xfrm>
            <a:off x="0" y="965676"/>
            <a:ext cx="12192000" cy="58923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D164C-6C90-6E90-7CFC-CF4F4608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930BD751-0A7D-5B5E-9816-0914CDDCE0F8}"/>
              </a:ext>
            </a:extLst>
          </p:cNvPr>
          <p:cNvSpPr txBox="1"/>
          <p:nvPr/>
        </p:nvSpPr>
        <p:spPr>
          <a:xfrm>
            <a:off x="2719770" y="2690103"/>
            <a:ext cx="6971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Xunta Sans" panose="00000500000000000000" pitchFamily="2" charset="0"/>
              </a:rPr>
              <a:t>INNOVACIÓN Y DIGITALIZACIÓN DE LA 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Xunta Sans" panose="00000500000000000000" pitchFamily="2" charset="0"/>
              </a:rPr>
              <a:t>GESTIÓN DEL AGUA DESPUÉS DEL </a:t>
            </a:r>
            <a:r>
              <a:rPr lang="es-ES" sz="2800" dirty="0" err="1">
                <a:solidFill>
                  <a:schemeClr val="bg1"/>
                </a:solidFill>
                <a:latin typeface="Xunta Sans" panose="00000500000000000000" pitchFamily="2" charset="0"/>
              </a:rPr>
              <a:t>PERTE</a:t>
            </a:r>
            <a:endParaRPr lang="gl-ES" sz="2800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63604D-4BF0-DFDA-4312-BC9CE2E63125}"/>
              </a:ext>
            </a:extLst>
          </p:cNvPr>
          <p:cNvSpPr txBox="1"/>
          <p:nvPr/>
        </p:nvSpPr>
        <p:spPr>
          <a:xfrm>
            <a:off x="8378549" y="5537064"/>
            <a:ext cx="320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Gonzalo Mosqueira Martínez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Gerente - Augas de Galicia</a:t>
            </a:r>
            <a:endParaRPr lang="gl-ES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9CDA6-AA2E-D747-3FF5-C8F5F7C7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E68DA2-7573-EB93-41E4-DA07538BD6D1}"/>
              </a:ext>
            </a:extLst>
          </p:cNvPr>
          <p:cNvSpPr/>
          <p:nvPr/>
        </p:nvSpPr>
        <p:spPr>
          <a:xfrm>
            <a:off x="527517" y="1007859"/>
            <a:ext cx="209005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0E4F-F000-F9AB-2EC8-7258880008B9}"/>
              </a:ext>
            </a:extLst>
          </p:cNvPr>
          <p:cNvSpPr txBox="1"/>
          <p:nvPr/>
        </p:nvSpPr>
        <p:spPr>
          <a:xfrm>
            <a:off x="881974" y="976728"/>
            <a:ext cx="693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Competencias de Augas de Galicia</a:t>
            </a:r>
          </a:p>
        </p:txBody>
      </p:sp>
      <p:sp>
        <p:nvSpPr>
          <p:cNvPr id="4" name="10 Rectángulo redondeado">
            <a:extLst>
              <a:ext uri="{FF2B5EF4-FFF2-40B4-BE49-F238E27FC236}">
                <a16:creationId xmlns:a16="http://schemas.microsoft.com/office/drawing/2014/main" id="{E6C1765B-349D-2311-004A-44C38FA37EC5}"/>
              </a:ext>
            </a:extLst>
          </p:cNvPr>
          <p:cNvSpPr/>
          <p:nvPr/>
        </p:nvSpPr>
        <p:spPr>
          <a:xfrm>
            <a:off x="929028" y="4924094"/>
            <a:ext cx="3400616" cy="592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white"/>
                </a:solidFill>
                <a:latin typeface="Xunta Sans" panose="00000500000000000000" pitchFamily="2" charset="0"/>
              </a:rPr>
              <a:t>AdG actúa como </a:t>
            </a:r>
          </a:p>
          <a:p>
            <a:pPr algn="ctr"/>
            <a:r>
              <a:rPr lang="es-ES" b="1" dirty="0">
                <a:solidFill>
                  <a:prstClr val="white"/>
                </a:solidFill>
                <a:latin typeface="Xunta Sans" panose="00000500000000000000" pitchFamily="2" charset="0"/>
              </a:rPr>
              <a:t>Administración Autonómica</a:t>
            </a:r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1D95B38C-9B01-8605-4210-036CCC41A74B}"/>
              </a:ext>
            </a:extLst>
          </p:cNvPr>
          <p:cNvSpPr/>
          <p:nvPr/>
        </p:nvSpPr>
        <p:spPr>
          <a:xfrm>
            <a:off x="7534994" y="4916062"/>
            <a:ext cx="3384376" cy="592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white"/>
                </a:solidFill>
                <a:latin typeface="Xunta Sans" panose="00000500000000000000" pitchFamily="2" charset="0"/>
              </a:rPr>
              <a:t>AdG actúa como </a:t>
            </a:r>
          </a:p>
          <a:p>
            <a:pPr algn="ctr"/>
            <a:r>
              <a:rPr lang="es-ES" b="1" dirty="0">
                <a:solidFill>
                  <a:prstClr val="white"/>
                </a:solidFill>
                <a:latin typeface="Xunta Sans" panose="00000500000000000000" pitchFamily="2" charset="0"/>
              </a:rPr>
              <a:t>Organismo de Cuenca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8C6DB97C-26A5-E5C3-9569-BF289CCC5527}"/>
              </a:ext>
            </a:extLst>
          </p:cNvPr>
          <p:cNvSpPr/>
          <p:nvPr/>
        </p:nvSpPr>
        <p:spPr>
          <a:xfrm>
            <a:off x="913938" y="1768282"/>
            <a:ext cx="3615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F6FC6"/>
                </a:solidFill>
                <a:latin typeface="Xunta Sans" panose="00000500000000000000" pitchFamily="2" charset="0"/>
              </a:rPr>
              <a:t>Comunidad Autónoma de Galicia</a:t>
            </a:r>
          </a:p>
        </p:txBody>
      </p:sp>
      <p:sp>
        <p:nvSpPr>
          <p:cNvPr id="7" name="14 Rectángulo">
            <a:extLst>
              <a:ext uri="{FF2B5EF4-FFF2-40B4-BE49-F238E27FC236}">
                <a16:creationId xmlns:a16="http://schemas.microsoft.com/office/drawing/2014/main" id="{B699D04E-4DF7-3428-442B-5CC4BD6B94F7}"/>
              </a:ext>
            </a:extLst>
          </p:cNvPr>
          <p:cNvSpPr/>
          <p:nvPr/>
        </p:nvSpPr>
        <p:spPr>
          <a:xfrm>
            <a:off x="7170759" y="1759010"/>
            <a:ext cx="4128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F6FC6"/>
                </a:solidFill>
                <a:latin typeface="Xunta Sans" panose="00000500000000000000" pitchFamily="2" charset="0"/>
              </a:rPr>
              <a:t>Demarcación hidrográfica Galicia-Costa</a:t>
            </a:r>
          </a:p>
        </p:txBody>
      </p:sp>
      <p:pic>
        <p:nvPicPr>
          <p:cNvPr id="8" name="Picture 4" descr="C:\Users\ue02709\Documents\Actores\Holanda\Visita\victor3\Galicia_Mar_V2.jpg">
            <a:extLst>
              <a:ext uri="{FF2B5EF4-FFF2-40B4-BE49-F238E27FC236}">
                <a16:creationId xmlns:a16="http://schemas.microsoft.com/office/drawing/2014/main" id="{C10D89EA-6018-420C-4AC5-CA696CD7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7966" r="17646" b="6898"/>
          <a:stretch/>
        </p:blipFill>
        <p:spPr bwMode="auto">
          <a:xfrm>
            <a:off x="1011236" y="2151316"/>
            <a:ext cx="3224436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e02709\Documents\Actores\Holanda\Visita\victor3\Galicia_No_Mar_V2.jpg">
            <a:extLst>
              <a:ext uri="{FF2B5EF4-FFF2-40B4-BE49-F238E27FC236}">
                <a16:creationId xmlns:a16="http://schemas.microsoft.com/office/drawing/2014/main" id="{D70B3E34-0754-5965-F29D-C133C0EE1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4292" r="17185" b="7748"/>
          <a:stretch/>
        </p:blipFill>
        <p:spPr bwMode="auto">
          <a:xfrm>
            <a:off x="7648999" y="2137614"/>
            <a:ext cx="3156366" cy="27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0 Rectángulo redondeado">
            <a:extLst>
              <a:ext uri="{FF2B5EF4-FFF2-40B4-BE49-F238E27FC236}">
                <a16:creationId xmlns:a16="http://schemas.microsoft.com/office/drawing/2014/main" id="{125A19B2-815C-A2E6-2E6C-4362DC725C50}"/>
              </a:ext>
            </a:extLst>
          </p:cNvPr>
          <p:cNvSpPr/>
          <p:nvPr/>
        </p:nvSpPr>
        <p:spPr>
          <a:xfrm>
            <a:off x="7619718" y="5661782"/>
            <a:ext cx="3230134" cy="1196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12.990 Km</a:t>
            </a:r>
            <a:r>
              <a:rPr lang="es-ES" altLang="es-ES" sz="1400" b="1" baseline="30000" dirty="0">
                <a:solidFill>
                  <a:schemeClr val="bg1"/>
                </a:solidFill>
                <a:latin typeface="Xunta Sans" panose="00000500000000000000" pitchFamily="2" charset="0"/>
              </a:rPr>
              <a:t>2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20.000 Km de red fluvial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1.472 mm/año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2,1 Millones habitantes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182 municipios</a:t>
            </a:r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B19742CE-763A-B6A3-87C6-7459A89BB99C}"/>
              </a:ext>
            </a:extLst>
          </p:cNvPr>
          <p:cNvSpPr/>
          <p:nvPr/>
        </p:nvSpPr>
        <p:spPr>
          <a:xfrm>
            <a:off x="907376" y="5690834"/>
            <a:ext cx="3443920" cy="11672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29,575 Km2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32.000 km de red fluvial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1.180 mm/año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2,7 Millones de habitantes</a:t>
            </a:r>
          </a:p>
          <a:p>
            <a:pPr algn="ctr">
              <a:spcBef>
                <a:spcPts val="300"/>
              </a:spcBef>
              <a:defRPr/>
            </a:pPr>
            <a:r>
              <a:rPr lang="es-ES" altLang="es-ES" sz="1400" b="1" dirty="0">
                <a:solidFill>
                  <a:schemeClr val="bg1"/>
                </a:solidFill>
                <a:latin typeface="Xunta Sans" panose="00000500000000000000" pitchFamily="2" charset="0"/>
              </a:rPr>
              <a:t>313 municipios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2B7EBC-CE20-761A-F9EC-4062881E3441}"/>
              </a:ext>
            </a:extLst>
          </p:cNvPr>
          <p:cNvSpPr/>
          <p:nvPr/>
        </p:nvSpPr>
        <p:spPr>
          <a:xfrm>
            <a:off x="4431449" y="2392036"/>
            <a:ext cx="3021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Xunta Sans" panose="00000500000000000000" pitchFamily="2" charset="0"/>
              </a:rPr>
              <a:t>DOBLE MODELO</a:t>
            </a:r>
          </a:p>
          <a:p>
            <a:r>
              <a:rPr lang="es-ES" sz="1600" dirty="0">
                <a:solidFill>
                  <a:schemeClr val="bg1"/>
                </a:solidFill>
                <a:latin typeface="Xunta Sans" panose="00000500000000000000" pitchFamily="2" charset="0"/>
              </a:rPr>
              <a:t>• Gestión DPH</a:t>
            </a:r>
          </a:p>
          <a:p>
            <a:r>
              <a:rPr lang="es-ES" sz="1600" dirty="0">
                <a:solidFill>
                  <a:schemeClr val="bg1"/>
                </a:solidFill>
                <a:latin typeface="Xunta Sans" panose="00000500000000000000" pitchFamily="2" charset="0"/>
              </a:rPr>
              <a:t>• Apoyo a los ayuntamientos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DCD802-E89A-146B-ECB1-3AA449D11FE6}"/>
              </a:ext>
            </a:extLst>
          </p:cNvPr>
          <p:cNvSpPr/>
          <p:nvPr/>
        </p:nvSpPr>
        <p:spPr>
          <a:xfrm>
            <a:off x="4431449" y="3602977"/>
            <a:ext cx="3021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Xunta Sans" panose="00000500000000000000" pitchFamily="2" charset="0"/>
              </a:rPr>
              <a:t>ADAPTADO A NECESIDADES?</a:t>
            </a:r>
          </a:p>
          <a:p>
            <a:r>
              <a:rPr lang="es-ES" sz="1600" dirty="0">
                <a:solidFill>
                  <a:schemeClr val="bg1"/>
                </a:solidFill>
                <a:latin typeface="Xunta Sans" panose="00000500000000000000" pitchFamily="2" charset="0"/>
              </a:rPr>
              <a:t>• Usos del territorio</a:t>
            </a:r>
          </a:p>
          <a:p>
            <a:r>
              <a:rPr lang="es-ES" sz="1600" dirty="0">
                <a:solidFill>
                  <a:schemeClr val="bg1"/>
                </a:solidFill>
                <a:latin typeface="Xunta Sans" panose="00000500000000000000" pitchFamily="2" charset="0"/>
              </a:rPr>
              <a:t>• Seguridad jurídica</a:t>
            </a:r>
          </a:p>
          <a:p>
            <a:r>
              <a:rPr lang="es-ES" sz="1600" dirty="0">
                <a:solidFill>
                  <a:schemeClr val="bg1"/>
                </a:solidFill>
                <a:latin typeface="Xunta Sans" panose="00000500000000000000" pitchFamily="2" charset="0"/>
              </a:rPr>
              <a:t>• Igualdad de herramientas</a:t>
            </a:r>
          </a:p>
          <a:p>
            <a:endParaRPr lang="es-ES" sz="1600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4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FBE8B-DC3E-9B10-3A94-EF36CCD4F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5C8B020-6EDB-C528-5C7B-D4BFFCA3CF5A}"/>
              </a:ext>
            </a:extLst>
          </p:cNvPr>
          <p:cNvSpPr/>
          <p:nvPr/>
        </p:nvSpPr>
        <p:spPr>
          <a:xfrm>
            <a:off x="527517" y="1125559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117B08-641B-935B-1F07-CFEC26CA36B7}"/>
              </a:ext>
            </a:extLst>
          </p:cNvPr>
          <p:cNvSpPr txBox="1"/>
          <p:nvPr/>
        </p:nvSpPr>
        <p:spPr>
          <a:xfrm>
            <a:off x="881974" y="1094428"/>
            <a:ext cx="1101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2585A1-236D-1BB5-41C7-0C3E822A7E8E}"/>
              </a:ext>
            </a:extLst>
          </p:cNvPr>
          <p:cNvSpPr txBox="1">
            <a:spLocks/>
          </p:cNvSpPr>
          <p:nvPr/>
        </p:nvSpPr>
        <p:spPr>
          <a:xfrm>
            <a:off x="527517" y="2342582"/>
            <a:ext cx="11017851" cy="4112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• La innovación y la digitalización son un medio, no un fin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	- Información y conocimiento para mejorar la gestión.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	- Tecnología para optimización, más eficiencia y simplificación.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• Innovación acorde con la realidad institucional y territorial existente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	- Dispersión territorial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	- Extensión de la red fluvial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</a:rPr>
              <a:t>	- Reparto competencial</a:t>
            </a:r>
          </a:p>
        </p:txBody>
      </p:sp>
    </p:spTree>
    <p:extLst>
      <p:ext uri="{BB962C8B-B14F-4D97-AF65-F5344CB8AC3E}">
        <p14:creationId xmlns:p14="http://schemas.microsoft.com/office/powerpoint/2010/main" val="3583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50D9F-37F9-7BB1-8EFB-3F3D12CF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DBA441-6309-CCD0-E979-6E4E1AAB90B9}"/>
              </a:ext>
            </a:extLst>
          </p:cNvPr>
          <p:cNvSpPr/>
          <p:nvPr/>
        </p:nvSpPr>
        <p:spPr>
          <a:xfrm>
            <a:off x="527517" y="1053142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3584BD-18BA-CE94-ACCC-F790026CB4C9}"/>
              </a:ext>
            </a:extLst>
          </p:cNvPr>
          <p:cNvSpPr txBox="1"/>
          <p:nvPr/>
        </p:nvSpPr>
        <p:spPr>
          <a:xfrm>
            <a:off x="881974" y="1022011"/>
            <a:ext cx="99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7EAE69-23E7-37CF-1122-CB79DC05E147}"/>
              </a:ext>
            </a:extLst>
          </p:cNvPr>
          <p:cNvSpPr txBox="1">
            <a:spLocks/>
          </p:cNvSpPr>
          <p:nvPr/>
        </p:nvSpPr>
        <p:spPr>
          <a:xfrm>
            <a:off x="1121434" y="1768712"/>
            <a:ext cx="9877245" cy="205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1" dirty="0">
                <a:solidFill>
                  <a:schemeClr val="bg1"/>
                </a:solidFill>
                <a:latin typeface="Xunta Sans" panose="00000500000000000000" pitchFamily="2" charset="0"/>
              </a:rPr>
              <a:t>APUESTA DECIDIDA POR UNA ESTRUCTURA SÓLIDA </a:t>
            </a:r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(PRESENTE Y FUTURO)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• Fase I: Ordenar la información (</a:t>
            </a:r>
            <a:r>
              <a:rPr lang="es-ES" sz="2000" dirty="0" err="1">
                <a:solidFill>
                  <a:schemeClr val="bg1"/>
                </a:solidFill>
                <a:latin typeface="Xunta Sans" panose="00000500000000000000" pitchFamily="2" charset="0"/>
              </a:rPr>
              <a:t>Innovaugas</a:t>
            </a:r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 4.0)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• Fase II: Digitalización en marcha (PRTR, PERTE) 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• Fase III: Futuro próximo (</a:t>
            </a:r>
            <a:r>
              <a:rPr lang="es-ES" sz="2000" dirty="0" err="1">
                <a:solidFill>
                  <a:schemeClr val="bg1"/>
                </a:solidFill>
                <a:latin typeface="Xunta Sans" panose="00000500000000000000" pitchFamily="2" charset="0"/>
              </a:rPr>
              <a:t>Augatech</a:t>
            </a:r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Xunta Sans" panose="00000500000000000000" pitchFamily="2" charset="0"/>
              </a:rPr>
              <a:t>Regosat</a:t>
            </a:r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59A8CE-FE78-2A98-9E01-03E9A175D62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30" y="3840237"/>
            <a:ext cx="4814149" cy="29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E5C8739F-CF6F-064D-55ED-5594867E46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3840237"/>
            <a:ext cx="4840900" cy="29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714B9-2402-28AB-89B8-407D5F85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0AFBD5-DC98-4B5E-8C6D-85A673F50029}"/>
              </a:ext>
            </a:extLst>
          </p:cNvPr>
          <p:cNvSpPr/>
          <p:nvPr/>
        </p:nvSpPr>
        <p:spPr>
          <a:xfrm>
            <a:off x="527517" y="1071225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F3414B-402A-82DE-FD3E-D9C44EC745FD}"/>
              </a:ext>
            </a:extLst>
          </p:cNvPr>
          <p:cNvSpPr txBox="1"/>
          <p:nvPr/>
        </p:nvSpPr>
        <p:spPr>
          <a:xfrm>
            <a:off x="881974" y="1040094"/>
            <a:ext cx="99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52E0C5-873D-0ABC-0810-0474D8344D4A}"/>
              </a:ext>
            </a:extLst>
          </p:cNvPr>
          <p:cNvSpPr txBox="1">
            <a:spLocks/>
          </p:cNvSpPr>
          <p:nvPr/>
        </p:nvSpPr>
        <p:spPr>
          <a:xfrm>
            <a:off x="457200" y="2866335"/>
            <a:ext cx="11592370" cy="83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Primer proyecto de Compra Pública de Innovación en agua</a:t>
            </a:r>
          </a:p>
          <a:p>
            <a:r>
              <a:rPr lang="es-ES" sz="2000" dirty="0">
                <a:solidFill>
                  <a:schemeClr val="bg1"/>
                </a:solidFill>
                <a:latin typeface="Xunta Sans" panose="00000500000000000000" pitchFamily="2" charset="0"/>
              </a:rPr>
              <a:t>Permitió ordenar y estructurar la información e identificar nuevas necesidades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E8B98E-25AB-0222-4781-4A8CA71FC283}"/>
              </a:ext>
            </a:extLst>
          </p:cNvPr>
          <p:cNvSpPr txBox="1">
            <a:spLocks/>
          </p:cNvSpPr>
          <p:nvPr/>
        </p:nvSpPr>
        <p:spPr>
          <a:xfrm>
            <a:off x="457200" y="1423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Xunta Sans" panose="00000500000000000000" pitchFamily="2" charset="0"/>
              </a:rPr>
              <a:t>Fase I: </a:t>
            </a:r>
            <a:r>
              <a:rPr lang="es-ES" sz="2400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Innovaugas</a:t>
            </a:r>
            <a:r>
              <a:rPr lang="es-ES" sz="2400" b="1" dirty="0">
                <a:solidFill>
                  <a:schemeClr val="bg1"/>
                </a:solidFill>
                <a:latin typeface="Xunta Sans" panose="00000500000000000000" pitchFamily="2" charset="0"/>
              </a:rPr>
              <a:t> 4.0</a:t>
            </a:r>
          </a:p>
        </p:txBody>
      </p:sp>
      <p:pic>
        <p:nvPicPr>
          <p:cNvPr id="6" name="Gráfico 38">
            <a:extLst>
              <a:ext uri="{FF2B5EF4-FFF2-40B4-BE49-F238E27FC236}">
                <a16:creationId xmlns:a16="http://schemas.microsoft.com/office/drawing/2014/main" id="{2DA4AF07-EA39-7A04-8682-0AF1E5976B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9158" y="6264420"/>
            <a:ext cx="2623934" cy="559906"/>
          </a:xfrm>
          <a:prstGeom prst="rect">
            <a:avLst/>
          </a:prstGeom>
        </p:spPr>
      </p:pic>
      <p:cxnSp>
        <p:nvCxnSpPr>
          <p:cNvPr id="7" name="Conector recto 19">
            <a:extLst>
              <a:ext uri="{FF2B5EF4-FFF2-40B4-BE49-F238E27FC236}">
                <a16:creationId xmlns:a16="http://schemas.microsoft.com/office/drawing/2014/main" id="{DF7D9372-47ED-03B4-BC31-9905721F330B}"/>
              </a:ext>
            </a:extLst>
          </p:cNvPr>
          <p:cNvCxnSpPr>
            <a:cxnSpLocks/>
          </p:cNvCxnSpPr>
          <p:nvPr/>
        </p:nvCxnSpPr>
        <p:spPr>
          <a:xfrm>
            <a:off x="4617068" y="3791853"/>
            <a:ext cx="0" cy="2290691"/>
          </a:xfrm>
          <a:prstGeom prst="line">
            <a:avLst/>
          </a:prstGeom>
          <a:ln w="38100">
            <a:solidFill>
              <a:srgbClr val="2AA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9">
            <a:extLst>
              <a:ext uri="{FF2B5EF4-FFF2-40B4-BE49-F238E27FC236}">
                <a16:creationId xmlns:a16="http://schemas.microsoft.com/office/drawing/2014/main" id="{BCD05262-A980-F4F9-23F7-44850DF54E4A}"/>
              </a:ext>
            </a:extLst>
          </p:cNvPr>
          <p:cNvSpPr txBox="1"/>
          <p:nvPr/>
        </p:nvSpPr>
        <p:spPr>
          <a:xfrm>
            <a:off x="5582958" y="3902827"/>
            <a:ext cx="102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57FB2"/>
                </a:solidFill>
                <a:latin typeface="Xunta Sans" panose="00000500000000000000" pitchFamily="2" charset="0"/>
              </a:rPr>
              <a:t>RETO 1</a:t>
            </a:r>
          </a:p>
        </p:txBody>
      </p:sp>
      <p:sp>
        <p:nvSpPr>
          <p:cNvPr id="9" name="Rectángulo 30">
            <a:extLst>
              <a:ext uri="{FF2B5EF4-FFF2-40B4-BE49-F238E27FC236}">
                <a16:creationId xmlns:a16="http://schemas.microsoft.com/office/drawing/2014/main" id="{60748B43-55C1-75CF-66A0-8BBD19B64EDF}"/>
              </a:ext>
            </a:extLst>
          </p:cNvPr>
          <p:cNvSpPr/>
          <p:nvPr/>
        </p:nvSpPr>
        <p:spPr>
          <a:xfrm>
            <a:off x="7300587" y="3841777"/>
            <a:ext cx="4024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706F6F"/>
                </a:solidFill>
                <a:latin typeface="Xunta Sans" panose="00000500000000000000" pitchFamily="2" charset="0"/>
              </a:rPr>
              <a:t>Sistema integral de información hidrológica para una </a:t>
            </a:r>
            <a:r>
              <a:rPr lang="es-ES" sz="1200" b="1" dirty="0">
                <a:solidFill>
                  <a:srgbClr val="706F6F"/>
                </a:solidFill>
                <a:latin typeface="Xunta Sans" panose="00000500000000000000" pitchFamily="2" charset="0"/>
              </a:rPr>
              <a:t>gestión avanzada de los recursos hídricos</a:t>
            </a:r>
            <a:r>
              <a:rPr lang="es-ES" sz="1200" dirty="0">
                <a:solidFill>
                  <a:srgbClr val="706F6F"/>
                </a:solidFill>
                <a:latin typeface="Xunta Sans" panose="00000500000000000000" pitchFamily="2" charset="0"/>
              </a:rPr>
              <a:t>. </a:t>
            </a:r>
          </a:p>
        </p:txBody>
      </p:sp>
      <p:pic>
        <p:nvPicPr>
          <p:cNvPr id="10" name="Imagen 31">
            <a:extLst>
              <a:ext uri="{FF2B5EF4-FFF2-40B4-BE49-F238E27FC236}">
                <a16:creationId xmlns:a16="http://schemas.microsoft.com/office/drawing/2014/main" id="{4D7B05E2-36A1-A2F4-7673-4E1D1C5BD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01670" y="3800409"/>
            <a:ext cx="418174" cy="544403"/>
          </a:xfrm>
          <a:prstGeom prst="rect">
            <a:avLst/>
          </a:prstGeom>
        </p:spPr>
      </p:pic>
      <p:sp>
        <p:nvSpPr>
          <p:cNvPr id="11" name="CuadroTexto 33">
            <a:extLst>
              <a:ext uri="{FF2B5EF4-FFF2-40B4-BE49-F238E27FC236}">
                <a16:creationId xmlns:a16="http://schemas.microsoft.com/office/drawing/2014/main" id="{ACE86860-CDB0-4C60-4B36-33B635995CD0}"/>
              </a:ext>
            </a:extLst>
          </p:cNvPr>
          <p:cNvSpPr txBox="1"/>
          <p:nvPr/>
        </p:nvSpPr>
        <p:spPr>
          <a:xfrm>
            <a:off x="5577610" y="4756319"/>
            <a:ext cx="179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57FB2"/>
                </a:solidFill>
                <a:latin typeface="Xunta Sans" panose="00000500000000000000" pitchFamily="2" charset="0"/>
              </a:rPr>
              <a:t>RETO 2</a:t>
            </a:r>
          </a:p>
        </p:txBody>
      </p:sp>
      <p:sp>
        <p:nvSpPr>
          <p:cNvPr id="12" name="Rectángulo 34">
            <a:extLst>
              <a:ext uri="{FF2B5EF4-FFF2-40B4-BE49-F238E27FC236}">
                <a16:creationId xmlns:a16="http://schemas.microsoft.com/office/drawing/2014/main" id="{7EC596D2-506E-C7DC-931F-59B47E291590}"/>
              </a:ext>
            </a:extLst>
          </p:cNvPr>
          <p:cNvSpPr/>
          <p:nvPr/>
        </p:nvSpPr>
        <p:spPr>
          <a:xfrm>
            <a:off x="7300587" y="4663280"/>
            <a:ext cx="420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706F6F"/>
                </a:solidFill>
                <a:latin typeface="Xunta Sans" panose="00000500000000000000" pitchFamily="2" charset="0"/>
              </a:rPr>
              <a:t>Fortalecimiento de las capacidades de </a:t>
            </a:r>
            <a:r>
              <a:rPr lang="es-ES" sz="1200" b="1" dirty="0">
                <a:solidFill>
                  <a:srgbClr val="706F6F"/>
                </a:solidFill>
                <a:latin typeface="Xunta Sans" panose="00000500000000000000" pitchFamily="2" charset="0"/>
              </a:rPr>
              <a:t>preparación y adaptación al cambio climático. </a:t>
            </a:r>
          </a:p>
        </p:txBody>
      </p:sp>
      <p:sp>
        <p:nvSpPr>
          <p:cNvPr id="13" name="CuadroTexto 36">
            <a:extLst>
              <a:ext uri="{FF2B5EF4-FFF2-40B4-BE49-F238E27FC236}">
                <a16:creationId xmlns:a16="http://schemas.microsoft.com/office/drawing/2014/main" id="{1DF079A6-F761-8958-C43B-9A6E56E6B8DA}"/>
              </a:ext>
            </a:extLst>
          </p:cNvPr>
          <p:cNvSpPr txBox="1"/>
          <p:nvPr/>
        </p:nvSpPr>
        <p:spPr>
          <a:xfrm>
            <a:off x="5555803" y="5588066"/>
            <a:ext cx="108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57FB2"/>
                </a:solidFill>
                <a:latin typeface="Xunta Sans" panose="00000500000000000000" pitchFamily="2" charset="0"/>
              </a:rPr>
              <a:t>RETO 3</a:t>
            </a:r>
          </a:p>
        </p:txBody>
      </p:sp>
      <p:sp>
        <p:nvSpPr>
          <p:cNvPr id="14" name="Rectángulo 37">
            <a:extLst>
              <a:ext uri="{FF2B5EF4-FFF2-40B4-BE49-F238E27FC236}">
                <a16:creationId xmlns:a16="http://schemas.microsoft.com/office/drawing/2014/main" id="{2EEE1441-4134-E616-3161-D765734B39DB}"/>
              </a:ext>
            </a:extLst>
          </p:cNvPr>
          <p:cNvSpPr/>
          <p:nvPr/>
        </p:nvSpPr>
        <p:spPr>
          <a:xfrm>
            <a:off x="7300587" y="5554468"/>
            <a:ext cx="409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706F6F"/>
                </a:solidFill>
                <a:latin typeface="Xunta Sans" panose="00000500000000000000" pitchFamily="2" charset="0"/>
              </a:rPr>
              <a:t>Mejora en la </a:t>
            </a:r>
            <a:r>
              <a:rPr lang="es-ES" sz="1200" b="1" dirty="0">
                <a:solidFill>
                  <a:srgbClr val="706F6F"/>
                </a:solidFill>
                <a:latin typeface="Xunta Sans" panose="00000500000000000000" pitchFamily="2" charset="0"/>
              </a:rPr>
              <a:t>eficiencia</a:t>
            </a:r>
            <a:r>
              <a:rPr lang="es-ES" sz="1200" dirty="0">
                <a:solidFill>
                  <a:srgbClr val="706F6F"/>
                </a:solidFill>
                <a:latin typeface="Xunta Sans" panose="00000500000000000000" pitchFamily="2" charset="0"/>
              </a:rPr>
              <a:t> de las infraestructuras de saneamiento.  Programas piloto .</a:t>
            </a:r>
          </a:p>
        </p:txBody>
      </p:sp>
      <p:pic>
        <p:nvPicPr>
          <p:cNvPr id="15" name="Imagen 38">
            <a:extLst>
              <a:ext uri="{FF2B5EF4-FFF2-40B4-BE49-F238E27FC236}">
                <a16:creationId xmlns:a16="http://schemas.microsoft.com/office/drawing/2014/main" id="{DBFCFB79-23D0-CEC7-1787-A708B570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01669" y="4653900"/>
            <a:ext cx="418174" cy="544403"/>
          </a:xfrm>
          <a:prstGeom prst="rect">
            <a:avLst/>
          </a:prstGeom>
        </p:spPr>
      </p:pic>
      <p:pic>
        <p:nvPicPr>
          <p:cNvPr id="16" name="Imagen 39">
            <a:extLst>
              <a:ext uri="{FF2B5EF4-FFF2-40B4-BE49-F238E27FC236}">
                <a16:creationId xmlns:a16="http://schemas.microsoft.com/office/drawing/2014/main" id="{FFCAB8A2-244E-73ED-80A7-2607A10D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17289" y="5513100"/>
            <a:ext cx="418174" cy="544403"/>
          </a:xfrm>
          <a:prstGeom prst="rect">
            <a:avLst/>
          </a:prstGeom>
        </p:spPr>
      </p:pic>
      <p:grpSp>
        <p:nvGrpSpPr>
          <p:cNvPr id="17" name="Grupo 43">
            <a:extLst>
              <a:ext uri="{FF2B5EF4-FFF2-40B4-BE49-F238E27FC236}">
                <a16:creationId xmlns:a16="http://schemas.microsoft.com/office/drawing/2014/main" id="{2FADC16A-AD38-6B82-EC0E-DB0235557A1A}"/>
              </a:ext>
            </a:extLst>
          </p:cNvPr>
          <p:cNvGrpSpPr/>
          <p:nvPr/>
        </p:nvGrpSpPr>
        <p:grpSpPr>
          <a:xfrm>
            <a:off x="1431299" y="3770557"/>
            <a:ext cx="2763752" cy="2374089"/>
            <a:chOff x="110322" y="2307786"/>
            <a:chExt cx="5347357" cy="4507296"/>
          </a:xfrm>
        </p:grpSpPr>
        <p:pic>
          <p:nvPicPr>
            <p:cNvPr id="18" name="Imagen 44">
              <a:extLst>
                <a:ext uri="{FF2B5EF4-FFF2-40B4-BE49-F238E27FC236}">
                  <a16:creationId xmlns:a16="http://schemas.microsoft.com/office/drawing/2014/main" id="{C68C1F56-B9CB-613C-67EA-1A4D961E4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322" y="2307786"/>
              <a:ext cx="5347357" cy="4507296"/>
            </a:xfrm>
            <a:prstGeom prst="rect">
              <a:avLst/>
            </a:prstGeom>
          </p:spPr>
        </p:pic>
        <p:sp>
          <p:nvSpPr>
            <p:cNvPr id="19" name="CuadroTexto 45">
              <a:extLst>
                <a:ext uri="{FF2B5EF4-FFF2-40B4-BE49-F238E27FC236}">
                  <a16:creationId xmlns:a16="http://schemas.microsoft.com/office/drawing/2014/main" id="{C25F3CB6-7285-557E-3BF9-8FF26A2B0C05}"/>
                </a:ext>
              </a:extLst>
            </p:cNvPr>
            <p:cNvSpPr txBox="1"/>
            <p:nvPr/>
          </p:nvSpPr>
          <p:spPr>
            <a:xfrm>
              <a:off x="237260" y="2419942"/>
              <a:ext cx="1645830" cy="49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err="1">
                  <a:solidFill>
                    <a:schemeClr val="bg1"/>
                  </a:solidFill>
                  <a:latin typeface="Xunta Sans" panose="00000500000000000000" pitchFamily="2" charset="0"/>
                </a:rPr>
                <a:t>DataHub</a:t>
              </a:r>
              <a:endParaRPr lang="es-ES" sz="1100" b="1" dirty="0">
                <a:solidFill>
                  <a:schemeClr val="bg1"/>
                </a:solidFill>
                <a:latin typeface="Xunta Sans" panose="00000500000000000000" pitchFamily="2" charset="0"/>
              </a:endParaRPr>
            </a:p>
          </p:txBody>
        </p:sp>
        <p:sp>
          <p:nvSpPr>
            <p:cNvPr id="20" name="CuadroTexto 46">
              <a:extLst>
                <a:ext uri="{FF2B5EF4-FFF2-40B4-BE49-F238E27FC236}">
                  <a16:creationId xmlns:a16="http://schemas.microsoft.com/office/drawing/2014/main" id="{02806A63-800E-2D7D-4533-E51E0CB465CB}"/>
                </a:ext>
              </a:extLst>
            </p:cNvPr>
            <p:cNvSpPr txBox="1"/>
            <p:nvPr/>
          </p:nvSpPr>
          <p:spPr>
            <a:xfrm>
              <a:off x="110322" y="3002290"/>
              <a:ext cx="2649242" cy="43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Xunta Sans" panose="00000500000000000000" pitchFamily="2" charset="0"/>
                </a:rPr>
                <a:t>Almacenamiento:</a:t>
              </a:r>
            </a:p>
          </p:txBody>
        </p:sp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E5D40034-2711-FBC8-895E-D6590860495D}"/>
                </a:ext>
              </a:extLst>
            </p:cNvPr>
            <p:cNvSpPr/>
            <p:nvPr/>
          </p:nvSpPr>
          <p:spPr>
            <a:xfrm>
              <a:off x="185797" y="2406700"/>
              <a:ext cx="1748756" cy="53149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>
                <a:noFill/>
                <a:latin typeface="Xunta Sans" panose="00000500000000000000" pitchFamily="2" charset="0"/>
              </a:endParaRPr>
            </a:p>
          </p:txBody>
        </p:sp>
        <p:sp>
          <p:nvSpPr>
            <p:cNvPr id="22" name="Rectángulo 48">
              <a:extLst>
                <a:ext uri="{FF2B5EF4-FFF2-40B4-BE49-F238E27FC236}">
                  <a16:creationId xmlns:a16="http://schemas.microsoft.com/office/drawing/2014/main" id="{3317D856-3FBE-EC75-6438-C9E248C004B1}"/>
                </a:ext>
              </a:extLst>
            </p:cNvPr>
            <p:cNvSpPr/>
            <p:nvPr/>
          </p:nvSpPr>
          <p:spPr>
            <a:xfrm>
              <a:off x="153691" y="3396897"/>
              <a:ext cx="2986409" cy="1110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Tx/>
                <a:buChar char="-"/>
              </a:pPr>
              <a:r>
                <a:rPr lang="es-ES" sz="800" b="1" dirty="0">
                  <a:solidFill>
                    <a:schemeClr val="bg1"/>
                  </a:solidFill>
                  <a:latin typeface="Xunta Sans" panose="00000500000000000000" pitchFamily="2" charset="0"/>
                </a:rPr>
                <a:t>Centralizado</a:t>
              </a:r>
            </a:p>
            <a:p>
              <a:pPr marL="128588" indent="-128588">
                <a:buFontTx/>
                <a:buChar char="-"/>
              </a:pPr>
              <a:r>
                <a:rPr lang="es-ES" sz="800" b="1" dirty="0">
                  <a:solidFill>
                    <a:schemeClr val="bg1"/>
                  </a:solidFill>
                  <a:latin typeface="Xunta Sans" panose="00000500000000000000" pitchFamily="2" charset="0"/>
                </a:rPr>
                <a:t>Modular</a:t>
              </a:r>
            </a:p>
            <a:p>
              <a:pPr marL="128588" indent="-128588">
                <a:buFontTx/>
                <a:buChar char="-"/>
              </a:pPr>
              <a:r>
                <a:rPr lang="es-ES" sz="800" b="1" dirty="0" err="1">
                  <a:solidFill>
                    <a:schemeClr val="bg1"/>
                  </a:solidFill>
                  <a:latin typeface="Xunta Sans" panose="00000500000000000000" pitchFamily="2" charset="0"/>
                </a:rPr>
                <a:t>Multi</a:t>
              </a:r>
              <a:r>
                <a:rPr lang="es-ES" sz="800" b="1" dirty="0">
                  <a:solidFill>
                    <a:schemeClr val="bg1"/>
                  </a:solidFill>
                  <a:latin typeface="Xunta Sans" panose="00000500000000000000" pitchFamily="2" charset="0"/>
                </a:rPr>
                <a:t>-formato</a:t>
              </a:r>
            </a:p>
            <a:p>
              <a:pPr marL="128588" indent="-128588">
                <a:buFontTx/>
                <a:buChar char="-"/>
              </a:pPr>
              <a:r>
                <a:rPr lang="es-ES" sz="800" b="1" dirty="0" err="1">
                  <a:solidFill>
                    <a:schemeClr val="bg1"/>
                  </a:solidFill>
                  <a:latin typeface="Xunta Sans" panose="00000500000000000000" pitchFamily="2" charset="0"/>
                </a:rPr>
                <a:t>Multi</a:t>
              </a:r>
              <a:r>
                <a:rPr lang="es-ES" sz="800" b="1" dirty="0">
                  <a:solidFill>
                    <a:schemeClr val="bg1"/>
                  </a:solidFill>
                  <a:latin typeface="Xunta Sans" panose="00000500000000000000" pitchFamily="2" charset="0"/>
                </a:rPr>
                <a:t>-fuente</a:t>
              </a:r>
            </a:p>
          </p:txBody>
        </p:sp>
      </p:grpSp>
      <p:pic>
        <p:nvPicPr>
          <p:cNvPr id="23" name="Imagen 4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B707D88-324A-632E-5FCB-1BA1B5E846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83" r="-7718"/>
          <a:stretch/>
        </p:blipFill>
        <p:spPr>
          <a:xfrm>
            <a:off x="1764812" y="5178749"/>
            <a:ext cx="2464821" cy="1674767"/>
          </a:xfrm>
          <a:prstGeom prst="rect">
            <a:avLst/>
          </a:prstGeom>
        </p:spPr>
      </p:pic>
      <p:pic>
        <p:nvPicPr>
          <p:cNvPr id="24" name="Imagen 40">
            <a:extLst>
              <a:ext uri="{FF2B5EF4-FFF2-40B4-BE49-F238E27FC236}">
                <a16:creationId xmlns:a16="http://schemas.microsoft.com/office/drawing/2014/main" id="{F3ADB2EC-32CD-2DA7-DB5B-62EA097CB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22" y="3623339"/>
            <a:ext cx="1841388" cy="1280298"/>
          </a:xfrm>
          <a:prstGeom prst="rect">
            <a:avLst/>
          </a:prstGeom>
        </p:spPr>
      </p:pic>
      <p:sp>
        <p:nvSpPr>
          <p:cNvPr id="25" name="30 Nube">
            <a:extLst>
              <a:ext uri="{FF2B5EF4-FFF2-40B4-BE49-F238E27FC236}">
                <a16:creationId xmlns:a16="http://schemas.microsoft.com/office/drawing/2014/main" id="{6D1D43E2-9C9E-B57F-5AB8-24A086869637}"/>
              </a:ext>
            </a:extLst>
          </p:cNvPr>
          <p:cNvSpPr/>
          <p:nvPr/>
        </p:nvSpPr>
        <p:spPr>
          <a:xfrm>
            <a:off x="4944778" y="1775046"/>
            <a:ext cx="1222049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Xunta Sans" panose="00000500000000000000" pitchFamily="2" charset="0"/>
              </a:rPr>
              <a:t>7 M€</a:t>
            </a:r>
          </a:p>
        </p:txBody>
      </p:sp>
    </p:spTree>
    <p:extLst>
      <p:ext uri="{BB962C8B-B14F-4D97-AF65-F5344CB8AC3E}">
        <p14:creationId xmlns:p14="http://schemas.microsoft.com/office/powerpoint/2010/main" val="20237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B33BF-DC11-2FB4-31FF-CE746585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2F01CAE-6E32-0BC8-77B6-221996B25D1B}"/>
              </a:ext>
            </a:extLst>
          </p:cNvPr>
          <p:cNvSpPr/>
          <p:nvPr/>
        </p:nvSpPr>
        <p:spPr>
          <a:xfrm>
            <a:off x="527517" y="1207043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CC431D-80DB-CC2D-5D2D-6953B0459168}"/>
              </a:ext>
            </a:extLst>
          </p:cNvPr>
          <p:cNvSpPr txBox="1"/>
          <p:nvPr/>
        </p:nvSpPr>
        <p:spPr>
          <a:xfrm>
            <a:off x="881974" y="1175912"/>
            <a:ext cx="99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913186-AD8A-4E42-022F-220F463B2A7B}"/>
              </a:ext>
            </a:extLst>
          </p:cNvPr>
          <p:cNvSpPr txBox="1">
            <a:spLocks/>
          </p:cNvSpPr>
          <p:nvPr/>
        </p:nvSpPr>
        <p:spPr>
          <a:xfrm>
            <a:off x="457199" y="1936674"/>
            <a:ext cx="11635099" cy="928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Fase II: PRTR. Gestión del conocimiento con herramientas digitales</a:t>
            </a:r>
          </a:p>
        </p:txBody>
      </p:sp>
      <p:sp>
        <p:nvSpPr>
          <p:cNvPr id="5" name="2 Nube">
            <a:extLst>
              <a:ext uri="{FF2B5EF4-FFF2-40B4-BE49-F238E27FC236}">
                <a16:creationId xmlns:a16="http://schemas.microsoft.com/office/drawing/2014/main" id="{37FD636A-99C4-1C4C-2468-048FFB90AC17}"/>
              </a:ext>
            </a:extLst>
          </p:cNvPr>
          <p:cNvSpPr/>
          <p:nvPr/>
        </p:nvSpPr>
        <p:spPr>
          <a:xfrm>
            <a:off x="10440111" y="2091658"/>
            <a:ext cx="1222049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Xunta Sans" panose="00000500000000000000" pitchFamily="2" charset="0"/>
              </a:rPr>
              <a:t>22 M€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ACCCAAB-0DFA-2745-1682-FE143D6B22BF}"/>
              </a:ext>
            </a:extLst>
          </p:cNvPr>
          <p:cNvSpPr/>
          <p:nvPr/>
        </p:nvSpPr>
        <p:spPr>
          <a:xfrm>
            <a:off x="980339" y="3092462"/>
            <a:ext cx="7538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Fase II a: Conocimiento e información digital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Fase II b: Transparencia y organización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Fase II c: Apoyo a municipios</a:t>
            </a:r>
          </a:p>
        </p:txBody>
      </p:sp>
    </p:spTree>
    <p:extLst>
      <p:ext uri="{BB962C8B-B14F-4D97-AF65-F5344CB8AC3E}">
        <p14:creationId xmlns:p14="http://schemas.microsoft.com/office/powerpoint/2010/main" val="182190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DB49A-2129-C6F4-5015-AF2138BD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CD8114-E9D7-7669-1ADD-4B67341CE510}"/>
              </a:ext>
            </a:extLst>
          </p:cNvPr>
          <p:cNvSpPr/>
          <p:nvPr/>
        </p:nvSpPr>
        <p:spPr>
          <a:xfrm>
            <a:off x="527517" y="1143665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51D66A-FA1C-3208-5829-2E6503D7D353}"/>
              </a:ext>
            </a:extLst>
          </p:cNvPr>
          <p:cNvSpPr txBox="1"/>
          <p:nvPr/>
        </p:nvSpPr>
        <p:spPr>
          <a:xfrm>
            <a:off x="881974" y="1112534"/>
            <a:ext cx="99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24BECF-2420-20CD-3695-1FCEF8DB3D6D}"/>
              </a:ext>
            </a:extLst>
          </p:cNvPr>
          <p:cNvSpPr txBox="1">
            <a:spLocks/>
          </p:cNvSpPr>
          <p:nvPr/>
        </p:nvSpPr>
        <p:spPr>
          <a:xfrm>
            <a:off x="457199" y="1697309"/>
            <a:ext cx="116350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Fase III: Los retos después del </a:t>
            </a:r>
            <a:r>
              <a:rPr lang="es-ES" sz="2800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PERTE</a:t>
            </a:r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	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DAD5017-4282-5065-4E91-2B638134D096}"/>
              </a:ext>
            </a:extLst>
          </p:cNvPr>
          <p:cNvSpPr/>
          <p:nvPr/>
        </p:nvSpPr>
        <p:spPr>
          <a:xfrm>
            <a:off x="980338" y="3067146"/>
            <a:ext cx="98453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Mantener los sistemas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Alimentarlos con datos de calidad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Actualizar procesos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Demostrar que todo esto sirve para algo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	- Optimizar procesos y ahorro en costes de gestión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	- Mejorar servicios</a:t>
            </a: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	- Incrementar la capacidad de anticipación ante problemas</a:t>
            </a:r>
          </a:p>
          <a:p>
            <a:endParaRPr lang="es-ES" sz="2400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4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C6D29-E7B5-E49C-7E30-D29BBA96C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F745B9-F20E-3496-FE69-23B567C9EA04}"/>
              </a:ext>
            </a:extLst>
          </p:cNvPr>
          <p:cNvSpPr/>
          <p:nvPr/>
        </p:nvSpPr>
        <p:spPr>
          <a:xfrm>
            <a:off x="527517" y="1143665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1FBF42-3098-051A-CD00-1B46F137213E}"/>
              </a:ext>
            </a:extLst>
          </p:cNvPr>
          <p:cNvSpPr txBox="1"/>
          <p:nvPr/>
        </p:nvSpPr>
        <p:spPr>
          <a:xfrm>
            <a:off x="881974" y="1112534"/>
            <a:ext cx="99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Estrategia de innovación y digitalización en fases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524C87-C5EC-5A7F-E3CC-EB42BB0A48B9}"/>
              </a:ext>
            </a:extLst>
          </p:cNvPr>
          <p:cNvSpPr txBox="1">
            <a:spLocks/>
          </p:cNvSpPr>
          <p:nvPr/>
        </p:nvSpPr>
        <p:spPr>
          <a:xfrm>
            <a:off x="457199" y="1722625"/>
            <a:ext cx="116350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Fase III: 	Oportunidades de futuro. </a:t>
            </a:r>
          </a:p>
          <a:p>
            <a:pPr algn="l"/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		Convertir datos en decisiones inteligentes</a:t>
            </a:r>
          </a:p>
        </p:txBody>
      </p:sp>
      <p:sp>
        <p:nvSpPr>
          <p:cNvPr id="5" name="2 Nube">
            <a:extLst>
              <a:ext uri="{FF2B5EF4-FFF2-40B4-BE49-F238E27FC236}">
                <a16:creationId xmlns:a16="http://schemas.microsoft.com/office/drawing/2014/main" id="{3BD7C435-813D-EBA5-EC57-8C7279438C85}"/>
              </a:ext>
            </a:extLst>
          </p:cNvPr>
          <p:cNvSpPr/>
          <p:nvPr/>
        </p:nvSpPr>
        <p:spPr>
          <a:xfrm>
            <a:off x="10551366" y="2076533"/>
            <a:ext cx="1222049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Xunta Sans" panose="00000500000000000000" pitchFamily="2" charset="0"/>
              </a:rPr>
              <a:t>9 M€</a:t>
            </a: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FC6512FB-AB3E-F404-0A5B-15CDE969121E}"/>
              </a:ext>
            </a:extLst>
          </p:cNvPr>
          <p:cNvSpPr txBox="1"/>
          <p:nvPr/>
        </p:nvSpPr>
        <p:spPr>
          <a:xfrm>
            <a:off x="3191431" y="3894965"/>
            <a:ext cx="298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2BB0C3"/>
                </a:solidFill>
                <a:latin typeface="Xunta Sans" panose="00000500000000000000" pitchFamily="2" charset="0"/>
              </a:rPr>
              <a:t>Aqua</a:t>
            </a:r>
            <a:r>
              <a:rPr lang="es-ES" sz="3200" b="1" dirty="0" err="1">
                <a:solidFill>
                  <a:srgbClr val="157FAF"/>
                </a:solidFill>
                <a:latin typeface="Xunta Sans" panose="00000500000000000000" pitchFamily="2" charset="0"/>
              </a:rPr>
              <a:t>IA</a:t>
            </a:r>
            <a:endParaRPr lang="es-ES" sz="3200" b="1" dirty="0">
              <a:solidFill>
                <a:srgbClr val="157FAF"/>
              </a:solidFill>
              <a:latin typeface="Xunta Sans" panose="00000500000000000000" pitchFamily="2" charset="0"/>
            </a:endParaRP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B34EFD94-8372-0449-592B-8C160643E0AE}"/>
              </a:ext>
            </a:extLst>
          </p:cNvPr>
          <p:cNvSpPr txBox="1"/>
          <p:nvPr/>
        </p:nvSpPr>
        <p:spPr>
          <a:xfrm>
            <a:off x="3191431" y="5325796"/>
            <a:ext cx="298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2BB0C3"/>
                </a:solidFill>
                <a:latin typeface="Xunta Sans" panose="00000500000000000000" pitchFamily="2" charset="0"/>
              </a:rPr>
              <a:t>Aqua</a:t>
            </a:r>
            <a:r>
              <a:rPr lang="es-ES" sz="3200" b="1" dirty="0" err="1">
                <a:solidFill>
                  <a:srgbClr val="157FAF"/>
                </a:solidFill>
                <a:latin typeface="Xunta Sans" panose="00000500000000000000" pitchFamily="2" charset="0"/>
              </a:rPr>
              <a:t>Twin</a:t>
            </a:r>
            <a:endParaRPr lang="es-ES" sz="3200" b="1" dirty="0">
              <a:solidFill>
                <a:srgbClr val="157FAF"/>
              </a:solidFill>
              <a:latin typeface="Xunta Sans" panose="00000500000000000000" pitchFamily="2" charset="0"/>
            </a:endParaRPr>
          </a:p>
        </p:txBody>
      </p:sp>
      <p:sp>
        <p:nvSpPr>
          <p:cNvPr id="8" name="CuadroTexto 18">
            <a:extLst>
              <a:ext uri="{FF2B5EF4-FFF2-40B4-BE49-F238E27FC236}">
                <a16:creationId xmlns:a16="http://schemas.microsoft.com/office/drawing/2014/main" id="{B3430183-EF6E-3436-042A-F34897D0B653}"/>
              </a:ext>
            </a:extLst>
          </p:cNvPr>
          <p:cNvSpPr txBox="1"/>
          <p:nvPr/>
        </p:nvSpPr>
        <p:spPr>
          <a:xfrm>
            <a:off x="289735" y="2991621"/>
            <a:ext cx="298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2BB0C3"/>
                </a:solidFill>
                <a:latin typeface="Xunta Sans" panose="00000500000000000000" pitchFamily="2" charset="0"/>
              </a:rPr>
              <a:t>Auga</a:t>
            </a:r>
            <a:r>
              <a:rPr lang="es-ES" sz="4000" b="1" dirty="0" err="1">
                <a:solidFill>
                  <a:srgbClr val="157FAF"/>
                </a:solidFill>
                <a:latin typeface="Xunta Sans" panose="00000500000000000000" pitchFamily="2" charset="0"/>
              </a:rPr>
              <a:t>Tech</a:t>
            </a:r>
            <a:endParaRPr lang="es-ES" sz="4000" b="1" dirty="0">
              <a:solidFill>
                <a:srgbClr val="157FAF"/>
              </a:solidFill>
              <a:latin typeface="Xunta Sans" panose="00000500000000000000" pitchFamily="2" charset="0"/>
            </a:endParaRPr>
          </a:p>
        </p:txBody>
      </p:sp>
      <p:sp>
        <p:nvSpPr>
          <p:cNvPr id="9" name="CuadroTexto 19">
            <a:extLst>
              <a:ext uri="{FF2B5EF4-FFF2-40B4-BE49-F238E27FC236}">
                <a16:creationId xmlns:a16="http://schemas.microsoft.com/office/drawing/2014/main" id="{09219C50-AC55-CE7A-419B-E19FE4777948}"/>
              </a:ext>
            </a:extLst>
          </p:cNvPr>
          <p:cNvSpPr txBox="1"/>
          <p:nvPr/>
        </p:nvSpPr>
        <p:spPr>
          <a:xfrm>
            <a:off x="3549251" y="4462156"/>
            <a:ext cx="2965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1800" dirty="0">
                <a:solidFill>
                  <a:schemeClr val="bg1"/>
                </a:solidFill>
                <a:effectLst/>
                <a:latin typeface="Xunta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ejora en la interacción ciudadana en tiempo real con Augas de Galicia</a:t>
            </a:r>
            <a:endParaRPr lang="es-ES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776EC6-3B19-D897-03A6-5C28E5B4738F}"/>
              </a:ext>
            </a:extLst>
          </p:cNvPr>
          <p:cNvSpPr txBox="1"/>
          <p:nvPr/>
        </p:nvSpPr>
        <p:spPr>
          <a:xfrm>
            <a:off x="3549251" y="5910571"/>
            <a:ext cx="2965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Xunta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" sz="1800" dirty="0">
                <a:solidFill>
                  <a:schemeClr val="bg1"/>
                </a:solidFill>
                <a:effectLst/>
                <a:latin typeface="Xunta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emelo digital aplicado al ámbito de una cuenca hidrográfica completa</a:t>
            </a:r>
            <a:endParaRPr lang="es-ES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5A497E8-76C4-6C71-9513-2612D245E43E}"/>
              </a:ext>
            </a:extLst>
          </p:cNvPr>
          <p:cNvCxnSpPr>
            <a:cxnSpLocks/>
          </p:cNvCxnSpPr>
          <p:nvPr/>
        </p:nvCxnSpPr>
        <p:spPr>
          <a:xfrm>
            <a:off x="2940775" y="4172127"/>
            <a:ext cx="0" cy="2012403"/>
          </a:xfrm>
          <a:prstGeom prst="line">
            <a:avLst/>
          </a:prstGeom>
          <a:ln w="38100">
            <a:solidFill>
              <a:srgbClr val="2AA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0">
            <a:extLst>
              <a:ext uri="{FF2B5EF4-FFF2-40B4-BE49-F238E27FC236}">
                <a16:creationId xmlns:a16="http://schemas.microsoft.com/office/drawing/2014/main" id="{C9C4B74A-8842-4184-6067-6C407016A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5" y="4026154"/>
            <a:ext cx="2342603" cy="2342603"/>
          </a:xfrm>
          <a:prstGeom prst="rect">
            <a:avLst/>
          </a:prstGeom>
        </p:spPr>
      </p:pic>
      <p:sp>
        <p:nvSpPr>
          <p:cNvPr id="13" name="Rectángulo 32">
            <a:extLst>
              <a:ext uri="{FF2B5EF4-FFF2-40B4-BE49-F238E27FC236}">
                <a16:creationId xmlns:a16="http://schemas.microsoft.com/office/drawing/2014/main" id="{CE9275F6-250E-9582-ED91-6196D6CC7B45}"/>
              </a:ext>
            </a:extLst>
          </p:cNvPr>
          <p:cNvSpPr/>
          <p:nvPr/>
        </p:nvSpPr>
        <p:spPr>
          <a:xfrm>
            <a:off x="9697915" y="4455260"/>
            <a:ext cx="2494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Xunta Sans" panose="00000500000000000000" pitchFamily="2" charset="0"/>
              </a:rPr>
              <a:t>Sistema innovador de monitorización avanzada de cuencas fluviales.</a:t>
            </a:r>
          </a:p>
        </p:txBody>
      </p:sp>
      <p:pic>
        <p:nvPicPr>
          <p:cNvPr id="14" name="Imagen 8">
            <a:extLst>
              <a:ext uri="{FF2B5EF4-FFF2-40B4-BE49-F238E27FC236}">
                <a16:creationId xmlns:a16="http://schemas.microsoft.com/office/drawing/2014/main" id="{0FF9D935-219D-7311-EE1C-9978ED84B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5" y="4026154"/>
            <a:ext cx="2341912" cy="2341912"/>
          </a:xfrm>
          <a:prstGeom prst="rect">
            <a:avLst/>
          </a:prstGeom>
        </p:spPr>
      </p:pic>
      <p:sp>
        <p:nvSpPr>
          <p:cNvPr id="15" name="CuadroTexto 18">
            <a:extLst>
              <a:ext uri="{FF2B5EF4-FFF2-40B4-BE49-F238E27FC236}">
                <a16:creationId xmlns:a16="http://schemas.microsoft.com/office/drawing/2014/main" id="{76046C8D-35DA-31B3-E2F7-B4153C000BA4}"/>
              </a:ext>
            </a:extLst>
          </p:cNvPr>
          <p:cNvSpPr txBox="1"/>
          <p:nvPr/>
        </p:nvSpPr>
        <p:spPr>
          <a:xfrm>
            <a:off x="6930858" y="2991621"/>
            <a:ext cx="298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2BB0C3"/>
                </a:solidFill>
                <a:latin typeface="Xunta Sans" panose="00000500000000000000" pitchFamily="2" charset="0"/>
              </a:rPr>
              <a:t>Rego</a:t>
            </a:r>
            <a:r>
              <a:rPr lang="es-ES" sz="4000" b="1" dirty="0" err="1">
                <a:solidFill>
                  <a:srgbClr val="157FAF"/>
                </a:solidFill>
                <a:latin typeface="Xunta Sans" panose="00000500000000000000" pitchFamily="2" charset="0"/>
              </a:rPr>
              <a:t>SAT</a:t>
            </a:r>
            <a:endParaRPr lang="es-ES" sz="4000" b="1" dirty="0">
              <a:solidFill>
                <a:srgbClr val="157FAF"/>
              </a:solidFill>
              <a:latin typeface="Xunta Sans" panose="00000500000000000000" pitchFamily="2" charset="0"/>
            </a:endParaRPr>
          </a:p>
        </p:txBody>
      </p:sp>
      <p:cxnSp>
        <p:nvCxnSpPr>
          <p:cNvPr id="16" name="Conector recto 22">
            <a:extLst>
              <a:ext uri="{FF2B5EF4-FFF2-40B4-BE49-F238E27FC236}">
                <a16:creationId xmlns:a16="http://schemas.microsoft.com/office/drawing/2014/main" id="{9DE828E4-E637-6D7C-F244-B5DA4C5ECD0E}"/>
              </a:ext>
            </a:extLst>
          </p:cNvPr>
          <p:cNvCxnSpPr>
            <a:cxnSpLocks/>
          </p:cNvCxnSpPr>
          <p:nvPr/>
        </p:nvCxnSpPr>
        <p:spPr>
          <a:xfrm>
            <a:off x="9397259" y="4191253"/>
            <a:ext cx="0" cy="2012403"/>
          </a:xfrm>
          <a:prstGeom prst="line">
            <a:avLst/>
          </a:prstGeom>
          <a:ln w="38100">
            <a:solidFill>
              <a:srgbClr val="2AA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507A7-3D6E-AB59-58D6-0B8550B2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B53AB4-FB01-6166-628D-8AADC2BA281D}"/>
              </a:ext>
            </a:extLst>
          </p:cNvPr>
          <p:cNvSpPr/>
          <p:nvPr/>
        </p:nvSpPr>
        <p:spPr>
          <a:xfrm>
            <a:off x="527517" y="1143665"/>
            <a:ext cx="209005" cy="522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Xunta Sa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871B0-33C2-2E74-4E66-DDC27410A2A6}"/>
              </a:ext>
            </a:extLst>
          </p:cNvPr>
          <p:cNvSpPr txBox="1"/>
          <p:nvPr/>
        </p:nvSpPr>
        <p:spPr>
          <a:xfrm>
            <a:off x="881974" y="1112534"/>
            <a:ext cx="924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Xunta Sans" panose="00000500000000000000" pitchFamily="2" charset="0"/>
              </a:rPr>
              <a:t>Innovación y digitalización después del </a:t>
            </a:r>
            <a:r>
              <a:rPr lang="es-ES" sz="3200" b="1" dirty="0" err="1">
                <a:solidFill>
                  <a:schemeClr val="bg1"/>
                </a:solidFill>
                <a:latin typeface="Xunta Sans" panose="00000500000000000000" pitchFamily="2" charset="0"/>
              </a:rPr>
              <a:t>PERTE</a:t>
            </a:r>
            <a:endParaRPr lang="es-ES" sz="3200" b="1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826ADC-387D-9365-7C69-83CF51196F8A}"/>
              </a:ext>
            </a:extLst>
          </p:cNvPr>
          <p:cNvSpPr txBox="1">
            <a:spLocks/>
          </p:cNvSpPr>
          <p:nvPr/>
        </p:nvSpPr>
        <p:spPr>
          <a:xfrm>
            <a:off x="457199" y="1722625"/>
            <a:ext cx="116350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b="1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9BBA72-DF5A-EBFF-9934-890028E023AA}"/>
              </a:ext>
            </a:extLst>
          </p:cNvPr>
          <p:cNvSpPr txBox="1">
            <a:spLocks/>
          </p:cNvSpPr>
          <p:nvPr/>
        </p:nvSpPr>
        <p:spPr>
          <a:xfrm>
            <a:off x="457199" y="1697309"/>
            <a:ext cx="116350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chemeClr val="bg1"/>
                </a:solidFill>
                <a:latin typeface="Xunta Sans" panose="00000500000000000000" pitchFamily="2" charset="0"/>
              </a:rPr>
              <a:t>Conclusiones:	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308207B-4F2A-7DF2-429C-23C0407DF11F}"/>
              </a:ext>
            </a:extLst>
          </p:cNvPr>
          <p:cNvSpPr/>
          <p:nvPr/>
        </p:nvSpPr>
        <p:spPr>
          <a:xfrm>
            <a:off x="980338" y="3067146"/>
            <a:ext cx="9845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La digitalización no se justifica en sí misma; se justifica si mejora la gestión o mejora claramente el servicio</a:t>
            </a:r>
          </a:p>
          <a:p>
            <a:endParaRPr lang="es-ES" sz="2400" dirty="0">
              <a:solidFill>
                <a:schemeClr val="bg1"/>
              </a:solidFill>
              <a:latin typeface="Xunta Sans" panose="00000500000000000000" pitchFamily="2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Xunta Sans" panose="00000500000000000000" pitchFamily="2" charset="0"/>
              </a:rPr>
              <a:t>• El verdadero reto no es implantar tecnología; el verdadero reto es hacerla sostenible, integrada y útil para la sociedad</a:t>
            </a:r>
          </a:p>
          <a:p>
            <a:endParaRPr lang="es-ES" sz="2400" dirty="0">
              <a:solidFill>
                <a:schemeClr val="bg1"/>
              </a:solidFill>
              <a:latin typeface="Xunt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0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522</Words>
  <Application>Microsoft Office PowerPoint</Application>
  <PresentationFormat>Panorámica</PresentationFormat>
  <Paragraphs>89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Arial</vt:lpstr>
      <vt:lpstr>Xunta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Mosqueira Martinez, Gonzalo</cp:lastModifiedBy>
  <cp:revision>15</cp:revision>
  <dcterms:created xsi:type="dcterms:W3CDTF">2026-03-27T12:10:37Z</dcterms:created>
  <dcterms:modified xsi:type="dcterms:W3CDTF">2026-04-16T14:04:11Z</dcterms:modified>
</cp:coreProperties>
</file>