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60" r:id="rId4"/>
    <p:sldId id="261" r:id="rId5"/>
    <p:sldId id="264" r:id="rId6"/>
    <p:sldId id="265" r:id="rId7"/>
    <p:sldId id="266" r:id="rId8"/>
    <p:sldId id="268" r:id="rId9"/>
    <p:sldId id="271" r:id="rId10"/>
    <p:sldId id="277" r:id="rId11"/>
    <p:sldId id="276" r:id="rId12"/>
  </p:sldIdLst>
  <p:sldSz cx="12192000" cy="6858000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94DDB90-F695-4347-8194-E0F6982DB4B8}" v="1" dt="2026-04-13T10:28:12.87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006" autoAdjust="0"/>
    <p:restoredTop sz="94660"/>
  </p:normalViewPr>
  <p:slideViewPr>
    <p:cSldViewPr snapToGrid="0">
      <p:cViewPr varScale="1">
        <p:scale>
          <a:sx n="105" d="100"/>
          <a:sy n="105" d="100"/>
        </p:scale>
        <p:origin x="77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18" Type="http://schemas.microsoft.com/office/2015/10/relationships/revisionInfo" Target="revisionInfo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microsoft.com/office/2016/11/relationships/changesInfo" Target="changesInfos/changesInfo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Genma Otero" userId="0c22e17f-e72c-41c1-92d0-1c9b35fe8aeb" providerId="ADAL" clId="{194DDB90-F695-4347-8194-E0F6982DB4B8}"/>
    <pc:docChg chg="custSel delSld modSld">
      <pc:chgData name="Genma Otero" userId="0c22e17f-e72c-41c1-92d0-1c9b35fe8aeb" providerId="ADAL" clId="{194DDB90-F695-4347-8194-E0F6982DB4B8}" dt="2026-04-13T10:40:17.128" v="149" actId="20577"/>
      <pc:docMkLst>
        <pc:docMk/>
      </pc:docMkLst>
      <pc:sldChg chg="modSp mod">
        <pc:chgData name="Genma Otero" userId="0c22e17f-e72c-41c1-92d0-1c9b35fe8aeb" providerId="ADAL" clId="{194DDB90-F695-4347-8194-E0F6982DB4B8}" dt="2026-04-13T10:38:28.339" v="134" actId="20577"/>
        <pc:sldMkLst>
          <pc:docMk/>
          <pc:sldMk cId="1462451888" sldId="259"/>
        </pc:sldMkLst>
        <pc:spChg chg="mod">
          <ac:chgData name="Genma Otero" userId="0c22e17f-e72c-41c1-92d0-1c9b35fe8aeb" providerId="ADAL" clId="{194DDB90-F695-4347-8194-E0F6982DB4B8}" dt="2026-04-13T10:38:28.339" v="134" actId="20577"/>
          <ac:spMkLst>
            <pc:docMk/>
            <pc:sldMk cId="1462451888" sldId="259"/>
            <ac:spMk id="5" creationId="{429868D3-90AA-40E3-0869-B6004FB7E64D}"/>
          </ac:spMkLst>
        </pc:spChg>
      </pc:sldChg>
      <pc:sldChg chg="modSp mod">
        <pc:chgData name="Genma Otero" userId="0c22e17f-e72c-41c1-92d0-1c9b35fe8aeb" providerId="ADAL" clId="{194DDB90-F695-4347-8194-E0F6982DB4B8}" dt="2026-04-13T10:39:16.063" v="141" actId="20577"/>
        <pc:sldMkLst>
          <pc:docMk/>
          <pc:sldMk cId="1608126643" sldId="260"/>
        </pc:sldMkLst>
        <pc:spChg chg="mod">
          <ac:chgData name="Genma Otero" userId="0c22e17f-e72c-41c1-92d0-1c9b35fe8aeb" providerId="ADAL" clId="{194DDB90-F695-4347-8194-E0F6982DB4B8}" dt="2026-04-13T10:39:16.063" v="141" actId="20577"/>
          <ac:spMkLst>
            <pc:docMk/>
            <pc:sldMk cId="1608126643" sldId="260"/>
            <ac:spMk id="5" creationId="{57B6E37D-E451-FFF0-CB69-E2FBE1517943}"/>
          </ac:spMkLst>
        </pc:spChg>
      </pc:sldChg>
      <pc:sldChg chg="addSp delSp modSp mod">
        <pc:chgData name="Genma Otero" userId="0c22e17f-e72c-41c1-92d0-1c9b35fe8aeb" providerId="ADAL" clId="{194DDB90-F695-4347-8194-E0F6982DB4B8}" dt="2026-04-13T10:40:17.128" v="149" actId="20577"/>
        <pc:sldMkLst>
          <pc:docMk/>
          <pc:sldMk cId="1184733612" sldId="271"/>
        </pc:sldMkLst>
        <pc:spChg chg="mod">
          <ac:chgData name="Genma Otero" userId="0c22e17f-e72c-41c1-92d0-1c9b35fe8aeb" providerId="ADAL" clId="{194DDB90-F695-4347-8194-E0F6982DB4B8}" dt="2026-04-13T10:40:17.128" v="149" actId="20577"/>
          <ac:spMkLst>
            <pc:docMk/>
            <pc:sldMk cId="1184733612" sldId="271"/>
            <ac:spMk id="5" creationId="{E3B329AC-34DB-41C9-8A37-393B0DFDBD14}"/>
          </ac:spMkLst>
        </pc:spChg>
        <pc:picChg chg="add del mod">
          <ac:chgData name="Genma Otero" userId="0c22e17f-e72c-41c1-92d0-1c9b35fe8aeb" providerId="ADAL" clId="{194DDB90-F695-4347-8194-E0F6982DB4B8}" dt="2026-04-13T10:28:15.790" v="26" actId="21"/>
          <ac:picMkLst>
            <pc:docMk/>
            <pc:sldMk cId="1184733612" sldId="271"/>
            <ac:picMk id="2" creationId="{83693DFB-0455-0D75-692B-B0AC3AC9417A}"/>
          </ac:picMkLst>
        </pc:picChg>
      </pc:sldChg>
      <pc:sldChg chg="modSp del mod">
        <pc:chgData name="Genma Otero" userId="0c22e17f-e72c-41c1-92d0-1c9b35fe8aeb" providerId="ADAL" clId="{194DDB90-F695-4347-8194-E0F6982DB4B8}" dt="2026-04-13T10:29:45.032" v="62" actId="2696"/>
        <pc:sldMkLst>
          <pc:docMk/>
          <pc:sldMk cId="2378337863" sldId="273"/>
        </pc:sldMkLst>
        <pc:spChg chg="mod">
          <ac:chgData name="Genma Otero" userId="0c22e17f-e72c-41c1-92d0-1c9b35fe8aeb" providerId="ADAL" clId="{194DDB90-F695-4347-8194-E0F6982DB4B8}" dt="2026-04-13T10:27:43.565" v="23" actId="6549"/>
          <ac:spMkLst>
            <pc:docMk/>
            <pc:sldMk cId="2378337863" sldId="273"/>
            <ac:spMk id="5" creationId="{951CD15D-E7CC-9C53-1F86-EC1E0E3EB5D7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BB71498-18D4-C18F-AA8E-929F893CB84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9B634507-DB81-FFB9-0128-05E61256854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E5815926-1732-AA9D-0ADC-79E68BB116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A70883-FF78-49D0-A724-3E5FF68E203E}" type="datetimeFigureOut">
              <a:rPr lang="es-ES" smtClean="0"/>
              <a:t>13/04/2026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2EDEEEF4-C20E-CF94-5DB9-8763EE01D5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A105AC64-897B-9A18-B2D1-88A6650ECC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21289B-0837-4073-8BBD-A55ED26A56B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308927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3D82A8A-CFD2-E12F-7F16-B31B0229F5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12BBEF42-DD73-43E3-1DA4-12B1BB16239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39A52C1C-B393-A7E3-A113-4913898F48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A70883-FF78-49D0-A724-3E5FF68E203E}" type="datetimeFigureOut">
              <a:rPr lang="es-ES" smtClean="0"/>
              <a:t>13/04/2026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372B9867-859F-4A09-94FB-801E1E79A0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5CCD2432-A409-1C87-9470-89ED956AEF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21289B-0837-4073-8BBD-A55ED26A56B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902932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A254984F-F4AB-FD9A-9AD0-1FE88611264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F6BB922A-BEA7-D808-91BC-BB696FFCAED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B17E8075-E4EF-4B90-D3AC-104C1DCD94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A70883-FF78-49D0-A724-3E5FF68E203E}" type="datetimeFigureOut">
              <a:rPr lang="es-ES" smtClean="0"/>
              <a:t>13/04/2026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C912A6BA-7A55-D1CE-3F0A-8C136CD7F4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296DA08D-529E-BE6E-D174-D148DC7A78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21289B-0837-4073-8BBD-A55ED26A56B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010271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27136E9-2BD0-972C-45D3-159C880DDD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1ED372ED-C689-F6BF-CCC5-77B9F4FD71F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5D20B62F-EDCE-37FB-C2BD-125331C0DA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A70883-FF78-49D0-A724-3E5FF68E203E}" type="datetimeFigureOut">
              <a:rPr lang="es-ES" smtClean="0"/>
              <a:t>13/04/2026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59C26322-1A7E-2E7A-5DF8-6A2310C632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4BD85A98-1F87-A5D4-C3DD-D2D8D5B123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21289B-0837-4073-8BBD-A55ED26A56B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091794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C65D760-C708-0CA3-C49D-E678B80E35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A97B20E0-B70D-ED06-C502-ED1378977E5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1982B5D0-E430-8EBE-33DA-41CB7BBA6B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A70883-FF78-49D0-A724-3E5FF68E203E}" type="datetimeFigureOut">
              <a:rPr lang="es-ES" smtClean="0"/>
              <a:t>13/04/2026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54697923-4383-AD6C-BF71-3FD47DE333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EDAB8A1-9B03-B811-DDBD-AC9146E32B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21289B-0837-4073-8BBD-A55ED26A56B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902616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883A3A9-A940-F877-BE68-E1F2F96409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E364619D-185D-C5C5-5F20-5B6AC2F3D4F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601965C8-BFF3-ED7D-0F04-70F3C0FB9DD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1B87E3A0-70A1-EC47-CA4C-E593AD6615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A70883-FF78-49D0-A724-3E5FF68E203E}" type="datetimeFigureOut">
              <a:rPr lang="es-ES" smtClean="0"/>
              <a:t>13/04/2026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960CB347-96C1-64E4-9283-1C60A779E1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1DFFD48C-FA25-76E6-D2A3-E8F8D26C3C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21289B-0837-4073-8BBD-A55ED26A56B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760098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E8512A9-DA52-71A0-21CC-C2A0E0DE04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53679098-A4CF-3959-76A3-85E74B94A2E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75560670-21A4-0E1D-069F-1D87029C570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FE8FCC48-F73E-E0A1-25F0-142B898C6E3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6129CD3C-DF8F-6716-2EA8-66AD44C824C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E0A9B36B-BA82-3086-CD80-58BC2B3331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A70883-FF78-49D0-A724-3E5FF68E203E}" type="datetimeFigureOut">
              <a:rPr lang="es-ES" smtClean="0"/>
              <a:t>13/04/2026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FF528713-E5C6-26B8-11FD-FAF6963F55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398B4CB6-581B-B325-2331-EB9B877CB5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21289B-0837-4073-8BBD-A55ED26A56B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963529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7754C81-ABC2-86B1-BD58-497CCE4C5E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C337DFA6-C1C3-78FD-2A6E-1377F60518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A70883-FF78-49D0-A724-3E5FF68E203E}" type="datetimeFigureOut">
              <a:rPr lang="es-ES" smtClean="0"/>
              <a:t>13/04/2026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AC11BAF5-637F-2951-3CF1-267AF7332A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AD6A92C3-E971-F9D4-907E-9CAC5C14AA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21289B-0837-4073-8BBD-A55ED26A56B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188751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E21D01CA-6BED-5A2B-E152-670674A3CC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A70883-FF78-49D0-A724-3E5FF68E203E}" type="datetimeFigureOut">
              <a:rPr lang="es-ES" smtClean="0"/>
              <a:t>13/04/2026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8FA6B6FD-F0DF-3D2C-DB11-262C4985E3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52EC4F7A-7FD5-7E75-147B-7943252A4A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21289B-0837-4073-8BBD-A55ED26A56B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294004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7A61609-43D5-4909-687A-C9C77D06A4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4D54ADEA-FA23-D2AD-414A-39EE97294BC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9B452EDE-801A-244D-26F0-0F3F0E1FC4F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7A3A6C3E-5E6B-7E02-8B7B-60C4F441A7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A70883-FF78-49D0-A724-3E5FF68E203E}" type="datetimeFigureOut">
              <a:rPr lang="es-ES" smtClean="0"/>
              <a:t>13/04/2026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18296F7E-BBFD-6CFD-C0A4-A0A08BAC99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9FCE0DF4-AAE8-E34B-9DA7-2C9BC70C4A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21289B-0837-4073-8BBD-A55ED26A56B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299053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DCBB344-5335-EB27-0CE0-CA628046D9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991AB590-4CF1-AA28-31CF-D618BE2DE1D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626A0E38-D115-BA63-2451-F4B1573AC26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DD1C3DAD-10CC-7DFB-12AA-DCDB52C872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A70883-FF78-49D0-A724-3E5FF68E203E}" type="datetimeFigureOut">
              <a:rPr lang="es-ES" smtClean="0"/>
              <a:t>13/04/2026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F4E05C4F-56CD-B35D-C20D-6A52FCE825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1B773812-C890-4778-1411-5B9C6451B8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21289B-0837-4073-8BBD-A55ED26A56B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459004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02771063-36EE-4D57-BCBF-DD9B043961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89E021DD-C4AC-AFD2-5188-6063C8A1D24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558A7851-BD95-D0E9-540F-2F35324835A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DEA70883-FF78-49D0-A724-3E5FF68E203E}" type="datetimeFigureOut">
              <a:rPr lang="es-ES" smtClean="0"/>
              <a:t>13/04/2026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FBD12792-0188-C172-191E-EBC8FCD815C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B8022135-A894-8816-B058-4348E3A6923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AC21289B-0837-4073-8BBD-A55ED26A56B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940549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jpg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>
            <a:extLst>
              <a:ext uri="{FF2B5EF4-FFF2-40B4-BE49-F238E27FC236}">
                <a16:creationId xmlns:a16="http://schemas.microsoft.com/office/drawing/2014/main" id="{DCDF771D-203E-9F54-DCCE-4349BEE551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8007" y="1053599"/>
            <a:ext cx="11442575" cy="1080000"/>
          </a:xfrm>
        </p:spPr>
        <p:txBody>
          <a:bodyPr>
            <a:noAutofit/>
          </a:bodyPr>
          <a:lstStyle/>
          <a:p>
            <a:pPr algn="ctr"/>
            <a:r>
              <a:rPr lang="es-ES" sz="3000" b="1" dirty="0">
                <a:latin typeface="Arial" panose="020B0604020202020204" pitchFamily="34" charset="0"/>
                <a:cs typeface="Arial" panose="020B0604020202020204" pitchFamily="34" charset="0"/>
              </a:rPr>
              <a:t>Digitalización municipal</a:t>
            </a:r>
            <a:br>
              <a:rPr lang="es-ES" sz="30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ES" sz="3000" b="1" dirty="0">
                <a:latin typeface="Arial" panose="020B0604020202020204" pitchFamily="34" charset="0"/>
                <a:cs typeface="Arial" panose="020B0604020202020204" pitchFamily="34" charset="0"/>
              </a:rPr>
              <a:t> Proyecto Ames Digital </a:t>
            </a:r>
            <a:r>
              <a:rPr lang="es-ES" sz="3000" b="1" dirty="0" err="1">
                <a:latin typeface="Arial" panose="020B0604020202020204" pitchFamily="34" charset="0"/>
                <a:cs typeface="Arial" panose="020B0604020202020204" pitchFamily="34" charset="0"/>
              </a:rPr>
              <a:t>Water</a:t>
            </a:r>
            <a:r>
              <a:rPr lang="es-ES" sz="3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5" name="Marcador de contenido 4">
            <a:extLst>
              <a:ext uri="{FF2B5EF4-FFF2-40B4-BE49-F238E27FC236}">
                <a16:creationId xmlns:a16="http://schemas.microsoft.com/office/drawing/2014/main" id="{AC93FF7C-3DDC-EF9A-B008-F8BEF0C75E5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209800"/>
            <a:ext cx="10515600" cy="3967162"/>
          </a:xfrm>
        </p:spPr>
        <p:txBody>
          <a:bodyPr/>
          <a:lstStyle/>
          <a:p>
            <a:pPr marL="0" indent="0">
              <a:buNone/>
            </a:pPr>
            <a:r>
              <a:rPr lang="es-ES" b="1" dirty="0"/>
              <a:t>CONTEXTO :</a:t>
            </a:r>
            <a:endParaRPr lang="es-ES" dirty="0"/>
          </a:p>
          <a:p>
            <a:r>
              <a:rPr lang="es-ES" dirty="0"/>
              <a:t>Municipio de Ames: </a:t>
            </a:r>
            <a:r>
              <a:rPr lang="es-ES" b="1" dirty="0"/>
              <a:t>33.276 habitantes</a:t>
            </a:r>
          </a:p>
          <a:p>
            <a:r>
              <a:rPr lang="es-ES" dirty="0"/>
              <a:t>Área metropolitana de Santiago de Compostela</a:t>
            </a:r>
          </a:p>
          <a:p>
            <a:r>
              <a:rPr lang="es-ES" dirty="0"/>
              <a:t>Crecimiento demográfico sostenido</a:t>
            </a:r>
          </a:p>
          <a:p>
            <a:r>
              <a:rPr lang="es-ES" dirty="0"/>
              <a:t>Municipio dinámico con alta natalidad y amplia oferta de servicios</a:t>
            </a:r>
          </a:p>
          <a:p>
            <a:r>
              <a:rPr lang="es-ES" dirty="0"/>
              <a:t>Núcleos urbanos: O Milladoiro y </a:t>
            </a:r>
            <a:r>
              <a:rPr lang="es-ES" dirty="0" err="1"/>
              <a:t>Bertamiráns</a:t>
            </a:r>
            <a:endParaRPr lang="es-ES" dirty="0"/>
          </a:p>
          <a:p>
            <a:r>
              <a:rPr lang="es-ES" dirty="0"/>
              <a:t>Entidad pública municipal que gestiona el CIA: </a:t>
            </a:r>
            <a:r>
              <a:rPr lang="es-ES" b="1" dirty="0"/>
              <a:t>AUGAS DE AMES EPEL</a:t>
            </a:r>
          </a:p>
          <a:p>
            <a:endParaRPr lang="es-ES" dirty="0"/>
          </a:p>
        </p:txBody>
      </p:sp>
      <p:pic>
        <p:nvPicPr>
          <p:cNvPr id="3" name="Imagen 2" descr="Logotipo&#10;&#10;El contenido generado por IA puede ser incorrecto.">
            <a:extLst>
              <a:ext uri="{FF2B5EF4-FFF2-40B4-BE49-F238E27FC236}">
                <a16:creationId xmlns:a16="http://schemas.microsoft.com/office/drawing/2014/main" id="{AD8448EF-E7AD-01C6-C7DE-B9CA241282E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284" y="1053599"/>
            <a:ext cx="2206872" cy="1080000"/>
          </a:xfrm>
          <a:prstGeom prst="rect">
            <a:avLst/>
          </a:prstGeom>
        </p:spPr>
      </p:pic>
      <p:pic>
        <p:nvPicPr>
          <p:cNvPr id="8" name="Imagen 7" descr="Interfaz de usuario gráfica&#10;&#10;El contenido generado por IA puede ser incorrecto.">
            <a:extLst>
              <a:ext uri="{FF2B5EF4-FFF2-40B4-BE49-F238E27FC236}">
                <a16:creationId xmlns:a16="http://schemas.microsoft.com/office/drawing/2014/main" id="{83693DFB-0455-0D75-692B-B0AC3AC9417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93208" y="1053599"/>
            <a:ext cx="1857375" cy="923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592160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C3F16A5-C356-9863-B64D-5CAC4D88FD2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" name="Rectangle 19">
            <a:extLst>
              <a:ext uri="{FF2B5EF4-FFF2-40B4-BE49-F238E27FC236}">
                <a16:creationId xmlns:a16="http://schemas.microsoft.com/office/drawing/2014/main" id="{2B97F24A-32CE-4C1C-A50D-3016B394DC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Marcador de contenido 4">
            <a:extLst>
              <a:ext uri="{FF2B5EF4-FFF2-40B4-BE49-F238E27FC236}">
                <a16:creationId xmlns:a16="http://schemas.microsoft.com/office/drawing/2014/main" id="{C29C4144-A0B3-EDA8-96F1-BCBE5A804F1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0936" y="2807208"/>
            <a:ext cx="3429000" cy="3410712"/>
          </a:xfrm>
        </p:spPr>
        <p:txBody>
          <a:bodyPr anchor="t">
            <a:normAutofit/>
          </a:bodyPr>
          <a:lstStyle/>
          <a:p>
            <a:pPr marL="0" indent="0">
              <a:buNone/>
            </a:pPr>
            <a:endParaRPr lang="es-ES" sz="2200" b="1" dirty="0"/>
          </a:p>
          <a:p>
            <a:endParaRPr lang="es-ES" sz="2200" b="1" dirty="0"/>
          </a:p>
        </p:txBody>
      </p:sp>
      <p:pic>
        <p:nvPicPr>
          <p:cNvPr id="3" name="Imagen 2" descr="Diagrama&#10;&#10;El contenido generado por IA puede ser incorrecto.">
            <a:extLst>
              <a:ext uri="{FF2B5EF4-FFF2-40B4-BE49-F238E27FC236}">
                <a16:creationId xmlns:a16="http://schemas.microsoft.com/office/drawing/2014/main" id="{6319E686-D714-C1FC-C790-121FCB149FA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156" b="6489"/>
          <a:stretch>
            <a:fillRect/>
          </a:stretch>
        </p:blipFill>
        <p:spPr>
          <a:xfrm>
            <a:off x="298286" y="1426462"/>
            <a:ext cx="11595428" cy="5148000"/>
          </a:xfrm>
          <a:prstGeom prst="rect">
            <a:avLst/>
          </a:prstGeom>
        </p:spPr>
      </p:pic>
      <p:pic>
        <p:nvPicPr>
          <p:cNvPr id="14" name="Imagen 13" descr="Logotipo&#10;&#10;El contenido generado por IA puede ser incorrecto.">
            <a:extLst>
              <a:ext uri="{FF2B5EF4-FFF2-40B4-BE49-F238E27FC236}">
                <a16:creationId xmlns:a16="http://schemas.microsoft.com/office/drawing/2014/main" id="{416ECE72-E40A-3C99-C0B9-79F31C664FE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284" y="110323"/>
            <a:ext cx="2206872" cy="1080000"/>
          </a:xfrm>
          <a:prstGeom prst="rect">
            <a:avLst/>
          </a:prstGeom>
        </p:spPr>
      </p:pic>
      <p:pic>
        <p:nvPicPr>
          <p:cNvPr id="15" name="Imagen 14" descr="Interfaz de usuario gráfica&#10;&#10;El contenido generado por IA puede ser incorrecto.">
            <a:extLst>
              <a:ext uri="{FF2B5EF4-FFF2-40B4-BE49-F238E27FC236}">
                <a16:creationId xmlns:a16="http://schemas.microsoft.com/office/drawing/2014/main" id="{624FF000-198C-C13C-EA2F-8AEB4761BEE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93208" y="110323"/>
            <a:ext cx="1857375" cy="923925"/>
          </a:xfrm>
          <a:prstGeom prst="rect">
            <a:avLst/>
          </a:prstGeom>
        </p:spPr>
      </p:pic>
      <p:sp>
        <p:nvSpPr>
          <p:cNvPr id="18" name="Título 3">
            <a:extLst>
              <a:ext uri="{FF2B5EF4-FFF2-40B4-BE49-F238E27FC236}">
                <a16:creationId xmlns:a16="http://schemas.microsoft.com/office/drawing/2014/main" id="{BC297F25-CC02-4196-C33F-C8021A2FC90A}"/>
              </a:ext>
            </a:extLst>
          </p:cNvPr>
          <p:cNvSpPr txBox="1">
            <a:spLocks/>
          </p:cNvSpPr>
          <p:nvPr/>
        </p:nvSpPr>
        <p:spPr>
          <a:xfrm>
            <a:off x="308007" y="139199"/>
            <a:ext cx="11442575" cy="1080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ES" sz="3000" b="1" dirty="0">
                <a:latin typeface="Arial" panose="020B0604020202020204" pitchFamily="34" charset="0"/>
                <a:cs typeface="Arial" panose="020B0604020202020204" pitchFamily="34" charset="0"/>
              </a:rPr>
              <a:t>Digitalización municipal</a:t>
            </a:r>
            <a:br>
              <a:rPr lang="es-ES" sz="30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ES" sz="3000" b="1" dirty="0">
                <a:latin typeface="Arial" panose="020B0604020202020204" pitchFamily="34" charset="0"/>
                <a:cs typeface="Arial" panose="020B0604020202020204" pitchFamily="34" charset="0"/>
              </a:rPr>
              <a:t> Proyecto Ames Digital </a:t>
            </a:r>
            <a:r>
              <a:rPr lang="es-ES" sz="3000" b="1" dirty="0" err="1">
                <a:latin typeface="Arial" panose="020B0604020202020204" pitchFamily="34" charset="0"/>
                <a:cs typeface="Arial" panose="020B0604020202020204" pitchFamily="34" charset="0"/>
              </a:rPr>
              <a:t>Water</a:t>
            </a:r>
            <a:r>
              <a:rPr lang="es-ES" sz="3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09395092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b="-6000"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3285863-36E4-03D9-2E23-C9257773759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arcador de contenido 4">
            <a:extLst>
              <a:ext uri="{FF2B5EF4-FFF2-40B4-BE49-F238E27FC236}">
                <a16:creationId xmlns:a16="http://schemas.microsoft.com/office/drawing/2014/main" id="{18556FEA-82C3-80C5-BB0E-1C936A7F25D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209800"/>
            <a:ext cx="10515600" cy="3967162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s-ES" b="1" dirty="0"/>
          </a:p>
          <a:p>
            <a:pPr marL="0" indent="0">
              <a:buNone/>
            </a:pPr>
            <a:r>
              <a:rPr lang="es-ES" b="1" dirty="0"/>
              <a:t>IMPORTANCIA DE LA DIGITALIZACIÓN:</a:t>
            </a:r>
          </a:p>
          <a:p>
            <a:r>
              <a:rPr lang="es-ES" dirty="0"/>
              <a:t>La digitalización no es tecnología → es </a:t>
            </a:r>
            <a:r>
              <a:rPr lang="es-ES" b="1" dirty="0"/>
              <a:t>cambio de modelo de gestión que nos proporciona</a:t>
            </a:r>
            <a:r>
              <a:rPr lang="es-ES" dirty="0"/>
              <a:t>:</a:t>
            </a:r>
          </a:p>
          <a:p>
            <a:pPr lvl="1"/>
            <a:r>
              <a:rPr lang="es-ES" dirty="0"/>
              <a:t>Datos de calidad </a:t>
            </a:r>
          </a:p>
          <a:p>
            <a:pPr lvl="1"/>
            <a:r>
              <a:rPr lang="es-ES" dirty="0"/>
              <a:t>Capacitación del personal </a:t>
            </a:r>
          </a:p>
          <a:p>
            <a:pPr lvl="1"/>
            <a:r>
              <a:rPr lang="es-ES" dirty="0"/>
              <a:t>Continuidad en el tiempo </a:t>
            </a:r>
          </a:p>
          <a:p>
            <a:pPr marL="0" indent="0">
              <a:buNone/>
            </a:pPr>
            <a:r>
              <a:rPr lang="es-ES" b="1" dirty="0"/>
              <a:t>“Digitalizar no es un proyecto, es una transformación continua.”</a:t>
            </a:r>
          </a:p>
        </p:txBody>
      </p:sp>
      <p:grpSp>
        <p:nvGrpSpPr>
          <p:cNvPr id="6" name="Grupo 5">
            <a:extLst>
              <a:ext uri="{FF2B5EF4-FFF2-40B4-BE49-F238E27FC236}">
                <a16:creationId xmlns:a16="http://schemas.microsoft.com/office/drawing/2014/main" id="{7DA2B205-9650-1445-FA94-BDD014E647CE}"/>
              </a:ext>
            </a:extLst>
          </p:cNvPr>
          <p:cNvGrpSpPr/>
          <p:nvPr/>
        </p:nvGrpSpPr>
        <p:grpSpPr>
          <a:xfrm>
            <a:off x="162284" y="1053599"/>
            <a:ext cx="11588299" cy="1080000"/>
            <a:chOff x="162284" y="1053599"/>
            <a:chExt cx="11588299" cy="1080000"/>
          </a:xfrm>
        </p:grpSpPr>
        <p:sp>
          <p:nvSpPr>
            <p:cNvPr id="7" name="Título 3">
              <a:extLst>
                <a:ext uri="{FF2B5EF4-FFF2-40B4-BE49-F238E27FC236}">
                  <a16:creationId xmlns:a16="http://schemas.microsoft.com/office/drawing/2014/main" id="{FA70F29C-2347-B6E1-6F1B-2FFBD0860FA0}"/>
                </a:ext>
              </a:extLst>
            </p:cNvPr>
            <p:cNvSpPr txBox="1">
              <a:spLocks/>
            </p:cNvSpPr>
            <p:nvPr/>
          </p:nvSpPr>
          <p:spPr>
            <a:xfrm>
              <a:off x="308007" y="1053599"/>
              <a:ext cx="11442575" cy="1080000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ctr"/>
              <a:r>
                <a:rPr lang="es-ES" sz="3000" b="1" dirty="0">
                  <a:latin typeface="Arial" panose="020B0604020202020204" pitchFamily="34" charset="0"/>
                  <a:cs typeface="Arial" panose="020B0604020202020204" pitchFamily="34" charset="0"/>
                </a:rPr>
                <a:t>Digitalización municipal</a:t>
              </a:r>
              <a:br>
                <a:rPr lang="es-ES" sz="3000" b="1" dirty="0"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es-ES" sz="3000" b="1" dirty="0">
                  <a:latin typeface="Arial" panose="020B0604020202020204" pitchFamily="34" charset="0"/>
                  <a:cs typeface="Arial" panose="020B0604020202020204" pitchFamily="34" charset="0"/>
                </a:rPr>
                <a:t> Proyecto Ames Digital </a:t>
              </a:r>
              <a:r>
                <a:rPr lang="es-ES" sz="30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Water</a:t>
              </a:r>
              <a:r>
                <a:rPr lang="es-ES" sz="3000" b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</a:p>
          </p:txBody>
        </p:sp>
        <p:pic>
          <p:nvPicPr>
            <p:cNvPr id="8" name="Imagen 7" descr="Logotipo&#10;&#10;El contenido generado por IA puede ser incorrecto.">
              <a:extLst>
                <a:ext uri="{FF2B5EF4-FFF2-40B4-BE49-F238E27FC236}">
                  <a16:creationId xmlns:a16="http://schemas.microsoft.com/office/drawing/2014/main" id="{3E0C2605-F0BB-1B21-BBB7-25EE7DC629B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2284" y="1053599"/>
              <a:ext cx="2206872" cy="1080000"/>
            </a:xfrm>
            <a:prstGeom prst="rect">
              <a:avLst/>
            </a:prstGeom>
          </p:spPr>
        </p:pic>
        <p:pic>
          <p:nvPicPr>
            <p:cNvPr id="9" name="Imagen 8" descr="Interfaz de usuario gráfica&#10;&#10;El contenido generado por IA puede ser incorrecto.">
              <a:extLst>
                <a:ext uri="{FF2B5EF4-FFF2-40B4-BE49-F238E27FC236}">
                  <a16:creationId xmlns:a16="http://schemas.microsoft.com/office/drawing/2014/main" id="{FE2518DE-5982-6FCE-F32F-B342BF2EABC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893208" y="1053599"/>
              <a:ext cx="1857375" cy="92392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7670009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b="-6000"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3AE0EE11-7BB1-970B-8CCE-10BE2825950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arcador de contenido 4">
            <a:extLst>
              <a:ext uri="{FF2B5EF4-FFF2-40B4-BE49-F238E27FC236}">
                <a16:creationId xmlns:a16="http://schemas.microsoft.com/office/drawing/2014/main" id="{429868D3-90AA-40E3-0869-B6004FB7E64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209800"/>
            <a:ext cx="10515600" cy="3967162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endParaRPr lang="es-ES" b="1" dirty="0"/>
          </a:p>
          <a:p>
            <a:pPr marL="0" indent="0">
              <a:buNone/>
            </a:pPr>
            <a:r>
              <a:rPr lang="es-ES" b="1" dirty="0"/>
              <a:t>MARCO DEL PROYECTO:</a:t>
            </a:r>
          </a:p>
          <a:p>
            <a:r>
              <a:rPr lang="es-ES" dirty="0"/>
              <a:t>PERTE digitalización del ciclo del agua</a:t>
            </a:r>
          </a:p>
          <a:p>
            <a:r>
              <a:rPr lang="es-ES" dirty="0"/>
              <a:t>Fondos </a:t>
            </a:r>
            <a:r>
              <a:rPr lang="es-ES" dirty="0" err="1"/>
              <a:t>NextGenerationEU</a:t>
            </a:r>
            <a:r>
              <a:rPr lang="es-ES" dirty="0"/>
              <a:t> – PRTR -Ministerio para la Transición Ecológica y el Reto Demográfico</a:t>
            </a:r>
          </a:p>
          <a:p>
            <a:r>
              <a:rPr lang="es-ES" dirty="0"/>
              <a:t>Coste subvencionable: 1.356.375,49 €</a:t>
            </a:r>
          </a:p>
          <a:p>
            <a:r>
              <a:rPr lang="es-ES" dirty="0"/>
              <a:t>Subvención concedida: 1.131.309,77 €</a:t>
            </a:r>
          </a:p>
          <a:p>
            <a:r>
              <a:rPr lang="es-ES" dirty="0"/>
              <a:t>Fondos propios: 225.065,72 €</a:t>
            </a:r>
          </a:p>
          <a:p>
            <a:r>
              <a:rPr lang="es-ES" b="1" dirty="0"/>
              <a:t>Denominación proyecto: Ames Digital </a:t>
            </a:r>
            <a:r>
              <a:rPr lang="es-ES" b="1" dirty="0" err="1"/>
              <a:t>Water</a:t>
            </a:r>
            <a:endParaRPr lang="es-ES" b="1" dirty="0"/>
          </a:p>
          <a:p>
            <a:endParaRPr lang="es-ES" dirty="0"/>
          </a:p>
        </p:txBody>
      </p:sp>
      <p:grpSp>
        <p:nvGrpSpPr>
          <p:cNvPr id="7" name="Grupo 6">
            <a:extLst>
              <a:ext uri="{FF2B5EF4-FFF2-40B4-BE49-F238E27FC236}">
                <a16:creationId xmlns:a16="http://schemas.microsoft.com/office/drawing/2014/main" id="{CFCA5121-4B8A-FCCC-6D40-831985AAE3AE}"/>
              </a:ext>
            </a:extLst>
          </p:cNvPr>
          <p:cNvGrpSpPr/>
          <p:nvPr/>
        </p:nvGrpSpPr>
        <p:grpSpPr>
          <a:xfrm>
            <a:off x="162284" y="1053599"/>
            <a:ext cx="11588299" cy="1080000"/>
            <a:chOff x="162284" y="1053599"/>
            <a:chExt cx="11588299" cy="1080000"/>
          </a:xfrm>
        </p:grpSpPr>
        <p:sp>
          <p:nvSpPr>
            <p:cNvPr id="2" name="Título 3">
              <a:extLst>
                <a:ext uri="{FF2B5EF4-FFF2-40B4-BE49-F238E27FC236}">
                  <a16:creationId xmlns:a16="http://schemas.microsoft.com/office/drawing/2014/main" id="{153EE968-7CAD-E30A-6E43-8C1650783FE6}"/>
                </a:ext>
              </a:extLst>
            </p:cNvPr>
            <p:cNvSpPr txBox="1">
              <a:spLocks/>
            </p:cNvSpPr>
            <p:nvPr/>
          </p:nvSpPr>
          <p:spPr>
            <a:xfrm>
              <a:off x="308007" y="1053599"/>
              <a:ext cx="11442575" cy="1080000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ctr"/>
              <a:r>
                <a:rPr lang="es-ES" sz="3000" b="1" dirty="0">
                  <a:latin typeface="Arial" panose="020B0604020202020204" pitchFamily="34" charset="0"/>
                  <a:cs typeface="Arial" panose="020B0604020202020204" pitchFamily="34" charset="0"/>
                </a:rPr>
                <a:t>Digitalización municipal</a:t>
              </a:r>
              <a:br>
                <a:rPr lang="es-ES" sz="3000" b="1" dirty="0"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es-ES" sz="3000" b="1" dirty="0">
                  <a:latin typeface="Arial" panose="020B0604020202020204" pitchFamily="34" charset="0"/>
                  <a:cs typeface="Arial" panose="020B0604020202020204" pitchFamily="34" charset="0"/>
                </a:rPr>
                <a:t> Proyecto Ames Digital </a:t>
              </a:r>
              <a:r>
                <a:rPr lang="es-ES" sz="30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Water</a:t>
              </a:r>
              <a:r>
                <a:rPr lang="es-ES" sz="3000" b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</a:p>
          </p:txBody>
        </p:sp>
        <p:pic>
          <p:nvPicPr>
            <p:cNvPr id="3" name="Imagen 2" descr="Logotipo&#10;&#10;El contenido generado por IA puede ser incorrecto.">
              <a:extLst>
                <a:ext uri="{FF2B5EF4-FFF2-40B4-BE49-F238E27FC236}">
                  <a16:creationId xmlns:a16="http://schemas.microsoft.com/office/drawing/2014/main" id="{4899039A-49F1-F6B5-47B8-ECED4F4E066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2284" y="1053599"/>
              <a:ext cx="2206872" cy="1080000"/>
            </a:xfrm>
            <a:prstGeom prst="rect">
              <a:avLst/>
            </a:prstGeom>
          </p:spPr>
        </p:pic>
        <p:pic>
          <p:nvPicPr>
            <p:cNvPr id="6" name="Imagen 5" descr="Interfaz de usuario gráfica&#10;&#10;El contenido generado por IA puede ser incorrecto.">
              <a:extLst>
                <a:ext uri="{FF2B5EF4-FFF2-40B4-BE49-F238E27FC236}">
                  <a16:creationId xmlns:a16="http://schemas.microsoft.com/office/drawing/2014/main" id="{E98E2D96-9625-0FC3-1C82-E4803DA2ECF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893208" y="1053599"/>
              <a:ext cx="1857375" cy="92392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46245188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5E2343B1-971D-7D2A-B440-69CC413E8AD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" name="Rectangle 9">
            <a:extLst>
              <a:ext uri="{FF2B5EF4-FFF2-40B4-BE49-F238E27FC236}">
                <a16:creationId xmlns:a16="http://schemas.microsoft.com/office/drawing/2014/main" id="{743AA782-23D1-4521-8CAD-47662984AA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ítulo 3">
            <a:extLst>
              <a:ext uri="{FF2B5EF4-FFF2-40B4-BE49-F238E27FC236}">
                <a16:creationId xmlns:a16="http://schemas.microsoft.com/office/drawing/2014/main" id="{BD9A830F-EB9F-43FD-A2B2-0B88DB5100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2064" y="1183667"/>
            <a:ext cx="4818888" cy="1481328"/>
          </a:xfrm>
          <a:noFill/>
        </p:spPr>
        <p:txBody>
          <a:bodyPr anchor="b">
            <a:normAutofit/>
          </a:bodyPr>
          <a:lstStyle/>
          <a:p>
            <a:pPr algn="just"/>
            <a:r>
              <a:rPr lang="es-ES" sz="3000" b="1" dirty="0">
                <a:latin typeface="Arial" panose="020B0604020202020204" pitchFamily="34" charset="0"/>
                <a:cs typeface="Arial" panose="020B0604020202020204" pitchFamily="34" charset="0"/>
              </a:rPr>
              <a:t>Digitalización municipal</a:t>
            </a:r>
            <a:br>
              <a:rPr lang="es-ES" sz="30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ES" sz="3000" b="1" dirty="0">
                <a:latin typeface="Arial" panose="020B0604020202020204" pitchFamily="34" charset="0"/>
                <a:cs typeface="Arial" panose="020B0604020202020204" pitchFamily="34" charset="0"/>
              </a:rPr>
              <a:t>Proyecto Ames Digital </a:t>
            </a:r>
            <a:r>
              <a:rPr lang="es-ES" sz="3000" b="1" dirty="0" err="1">
                <a:latin typeface="Arial" panose="020B0604020202020204" pitchFamily="34" charset="0"/>
                <a:cs typeface="Arial" panose="020B0604020202020204" pitchFamily="34" charset="0"/>
              </a:rPr>
              <a:t>Water</a:t>
            </a:r>
            <a:endParaRPr lang="es-ES" sz="3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Marcador de contenido 4">
            <a:extLst>
              <a:ext uri="{FF2B5EF4-FFF2-40B4-BE49-F238E27FC236}">
                <a16:creationId xmlns:a16="http://schemas.microsoft.com/office/drawing/2014/main" id="{57B6E37D-E451-FFF0-CB69-E2FBE15179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0936" y="2938833"/>
            <a:ext cx="4818888" cy="3429000"/>
          </a:xfrm>
        </p:spPr>
        <p:txBody>
          <a:bodyPr anchor="t">
            <a:normAutofit/>
          </a:bodyPr>
          <a:lstStyle/>
          <a:p>
            <a:pPr marL="0" indent="0">
              <a:buNone/>
            </a:pPr>
            <a:r>
              <a:rPr lang="es-ES" sz="2000" b="1" dirty="0"/>
              <a:t>MODELO DE GESTIÓN DEL CIA:</a:t>
            </a:r>
          </a:p>
          <a:p>
            <a:r>
              <a:rPr lang="es-ES" sz="2000" dirty="0"/>
              <a:t>Creación de la Entidad pública empresarial Augas de Ames EPEL (01/04/2024)</a:t>
            </a:r>
          </a:p>
          <a:p>
            <a:endParaRPr lang="es-ES" sz="2000" dirty="0"/>
          </a:p>
          <a:p>
            <a:r>
              <a:rPr lang="es-ES" sz="2000" dirty="0"/>
              <a:t>Gestión pública directa 100% municipal</a:t>
            </a:r>
          </a:p>
          <a:p>
            <a:endParaRPr lang="es-ES" sz="2000" dirty="0"/>
          </a:p>
          <a:p>
            <a:r>
              <a:rPr lang="es-ES" sz="2000" dirty="0"/>
              <a:t>Coordinación entre la entidad Augas de Ames EPEL y el Ayuntamiento de Ames</a:t>
            </a:r>
          </a:p>
          <a:p>
            <a:pPr marL="0" indent="0">
              <a:buNone/>
            </a:pPr>
            <a:endParaRPr lang="es-ES" sz="2000" dirty="0"/>
          </a:p>
        </p:txBody>
      </p:sp>
      <p:pic>
        <p:nvPicPr>
          <p:cNvPr id="3" name="Imagen 2" descr="Icono&#10;&#10;El contenido generado por IA puede ser incorrecto.">
            <a:extLst>
              <a:ext uri="{FF2B5EF4-FFF2-40B4-BE49-F238E27FC236}">
                <a16:creationId xmlns:a16="http://schemas.microsoft.com/office/drawing/2014/main" id="{E6129C5E-55C3-EA81-4C9E-DAFFB893F30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9048" y="685800"/>
            <a:ext cx="5458968" cy="5486400"/>
          </a:xfrm>
          <a:prstGeom prst="rect">
            <a:avLst/>
          </a:prstGeom>
        </p:spPr>
      </p:pic>
      <p:pic>
        <p:nvPicPr>
          <p:cNvPr id="9" name="Imagen 8" descr="Logotipo&#10;&#10;El contenido generado por IA puede ser incorrecto.">
            <a:extLst>
              <a:ext uri="{FF2B5EF4-FFF2-40B4-BE49-F238E27FC236}">
                <a16:creationId xmlns:a16="http://schemas.microsoft.com/office/drawing/2014/main" id="{96937749-B3F5-D4BD-FE80-E4028D574C3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284" y="110323"/>
            <a:ext cx="2206872" cy="1080000"/>
          </a:xfrm>
          <a:prstGeom prst="rect">
            <a:avLst/>
          </a:prstGeom>
        </p:spPr>
      </p:pic>
      <p:pic>
        <p:nvPicPr>
          <p:cNvPr id="10" name="Imagen 9" descr="Interfaz de usuario gráfica&#10;&#10;El contenido generado por IA puede ser incorrecto.">
            <a:extLst>
              <a:ext uri="{FF2B5EF4-FFF2-40B4-BE49-F238E27FC236}">
                <a16:creationId xmlns:a16="http://schemas.microsoft.com/office/drawing/2014/main" id="{91681A5B-DFDD-3857-7FB2-F4EAE61BC72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93208" y="110323"/>
            <a:ext cx="1857375" cy="923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812664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b="-6000"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70ED5E43-F8CE-2A41-938F-6B4398FEA77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arcador de contenido 4">
            <a:extLst>
              <a:ext uri="{FF2B5EF4-FFF2-40B4-BE49-F238E27FC236}">
                <a16:creationId xmlns:a16="http://schemas.microsoft.com/office/drawing/2014/main" id="{6ABA6A65-D120-8251-436C-5F104A6A78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209800"/>
            <a:ext cx="10515600" cy="3967162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s-ES" b="1" dirty="0"/>
          </a:p>
          <a:p>
            <a:pPr marL="0" indent="0">
              <a:buNone/>
            </a:pPr>
            <a:r>
              <a:rPr lang="es-ES" b="1" dirty="0"/>
              <a:t>DESCRIPCIÓN DEL PROYECTO (OBJETIVOS GENERALES) :</a:t>
            </a:r>
          </a:p>
          <a:p>
            <a:r>
              <a:rPr lang="es-ES" dirty="0"/>
              <a:t>Objetivo principal mejorar la calidad de vida de sus ciudadanos</a:t>
            </a:r>
          </a:p>
          <a:p>
            <a:r>
              <a:rPr lang="es-ES" dirty="0"/>
              <a:t>Dotar al municipio de servicios modernos y de calidad</a:t>
            </a:r>
          </a:p>
          <a:p>
            <a:r>
              <a:rPr lang="es-ES" dirty="0"/>
              <a:t>Mejorar la eficiencia en el uso de los recursos hídricos</a:t>
            </a:r>
          </a:p>
          <a:p>
            <a:r>
              <a:rPr lang="es-ES" dirty="0"/>
              <a:t>Garantizar la sostenibilidad ambiental </a:t>
            </a:r>
          </a:p>
          <a:p>
            <a:r>
              <a:rPr lang="es-ES" dirty="0"/>
              <a:t>Proporcionar a los ciudadanos un entorno propicio para el desarrollo de sus proyectos de vida en Ames</a:t>
            </a:r>
          </a:p>
        </p:txBody>
      </p:sp>
      <p:grpSp>
        <p:nvGrpSpPr>
          <p:cNvPr id="7" name="Grupo 6">
            <a:extLst>
              <a:ext uri="{FF2B5EF4-FFF2-40B4-BE49-F238E27FC236}">
                <a16:creationId xmlns:a16="http://schemas.microsoft.com/office/drawing/2014/main" id="{8F8EBB7E-B295-CE35-FD46-71484662CA90}"/>
              </a:ext>
            </a:extLst>
          </p:cNvPr>
          <p:cNvGrpSpPr/>
          <p:nvPr/>
        </p:nvGrpSpPr>
        <p:grpSpPr>
          <a:xfrm>
            <a:off x="162284" y="1053599"/>
            <a:ext cx="11588299" cy="1080000"/>
            <a:chOff x="162284" y="1053599"/>
            <a:chExt cx="11588299" cy="1080000"/>
          </a:xfrm>
        </p:grpSpPr>
        <p:sp>
          <p:nvSpPr>
            <p:cNvPr id="8" name="Título 3">
              <a:extLst>
                <a:ext uri="{FF2B5EF4-FFF2-40B4-BE49-F238E27FC236}">
                  <a16:creationId xmlns:a16="http://schemas.microsoft.com/office/drawing/2014/main" id="{F011E816-49CB-B30E-593B-8354771B794E}"/>
                </a:ext>
              </a:extLst>
            </p:cNvPr>
            <p:cNvSpPr txBox="1">
              <a:spLocks/>
            </p:cNvSpPr>
            <p:nvPr/>
          </p:nvSpPr>
          <p:spPr>
            <a:xfrm>
              <a:off x="308007" y="1053599"/>
              <a:ext cx="11442575" cy="1080000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ctr"/>
              <a:r>
                <a:rPr lang="es-ES" sz="3000" b="1" dirty="0">
                  <a:latin typeface="Arial" panose="020B0604020202020204" pitchFamily="34" charset="0"/>
                  <a:cs typeface="Arial" panose="020B0604020202020204" pitchFamily="34" charset="0"/>
                </a:rPr>
                <a:t>Digitalización municipal</a:t>
              </a:r>
              <a:br>
                <a:rPr lang="es-ES" sz="3000" b="1" dirty="0"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es-ES" sz="3000" b="1" dirty="0">
                  <a:latin typeface="Arial" panose="020B0604020202020204" pitchFamily="34" charset="0"/>
                  <a:cs typeface="Arial" panose="020B0604020202020204" pitchFamily="34" charset="0"/>
                </a:rPr>
                <a:t> Proyecto Ames Digital </a:t>
              </a:r>
              <a:r>
                <a:rPr lang="es-ES" sz="30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Water</a:t>
              </a:r>
              <a:r>
                <a:rPr lang="es-ES" sz="3000" b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</a:p>
          </p:txBody>
        </p:sp>
        <p:pic>
          <p:nvPicPr>
            <p:cNvPr id="9" name="Imagen 8" descr="Logotipo&#10;&#10;El contenido generado por IA puede ser incorrecto.">
              <a:extLst>
                <a:ext uri="{FF2B5EF4-FFF2-40B4-BE49-F238E27FC236}">
                  <a16:creationId xmlns:a16="http://schemas.microsoft.com/office/drawing/2014/main" id="{2DB0D92A-5599-8A87-1AD8-549E4E6B9A9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2284" y="1053599"/>
              <a:ext cx="2206872" cy="1080000"/>
            </a:xfrm>
            <a:prstGeom prst="rect">
              <a:avLst/>
            </a:prstGeom>
          </p:spPr>
        </p:pic>
        <p:pic>
          <p:nvPicPr>
            <p:cNvPr id="10" name="Imagen 9" descr="Interfaz de usuario gráfica&#10;&#10;El contenido generado por IA puede ser incorrecto.">
              <a:extLst>
                <a:ext uri="{FF2B5EF4-FFF2-40B4-BE49-F238E27FC236}">
                  <a16:creationId xmlns:a16="http://schemas.microsoft.com/office/drawing/2014/main" id="{3CD45B47-0193-9D0A-D64A-3ECE6151648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893208" y="1053599"/>
              <a:ext cx="1857375" cy="92392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42217891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b="-6000"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B998D7FD-11FE-274A-DB7B-CDA65166A0D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arcador de contenido 4">
            <a:extLst>
              <a:ext uri="{FF2B5EF4-FFF2-40B4-BE49-F238E27FC236}">
                <a16:creationId xmlns:a16="http://schemas.microsoft.com/office/drawing/2014/main" id="{5AAF0147-0719-36A5-7A3B-FF11946A78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209800"/>
            <a:ext cx="10515600" cy="3967162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s-ES" b="1" dirty="0"/>
          </a:p>
          <a:p>
            <a:pPr marL="0" indent="0">
              <a:buNone/>
            </a:pPr>
            <a:r>
              <a:rPr lang="es-ES" b="1" dirty="0"/>
              <a:t>OBJETIVOS ESPECÍFICOS:</a:t>
            </a:r>
          </a:p>
          <a:p>
            <a:r>
              <a:rPr lang="es-ES" dirty="0"/>
              <a:t>Digitalización de la Infraestructura Hidráulica</a:t>
            </a:r>
          </a:p>
          <a:p>
            <a:r>
              <a:rPr lang="es-ES" dirty="0"/>
              <a:t>Participación Ciudadana</a:t>
            </a:r>
          </a:p>
          <a:p>
            <a:r>
              <a:rPr lang="es-ES" dirty="0"/>
              <a:t>Optimización del Uso del Agua</a:t>
            </a:r>
          </a:p>
          <a:p>
            <a:r>
              <a:rPr lang="es-ES" dirty="0"/>
              <a:t>Capacitación y Concienciación</a:t>
            </a:r>
          </a:p>
          <a:p>
            <a:r>
              <a:rPr lang="es-ES" dirty="0"/>
              <a:t>Gobernanza Colaborativa</a:t>
            </a:r>
          </a:p>
        </p:txBody>
      </p:sp>
      <p:grpSp>
        <p:nvGrpSpPr>
          <p:cNvPr id="6" name="Grupo 5">
            <a:extLst>
              <a:ext uri="{FF2B5EF4-FFF2-40B4-BE49-F238E27FC236}">
                <a16:creationId xmlns:a16="http://schemas.microsoft.com/office/drawing/2014/main" id="{D35C837A-05B0-482A-3783-0C89FB797AD0}"/>
              </a:ext>
            </a:extLst>
          </p:cNvPr>
          <p:cNvGrpSpPr/>
          <p:nvPr/>
        </p:nvGrpSpPr>
        <p:grpSpPr>
          <a:xfrm>
            <a:off x="162284" y="1053599"/>
            <a:ext cx="11588299" cy="1080000"/>
            <a:chOff x="162284" y="1053599"/>
            <a:chExt cx="11588299" cy="1080000"/>
          </a:xfrm>
        </p:grpSpPr>
        <p:sp>
          <p:nvSpPr>
            <p:cNvPr id="7" name="Título 3">
              <a:extLst>
                <a:ext uri="{FF2B5EF4-FFF2-40B4-BE49-F238E27FC236}">
                  <a16:creationId xmlns:a16="http://schemas.microsoft.com/office/drawing/2014/main" id="{9CCCE8BA-6BA8-AA83-769E-59C7551E8652}"/>
                </a:ext>
              </a:extLst>
            </p:cNvPr>
            <p:cNvSpPr txBox="1">
              <a:spLocks/>
            </p:cNvSpPr>
            <p:nvPr/>
          </p:nvSpPr>
          <p:spPr>
            <a:xfrm>
              <a:off x="308007" y="1053599"/>
              <a:ext cx="11442575" cy="1080000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ctr"/>
              <a:r>
                <a:rPr lang="es-ES" sz="3000" b="1" dirty="0">
                  <a:latin typeface="Arial" panose="020B0604020202020204" pitchFamily="34" charset="0"/>
                  <a:cs typeface="Arial" panose="020B0604020202020204" pitchFamily="34" charset="0"/>
                </a:rPr>
                <a:t>Digitalización municipal</a:t>
              </a:r>
              <a:br>
                <a:rPr lang="es-ES" sz="3000" b="1" dirty="0"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es-ES" sz="3000" b="1" dirty="0">
                  <a:latin typeface="Arial" panose="020B0604020202020204" pitchFamily="34" charset="0"/>
                  <a:cs typeface="Arial" panose="020B0604020202020204" pitchFamily="34" charset="0"/>
                </a:rPr>
                <a:t> Proyecto Ames Digital </a:t>
              </a:r>
              <a:r>
                <a:rPr lang="es-ES" sz="30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Water</a:t>
              </a:r>
              <a:r>
                <a:rPr lang="es-ES" sz="3000" b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</a:p>
          </p:txBody>
        </p:sp>
        <p:pic>
          <p:nvPicPr>
            <p:cNvPr id="8" name="Imagen 7" descr="Logotipo&#10;&#10;El contenido generado por IA puede ser incorrecto.">
              <a:extLst>
                <a:ext uri="{FF2B5EF4-FFF2-40B4-BE49-F238E27FC236}">
                  <a16:creationId xmlns:a16="http://schemas.microsoft.com/office/drawing/2014/main" id="{677266A6-B21A-8A27-C0F3-38524F02A4A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2284" y="1053599"/>
              <a:ext cx="2206872" cy="1080000"/>
            </a:xfrm>
            <a:prstGeom prst="rect">
              <a:avLst/>
            </a:prstGeom>
          </p:spPr>
        </p:pic>
        <p:pic>
          <p:nvPicPr>
            <p:cNvPr id="9" name="Imagen 8" descr="Interfaz de usuario gráfica&#10;&#10;El contenido generado por IA puede ser incorrecto.">
              <a:extLst>
                <a:ext uri="{FF2B5EF4-FFF2-40B4-BE49-F238E27FC236}">
                  <a16:creationId xmlns:a16="http://schemas.microsoft.com/office/drawing/2014/main" id="{2B4D9147-535C-2421-4EA6-FBE964CE18D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893208" y="1053599"/>
              <a:ext cx="1857375" cy="92392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39421560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b="-6000"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4A91F8A-DB23-4F1A-5E8C-BB401C50473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arcador de contenido 4">
            <a:extLst>
              <a:ext uri="{FF2B5EF4-FFF2-40B4-BE49-F238E27FC236}">
                <a16:creationId xmlns:a16="http://schemas.microsoft.com/office/drawing/2014/main" id="{5796F1EF-2772-238A-A4E4-58CB825181F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209800"/>
            <a:ext cx="10515600" cy="3967162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s-ES" b="1" dirty="0"/>
          </a:p>
          <a:p>
            <a:pPr marL="0" indent="0">
              <a:buNone/>
            </a:pPr>
            <a:r>
              <a:rPr lang="es-ES" b="1" dirty="0"/>
              <a:t>PRINCIPALES ACTUACIONES:</a:t>
            </a:r>
          </a:p>
          <a:p>
            <a:pPr marL="0" indent="0">
              <a:buNone/>
            </a:pPr>
            <a:endParaRPr lang="es-ES" b="1" dirty="0"/>
          </a:p>
          <a:p>
            <a:pPr lvl="0"/>
            <a:r>
              <a:rPr lang="es-ES" dirty="0"/>
              <a:t>TIPO A- ACTUACIONES DE PLANIFICACIÓN</a:t>
            </a:r>
          </a:p>
          <a:p>
            <a:pPr lvl="0"/>
            <a:r>
              <a:rPr lang="es-ES" dirty="0"/>
              <a:t>TIPO B- MEJORA DE EFICIENCIA Y DIGITALIZACIÓN</a:t>
            </a:r>
          </a:p>
          <a:p>
            <a:r>
              <a:rPr lang="es-ES" dirty="0"/>
              <a:t>TIPO C- GESTIÓN DE LA INFORMACIÓN</a:t>
            </a:r>
          </a:p>
        </p:txBody>
      </p:sp>
      <p:grpSp>
        <p:nvGrpSpPr>
          <p:cNvPr id="6" name="Grupo 5">
            <a:extLst>
              <a:ext uri="{FF2B5EF4-FFF2-40B4-BE49-F238E27FC236}">
                <a16:creationId xmlns:a16="http://schemas.microsoft.com/office/drawing/2014/main" id="{B0373FB6-7F59-EB0C-7BC8-8A8F142CFF3D}"/>
              </a:ext>
            </a:extLst>
          </p:cNvPr>
          <p:cNvGrpSpPr/>
          <p:nvPr/>
        </p:nvGrpSpPr>
        <p:grpSpPr>
          <a:xfrm>
            <a:off x="162284" y="1053599"/>
            <a:ext cx="11588299" cy="1080000"/>
            <a:chOff x="162284" y="1053599"/>
            <a:chExt cx="11588299" cy="1080000"/>
          </a:xfrm>
        </p:grpSpPr>
        <p:sp>
          <p:nvSpPr>
            <p:cNvPr id="7" name="Título 3">
              <a:extLst>
                <a:ext uri="{FF2B5EF4-FFF2-40B4-BE49-F238E27FC236}">
                  <a16:creationId xmlns:a16="http://schemas.microsoft.com/office/drawing/2014/main" id="{70831A8E-A78E-0A40-287E-E1E6BC7BEB88}"/>
                </a:ext>
              </a:extLst>
            </p:cNvPr>
            <p:cNvSpPr txBox="1">
              <a:spLocks/>
            </p:cNvSpPr>
            <p:nvPr/>
          </p:nvSpPr>
          <p:spPr>
            <a:xfrm>
              <a:off x="308007" y="1053599"/>
              <a:ext cx="11442575" cy="1080000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ctr"/>
              <a:r>
                <a:rPr lang="es-ES" sz="3000" b="1" dirty="0">
                  <a:latin typeface="Arial" panose="020B0604020202020204" pitchFamily="34" charset="0"/>
                  <a:cs typeface="Arial" panose="020B0604020202020204" pitchFamily="34" charset="0"/>
                </a:rPr>
                <a:t>Digitalización municipal</a:t>
              </a:r>
              <a:br>
                <a:rPr lang="es-ES" sz="3000" b="1" dirty="0"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es-ES" sz="3000" b="1" dirty="0">
                  <a:latin typeface="Arial" panose="020B0604020202020204" pitchFamily="34" charset="0"/>
                  <a:cs typeface="Arial" panose="020B0604020202020204" pitchFamily="34" charset="0"/>
                </a:rPr>
                <a:t> Proyecto Ames Digital </a:t>
              </a:r>
              <a:r>
                <a:rPr lang="es-ES" sz="30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Water</a:t>
              </a:r>
              <a:r>
                <a:rPr lang="es-ES" sz="3000" b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</a:p>
          </p:txBody>
        </p:sp>
        <p:pic>
          <p:nvPicPr>
            <p:cNvPr id="8" name="Imagen 7" descr="Logotipo&#10;&#10;El contenido generado por IA puede ser incorrecto.">
              <a:extLst>
                <a:ext uri="{FF2B5EF4-FFF2-40B4-BE49-F238E27FC236}">
                  <a16:creationId xmlns:a16="http://schemas.microsoft.com/office/drawing/2014/main" id="{62279205-33E5-7ECD-4820-EB18A677636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2284" y="1053599"/>
              <a:ext cx="2206872" cy="1080000"/>
            </a:xfrm>
            <a:prstGeom prst="rect">
              <a:avLst/>
            </a:prstGeom>
          </p:spPr>
        </p:pic>
        <p:pic>
          <p:nvPicPr>
            <p:cNvPr id="9" name="Imagen 8" descr="Interfaz de usuario gráfica&#10;&#10;El contenido generado por IA puede ser incorrecto.">
              <a:extLst>
                <a:ext uri="{FF2B5EF4-FFF2-40B4-BE49-F238E27FC236}">
                  <a16:creationId xmlns:a16="http://schemas.microsoft.com/office/drawing/2014/main" id="{920B2F60-4FD1-ED41-61AB-0A9AB4B92D8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893208" y="1053599"/>
              <a:ext cx="1857375" cy="92392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19651861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b="-6000"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AF75E58D-9BBE-BFEE-72B8-D2A3BB531FC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Escala de tiempo&#10;&#10;El contenido generado por IA puede ser incorrecto.">
            <a:extLst>
              <a:ext uri="{FF2B5EF4-FFF2-40B4-BE49-F238E27FC236}">
                <a16:creationId xmlns:a16="http://schemas.microsoft.com/office/drawing/2014/main" id="{B869058B-9B73-A207-4922-C348C721F1B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254" b="5784"/>
          <a:stretch/>
        </p:blipFill>
        <p:spPr>
          <a:xfrm>
            <a:off x="1925053" y="2133599"/>
            <a:ext cx="8811034" cy="4724401"/>
          </a:xfrm>
          <a:prstGeom prst="rect">
            <a:avLst/>
          </a:prstGeom>
        </p:spPr>
      </p:pic>
      <p:grpSp>
        <p:nvGrpSpPr>
          <p:cNvPr id="6" name="Grupo 5">
            <a:extLst>
              <a:ext uri="{FF2B5EF4-FFF2-40B4-BE49-F238E27FC236}">
                <a16:creationId xmlns:a16="http://schemas.microsoft.com/office/drawing/2014/main" id="{012D533E-B505-82A7-EBEE-F3DBE756534E}"/>
              </a:ext>
            </a:extLst>
          </p:cNvPr>
          <p:cNvGrpSpPr/>
          <p:nvPr/>
        </p:nvGrpSpPr>
        <p:grpSpPr>
          <a:xfrm>
            <a:off x="162284" y="1053599"/>
            <a:ext cx="11588299" cy="1080000"/>
            <a:chOff x="162284" y="1053599"/>
            <a:chExt cx="11588299" cy="1080000"/>
          </a:xfrm>
        </p:grpSpPr>
        <p:sp>
          <p:nvSpPr>
            <p:cNvPr id="7" name="Título 3">
              <a:extLst>
                <a:ext uri="{FF2B5EF4-FFF2-40B4-BE49-F238E27FC236}">
                  <a16:creationId xmlns:a16="http://schemas.microsoft.com/office/drawing/2014/main" id="{FE082F26-7D73-E7DD-D84C-C59A989C3997}"/>
                </a:ext>
              </a:extLst>
            </p:cNvPr>
            <p:cNvSpPr txBox="1">
              <a:spLocks/>
            </p:cNvSpPr>
            <p:nvPr/>
          </p:nvSpPr>
          <p:spPr>
            <a:xfrm>
              <a:off x="308007" y="1053599"/>
              <a:ext cx="11442575" cy="1080000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ctr"/>
              <a:r>
                <a:rPr lang="es-ES" sz="3000" b="1" dirty="0">
                  <a:latin typeface="Arial" panose="020B0604020202020204" pitchFamily="34" charset="0"/>
                  <a:cs typeface="Arial" panose="020B0604020202020204" pitchFamily="34" charset="0"/>
                </a:rPr>
                <a:t>Digitalización municipal</a:t>
              </a:r>
              <a:br>
                <a:rPr lang="es-ES" sz="3000" b="1" dirty="0"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es-ES" sz="3000" b="1" dirty="0">
                  <a:latin typeface="Arial" panose="020B0604020202020204" pitchFamily="34" charset="0"/>
                  <a:cs typeface="Arial" panose="020B0604020202020204" pitchFamily="34" charset="0"/>
                </a:rPr>
                <a:t> Proyecto Ames Digital </a:t>
              </a:r>
              <a:r>
                <a:rPr lang="es-ES" sz="30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Water</a:t>
              </a:r>
              <a:r>
                <a:rPr lang="es-ES" sz="3000" b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</a:p>
          </p:txBody>
        </p:sp>
        <p:pic>
          <p:nvPicPr>
            <p:cNvPr id="8" name="Imagen 7" descr="Logotipo&#10;&#10;El contenido generado por IA puede ser incorrecto.">
              <a:extLst>
                <a:ext uri="{FF2B5EF4-FFF2-40B4-BE49-F238E27FC236}">
                  <a16:creationId xmlns:a16="http://schemas.microsoft.com/office/drawing/2014/main" id="{92E590E6-05A1-C327-4054-C8CA6C233F9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2284" y="1053599"/>
              <a:ext cx="2206872" cy="1080000"/>
            </a:xfrm>
            <a:prstGeom prst="rect">
              <a:avLst/>
            </a:prstGeom>
          </p:spPr>
        </p:pic>
        <p:pic>
          <p:nvPicPr>
            <p:cNvPr id="9" name="Imagen 8" descr="Interfaz de usuario gráfica&#10;&#10;El contenido generado por IA puede ser incorrecto.">
              <a:extLst>
                <a:ext uri="{FF2B5EF4-FFF2-40B4-BE49-F238E27FC236}">
                  <a16:creationId xmlns:a16="http://schemas.microsoft.com/office/drawing/2014/main" id="{E0448664-10E2-8DFA-E55D-0C0C4204E387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893208" y="1053599"/>
              <a:ext cx="1857375" cy="92392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17938031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b="-6000"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9866BCD0-1814-371D-8B6D-683448B14D9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arcador de contenido 4">
            <a:extLst>
              <a:ext uri="{FF2B5EF4-FFF2-40B4-BE49-F238E27FC236}">
                <a16:creationId xmlns:a16="http://schemas.microsoft.com/office/drawing/2014/main" id="{8D2DB7EA-142F-134D-1D2D-5E369C5D554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209800"/>
            <a:ext cx="10515600" cy="3967162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endParaRPr lang="es-ES" b="1" dirty="0"/>
          </a:p>
          <a:p>
            <a:pPr marL="0" indent="0">
              <a:buNone/>
            </a:pPr>
            <a:r>
              <a:rPr lang="es-ES" b="1" dirty="0"/>
              <a:t>RESULTADOS ESPERADOS:</a:t>
            </a:r>
          </a:p>
          <a:p>
            <a:r>
              <a:rPr lang="es-ES" dirty="0"/>
              <a:t>Transformación digital de la gestión del agua</a:t>
            </a:r>
          </a:p>
          <a:p>
            <a:r>
              <a:rPr lang="es-ES" dirty="0"/>
              <a:t>Reducción de las pérdidas de agua</a:t>
            </a:r>
          </a:p>
          <a:p>
            <a:r>
              <a:rPr lang="es-ES" dirty="0"/>
              <a:t>Reducción de consumo energético</a:t>
            </a:r>
          </a:p>
          <a:p>
            <a:r>
              <a:rPr lang="es-ES" dirty="0"/>
              <a:t>Mejora en el cumplimiento de la Planificación Hidrológica</a:t>
            </a:r>
          </a:p>
          <a:p>
            <a:r>
              <a:rPr lang="es-ES" dirty="0"/>
              <a:t>Mejora en la gestión del ciclo del agua en entornos semiurbanos</a:t>
            </a:r>
          </a:p>
          <a:p>
            <a:r>
              <a:rPr lang="es-ES" dirty="0"/>
              <a:t>Sensibilización ciudadana</a:t>
            </a:r>
          </a:p>
          <a:p>
            <a:r>
              <a:rPr lang="es-ES" dirty="0"/>
              <a:t>Mejora de la gobernanza del dominio público hidráulico</a:t>
            </a:r>
          </a:p>
          <a:p>
            <a:r>
              <a:rPr lang="es-ES" dirty="0"/>
              <a:t>Perdurabilidad</a:t>
            </a:r>
          </a:p>
        </p:txBody>
      </p:sp>
      <p:grpSp>
        <p:nvGrpSpPr>
          <p:cNvPr id="6" name="Grupo 5">
            <a:extLst>
              <a:ext uri="{FF2B5EF4-FFF2-40B4-BE49-F238E27FC236}">
                <a16:creationId xmlns:a16="http://schemas.microsoft.com/office/drawing/2014/main" id="{4F9158D2-E411-2B33-9573-6E7326D1E3B9}"/>
              </a:ext>
            </a:extLst>
          </p:cNvPr>
          <p:cNvGrpSpPr/>
          <p:nvPr/>
        </p:nvGrpSpPr>
        <p:grpSpPr>
          <a:xfrm>
            <a:off x="162284" y="1053599"/>
            <a:ext cx="11588299" cy="1080000"/>
            <a:chOff x="162284" y="1053599"/>
            <a:chExt cx="11588299" cy="1080000"/>
          </a:xfrm>
        </p:grpSpPr>
        <p:sp>
          <p:nvSpPr>
            <p:cNvPr id="7" name="Título 3">
              <a:extLst>
                <a:ext uri="{FF2B5EF4-FFF2-40B4-BE49-F238E27FC236}">
                  <a16:creationId xmlns:a16="http://schemas.microsoft.com/office/drawing/2014/main" id="{BADC3492-EE26-3B23-81F0-79D322B9D157}"/>
                </a:ext>
              </a:extLst>
            </p:cNvPr>
            <p:cNvSpPr txBox="1">
              <a:spLocks/>
            </p:cNvSpPr>
            <p:nvPr/>
          </p:nvSpPr>
          <p:spPr>
            <a:xfrm>
              <a:off x="308007" y="1053599"/>
              <a:ext cx="11442575" cy="1080000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ctr"/>
              <a:r>
                <a:rPr lang="es-ES" sz="3000" b="1" dirty="0">
                  <a:latin typeface="Arial" panose="020B0604020202020204" pitchFamily="34" charset="0"/>
                  <a:cs typeface="Arial" panose="020B0604020202020204" pitchFamily="34" charset="0"/>
                </a:rPr>
                <a:t>Digitalización municipal</a:t>
              </a:r>
              <a:br>
                <a:rPr lang="es-ES" sz="3000" b="1" dirty="0"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es-ES" sz="3000" b="1" dirty="0">
                  <a:latin typeface="Arial" panose="020B0604020202020204" pitchFamily="34" charset="0"/>
                  <a:cs typeface="Arial" panose="020B0604020202020204" pitchFamily="34" charset="0"/>
                </a:rPr>
                <a:t> Proyecto Ames Digital </a:t>
              </a:r>
              <a:r>
                <a:rPr lang="es-ES" sz="30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Water</a:t>
              </a:r>
              <a:r>
                <a:rPr lang="es-ES" sz="3000" b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</a:p>
          </p:txBody>
        </p:sp>
        <p:pic>
          <p:nvPicPr>
            <p:cNvPr id="8" name="Imagen 7" descr="Logotipo&#10;&#10;El contenido generado por IA puede ser incorrecto.">
              <a:extLst>
                <a:ext uri="{FF2B5EF4-FFF2-40B4-BE49-F238E27FC236}">
                  <a16:creationId xmlns:a16="http://schemas.microsoft.com/office/drawing/2014/main" id="{8586CF09-D530-E1B4-9114-609205A6FD4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2284" y="1053599"/>
              <a:ext cx="2206872" cy="1080000"/>
            </a:xfrm>
            <a:prstGeom prst="rect">
              <a:avLst/>
            </a:prstGeom>
          </p:spPr>
        </p:pic>
        <p:pic>
          <p:nvPicPr>
            <p:cNvPr id="9" name="Imagen 8" descr="Interfaz de usuario gráfica&#10;&#10;El contenido generado por IA puede ser incorrecto.">
              <a:extLst>
                <a:ext uri="{FF2B5EF4-FFF2-40B4-BE49-F238E27FC236}">
                  <a16:creationId xmlns:a16="http://schemas.microsoft.com/office/drawing/2014/main" id="{9F954AF1-39EC-D14D-B5FE-20D7F5BE5F4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893208" y="1053599"/>
              <a:ext cx="1857375" cy="92392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19793288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b="-6000"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FBD7B160-259B-4408-61FE-F12EC47B4D3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arcador de contenido 4">
            <a:extLst>
              <a:ext uri="{FF2B5EF4-FFF2-40B4-BE49-F238E27FC236}">
                <a16:creationId xmlns:a16="http://schemas.microsoft.com/office/drawing/2014/main" id="{E3B329AC-34DB-41C9-8A37-393B0DFDBD1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209800"/>
            <a:ext cx="10515600" cy="3967162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endParaRPr lang="es-ES" b="1" dirty="0"/>
          </a:p>
          <a:p>
            <a:pPr marL="0" indent="0">
              <a:buNone/>
            </a:pPr>
            <a:r>
              <a:rPr lang="es-ES" b="1" dirty="0"/>
              <a:t>CONCLUSIONES:</a:t>
            </a:r>
          </a:p>
          <a:p>
            <a:r>
              <a:rPr lang="es-ES" dirty="0"/>
              <a:t>Digitalización, como modelo de gestión </a:t>
            </a:r>
          </a:p>
          <a:p>
            <a:r>
              <a:rPr lang="es-ES" dirty="0"/>
              <a:t>Mejora de la gestión operativa </a:t>
            </a:r>
          </a:p>
          <a:p>
            <a:r>
              <a:rPr lang="es-ES" dirty="0"/>
              <a:t>Control de pérdidas con Sectorización de la red, Balance hídrico continuo, Alarmas tempranas de fugas </a:t>
            </a:r>
          </a:p>
          <a:p>
            <a:pPr lvl="0"/>
            <a:r>
              <a:rPr lang="es-ES" dirty="0"/>
              <a:t>Planificación de inversiones</a:t>
            </a:r>
          </a:p>
          <a:p>
            <a:r>
              <a:rPr lang="es-ES" dirty="0"/>
              <a:t>Reducción de pérdidas de agua ( &lt; 10% )</a:t>
            </a:r>
          </a:p>
          <a:p>
            <a:r>
              <a:rPr lang="es-ES" dirty="0"/>
              <a:t>Mejora del servicio al ciudadano </a:t>
            </a:r>
          </a:p>
          <a:p>
            <a:r>
              <a:rPr lang="es-ES" dirty="0"/>
              <a:t>Mayor resiliencia del sistema, pasando de gestionar incidencias a gestionar el SISTEMA</a:t>
            </a:r>
          </a:p>
          <a:p>
            <a:endParaRPr lang="es-ES" dirty="0"/>
          </a:p>
          <a:p>
            <a:endParaRPr lang="es-ES" dirty="0"/>
          </a:p>
          <a:p>
            <a:endParaRPr lang="es-ES" b="1" dirty="0"/>
          </a:p>
        </p:txBody>
      </p:sp>
      <p:grpSp>
        <p:nvGrpSpPr>
          <p:cNvPr id="6" name="Grupo 5">
            <a:extLst>
              <a:ext uri="{FF2B5EF4-FFF2-40B4-BE49-F238E27FC236}">
                <a16:creationId xmlns:a16="http://schemas.microsoft.com/office/drawing/2014/main" id="{2DDFD15D-2D3F-DDA8-353D-1A356137F8ED}"/>
              </a:ext>
            </a:extLst>
          </p:cNvPr>
          <p:cNvGrpSpPr/>
          <p:nvPr/>
        </p:nvGrpSpPr>
        <p:grpSpPr>
          <a:xfrm>
            <a:off x="162284" y="1053599"/>
            <a:ext cx="11588299" cy="1080000"/>
            <a:chOff x="162284" y="1053599"/>
            <a:chExt cx="11588299" cy="1080000"/>
          </a:xfrm>
        </p:grpSpPr>
        <p:sp>
          <p:nvSpPr>
            <p:cNvPr id="7" name="Título 3">
              <a:extLst>
                <a:ext uri="{FF2B5EF4-FFF2-40B4-BE49-F238E27FC236}">
                  <a16:creationId xmlns:a16="http://schemas.microsoft.com/office/drawing/2014/main" id="{B4F04145-80FB-EFB6-661F-010A6EC90BD0}"/>
                </a:ext>
              </a:extLst>
            </p:cNvPr>
            <p:cNvSpPr txBox="1">
              <a:spLocks/>
            </p:cNvSpPr>
            <p:nvPr/>
          </p:nvSpPr>
          <p:spPr>
            <a:xfrm>
              <a:off x="308007" y="1053599"/>
              <a:ext cx="11442575" cy="1080000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ctr"/>
              <a:r>
                <a:rPr lang="es-ES" sz="3000" b="1" dirty="0">
                  <a:latin typeface="Arial" panose="020B0604020202020204" pitchFamily="34" charset="0"/>
                  <a:cs typeface="Arial" panose="020B0604020202020204" pitchFamily="34" charset="0"/>
                </a:rPr>
                <a:t>Digitalización municipal</a:t>
              </a:r>
              <a:br>
                <a:rPr lang="es-ES" sz="3000" b="1" dirty="0"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es-ES" sz="3000" b="1" dirty="0">
                  <a:latin typeface="Arial" panose="020B0604020202020204" pitchFamily="34" charset="0"/>
                  <a:cs typeface="Arial" panose="020B0604020202020204" pitchFamily="34" charset="0"/>
                </a:rPr>
                <a:t> Proyecto Ames Digital </a:t>
              </a:r>
              <a:r>
                <a:rPr lang="es-ES" sz="30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Water</a:t>
              </a:r>
              <a:r>
                <a:rPr lang="es-ES" sz="3000" b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</a:p>
          </p:txBody>
        </p:sp>
        <p:pic>
          <p:nvPicPr>
            <p:cNvPr id="8" name="Imagen 7" descr="Logotipo&#10;&#10;El contenido generado por IA puede ser incorrecto.">
              <a:extLst>
                <a:ext uri="{FF2B5EF4-FFF2-40B4-BE49-F238E27FC236}">
                  <a16:creationId xmlns:a16="http://schemas.microsoft.com/office/drawing/2014/main" id="{A8F50CED-54AA-82B1-4D26-C4B30A81EC3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2284" y="1053599"/>
              <a:ext cx="2206872" cy="1080000"/>
            </a:xfrm>
            <a:prstGeom prst="rect">
              <a:avLst/>
            </a:prstGeom>
          </p:spPr>
        </p:pic>
        <p:pic>
          <p:nvPicPr>
            <p:cNvPr id="9" name="Imagen 8" descr="Interfaz de usuario gráfica&#10;&#10;El contenido generado por IA puede ser incorrecto.">
              <a:extLst>
                <a:ext uri="{FF2B5EF4-FFF2-40B4-BE49-F238E27FC236}">
                  <a16:creationId xmlns:a16="http://schemas.microsoft.com/office/drawing/2014/main" id="{137EBAD3-4FD5-8CBB-17AA-9F442560C87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893208" y="1053599"/>
              <a:ext cx="1857375" cy="92392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184733612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164</TotalTime>
  <Words>469</Words>
  <Application>Microsoft Office PowerPoint</Application>
  <PresentationFormat>Panorámica</PresentationFormat>
  <Paragraphs>79</Paragraphs>
  <Slides>11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11</vt:i4>
      </vt:variant>
    </vt:vector>
  </HeadingPairs>
  <TitlesOfParts>
    <vt:vector size="15" baseType="lpstr">
      <vt:lpstr>Aptos</vt:lpstr>
      <vt:lpstr>Aptos Display</vt:lpstr>
      <vt:lpstr>Arial</vt:lpstr>
      <vt:lpstr>Tema de Office</vt:lpstr>
      <vt:lpstr>Digitalización municipal  Proyecto Ames Digital Water </vt:lpstr>
      <vt:lpstr>Presentación de PowerPoint</vt:lpstr>
      <vt:lpstr>Digitalización municipal Proyecto Ames Digital Water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Asociación Española de Operadores Públicos de Abastecimiento y Saneamiento</dc:creator>
  <cp:lastModifiedBy>Genma Otero</cp:lastModifiedBy>
  <cp:revision>6</cp:revision>
  <dcterms:created xsi:type="dcterms:W3CDTF">2026-03-27T12:10:37Z</dcterms:created>
  <dcterms:modified xsi:type="dcterms:W3CDTF">2026-04-13T10:40:22Z</dcterms:modified>
</cp:coreProperties>
</file>