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61" r:id="rId2"/>
    <p:sldId id="263" r:id="rId3"/>
    <p:sldId id="257" r:id="rId4"/>
    <p:sldId id="258" r:id="rId5"/>
    <p:sldId id="264" r:id="rId6"/>
    <p:sldId id="265" r:id="rId7"/>
    <p:sldId id="267" r:id="rId8"/>
    <p:sldId id="259" r:id="rId9"/>
    <p:sldId id="269" r:id="rId10"/>
    <p:sldId id="271" r:id="rId11"/>
    <p:sldId id="272" r:id="rId12"/>
    <p:sldId id="276" r:id="rId13"/>
    <p:sldId id="277" r:id="rId14"/>
    <p:sldId id="273" r:id="rId15"/>
    <p:sldId id="278" r:id="rId16"/>
    <p:sldId id="279" r:id="rId17"/>
    <p:sldId id="288" r:id="rId18"/>
    <p:sldId id="280" r:id="rId19"/>
    <p:sldId id="285" r:id="rId20"/>
    <p:sldId id="260" r:id="rId2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007E66"/>
    <a:srgbClr val="D7E6D1"/>
    <a:srgbClr val="D1E6D1"/>
    <a:srgbClr val="D1E1D1"/>
    <a:srgbClr val="8ED973"/>
    <a:srgbClr val="D9F2D0"/>
    <a:srgbClr val="D1DCD1"/>
    <a:srgbClr val="D1D1D1"/>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94660"/>
  </p:normalViewPr>
  <p:slideViewPr>
    <p:cSldViewPr snapToGrid="0">
      <p:cViewPr varScale="1">
        <p:scale>
          <a:sx n="76" d="100"/>
          <a:sy n="76" d="100"/>
        </p:scale>
        <p:origin x="826"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comercio-indust</c:v>
          </c:tx>
          <c:spPr>
            <a:solidFill>
              <a:schemeClr val="accent6">
                <a:lumMod val="40000"/>
                <a:lumOff val="60000"/>
              </a:schemeClr>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6="http://schemas.microsoft.com/office/drawing/2014/chart" uri="{C3380CC4-5D6E-409C-BE32-E72D297353CC}">
                  <c16:uniqueId val="{00000000-6415-4FBA-B71A-F0A809F6BFC7}"/>
                </c:ext>
              </c:extLst>
            </c:dLbl>
            <c:dLbl>
              <c:idx val="14"/>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6="http://schemas.microsoft.com/office/drawing/2014/chart" uri="{C3380CC4-5D6E-409C-BE32-E72D297353CC}">
                  <c16:uniqueId val="{00000001-6415-4FBA-B71A-F0A809F6BFC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'Otros de Hogares Verdes 2021'!$U$43:$U$57</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'Otros de Hogares Verdes 2021'!$S$43:$S$57</c:f>
              <c:numCache>
                <c:formatCode>General</c:formatCode>
                <c:ptCount val="15"/>
                <c:pt idx="0">
                  <c:v>50</c:v>
                </c:pt>
                <c:pt idx="1">
                  <c:v>50</c:v>
                </c:pt>
                <c:pt idx="2">
                  <c:v>41.8</c:v>
                </c:pt>
                <c:pt idx="3">
                  <c:v>38.799999999999997</c:v>
                </c:pt>
                <c:pt idx="4">
                  <c:v>39.4</c:v>
                </c:pt>
                <c:pt idx="5">
                  <c:v>37.9</c:v>
                </c:pt>
                <c:pt idx="6">
                  <c:v>39.6</c:v>
                </c:pt>
                <c:pt idx="7">
                  <c:v>39.5</c:v>
                </c:pt>
                <c:pt idx="8">
                  <c:v>38.700000000000003</c:v>
                </c:pt>
                <c:pt idx="9">
                  <c:v>39.700000000000003</c:v>
                </c:pt>
                <c:pt idx="10">
                  <c:v>32.299999999999997</c:v>
                </c:pt>
                <c:pt idx="11">
                  <c:v>36.4</c:v>
                </c:pt>
                <c:pt idx="12">
                  <c:v>39.700000000000003</c:v>
                </c:pt>
                <c:pt idx="13" formatCode="0.0">
                  <c:v>40</c:v>
                </c:pt>
                <c:pt idx="14">
                  <c:v>38.4</c:v>
                </c:pt>
              </c:numCache>
            </c:numRef>
          </c:val>
          <c:extLst>
            <c:ext xmlns:c16="http://schemas.microsoft.com/office/drawing/2014/chart" uri="{C3380CC4-5D6E-409C-BE32-E72D297353CC}">
              <c16:uniqueId val="{00000002-6415-4FBA-B71A-F0A809F6BFC7}"/>
            </c:ext>
          </c:extLst>
        </c:ser>
        <c:ser>
          <c:idx val="1"/>
          <c:order val="1"/>
          <c:tx>
            <c:v>institucional</c:v>
          </c:tx>
          <c:spPr>
            <a:solidFill>
              <a:schemeClr val="accent5">
                <a:lumMod val="20000"/>
                <a:lumOff val="80000"/>
              </a:schemeClr>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6="http://schemas.microsoft.com/office/drawing/2014/chart" uri="{C3380CC4-5D6E-409C-BE32-E72D297353CC}">
                  <c16:uniqueId val="{00000003-6415-4FBA-B71A-F0A809F6BFC7}"/>
                </c:ext>
              </c:extLst>
            </c:dLbl>
            <c:dLbl>
              <c:idx val="14"/>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6="http://schemas.microsoft.com/office/drawing/2014/chart" uri="{C3380CC4-5D6E-409C-BE32-E72D297353CC}">
                  <c16:uniqueId val="{00000004-6415-4FBA-B71A-F0A809F6BFC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'Otros de Hogares Verdes 2021'!$U$43:$U$57</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'Otros de Hogares Verdes 2021'!$V$43:$V$57</c:f>
              <c:numCache>
                <c:formatCode>General</c:formatCode>
                <c:ptCount val="15"/>
                <c:pt idx="0">
                  <c:v>29.5</c:v>
                </c:pt>
                <c:pt idx="1">
                  <c:v>30.2</c:v>
                </c:pt>
                <c:pt idx="2">
                  <c:v>29.3</c:v>
                </c:pt>
                <c:pt idx="3">
                  <c:v>24.9</c:v>
                </c:pt>
                <c:pt idx="4">
                  <c:v>27.1</c:v>
                </c:pt>
                <c:pt idx="5">
                  <c:v>29.2</c:v>
                </c:pt>
                <c:pt idx="6">
                  <c:v>24.4</c:v>
                </c:pt>
                <c:pt idx="7">
                  <c:v>24.2</c:v>
                </c:pt>
                <c:pt idx="8">
                  <c:v>26.1</c:v>
                </c:pt>
                <c:pt idx="9">
                  <c:v>27.1</c:v>
                </c:pt>
                <c:pt idx="10">
                  <c:v>24.1</c:v>
                </c:pt>
                <c:pt idx="11" formatCode="0.0">
                  <c:v>24</c:v>
                </c:pt>
                <c:pt idx="12">
                  <c:v>27.3</c:v>
                </c:pt>
                <c:pt idx="13">
                  <c:v>24.2</c:v>
                </c:pt>
                <c:pt idx="14">
                  <c:v>23.4</c:v>
                </c:pt>
              </c:numCache>
            </c:numRef>
          </c:val>
          <c:extLst>
            <c:ext xmlns:c16="http://schemas.microsoft.com/office/drawing/2014/chart" uri="{C3380CC4-5D6E-409C-BE32-E72D297353CC}">
              <c16:uniqueId val="{00000005-6415-4FBA-B71A-F0A809F6BFC7}"/>
            </c:ext>
          </c:extLst>
        </c:ser>
        <c:dLbls>
          <c:showLegendKey val="0"/>
          <c:showVal val="0"/>
          <c:showCatName val="0"/>
          <c:showSerName val="0"/>
          <c:showPercent val="0"/>
          <c:showBubbleSize val="0"/>
        </c:dLbls>
        <c:gapWidth val="219"/>
        <c:overlap val="-27"/>
        <c:axId val="299515960"/>
        <c:axId val="302184992"/>
      </c:barChart>
      <c:catAx>
        <c:axId val="299515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ES"/>
          </a:p>
        </c:txPr>
        <c:crossAx val="302184992"/>
        <c:crosses val="autoZero"/>
        <c:auto val="1"/>
        <c:lblAlgn val="ctr"/>
        <c:lblOffset val="100"/>
        <c:noMultiLvlLbl val="0"/>
      </c:catAx>
      <c:valAx>
        <c:axId val="302184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ES"/>
          </a:p>
        </c:txPr>
        <c:crossAx val="299515960"/>
        <c:crosses val="autoZero"/>
        <c:crossBetween val="between"/>
      </c:valAx>
      <c:spPr>
        <a:noFill/>
        <a:ln>
          <a:noFill/>
        </a:ln>
        <a:effectLst/>
      </c:spPr>
    </c:plotArea>
    <c:legend>
      <c:legendPos val="t"/>
      <c:layout>
        <c:manualLayout>
          <c:xMode val="edge"/>
          <c:yMode val="edge"/>
          <c:x val="8.7349512574602606E-2"/>
          <c:y val="8.6676944314486248E-2"/>
          <c:w val="0.36260112806565409"/>
          <c:h val="6.1740448356754088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w="9525" cap="flat" cmpd="sng" algn="ctr">
      <a:noFill/>
      <a:round/>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DF6BA0-F565-41F8-AC67-63F9649D30CC}" type="datetimeFigureOut">
              <a:rPr lang="es-ES" smtClean="0"/>
              <a:t>10/04/2026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286ADA-A24A-412C-BB99-5EA15C90B743}" type="slidenum">
              <a:rPr lang="es-ES" smtClean="0"/>
              <a:t>‹Nº›</a:t>
            </a:fld>
            <a:endParaRPr lang="es-ES"/>
          </a:p>
        </p:txBody>
      </p:sp>
    </p:spTree>
    <p:extLst>
      <p:ext uri="{BB962C8B-B14F-4D97-AF65-F5344CB8AC3E}">
        <p14:creationId xmlns:p14="http://schemas.microsoft.com/office/powerpoint/2010/main" val="1194346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D286ADA-A24A-412C-BB99-5EA15C90B743}" type="slidenum">
              <a:rPr lang="es-ES" smtClean="0"/>
              <a:t>2</a:t>
            </a:fld>
            <a:endParaRPr lang="es-ES"/>
          </a:p>
        </p:txBody>
      </p:sp>
    </p:spTree>
    <p:extLst>
      <p:ext uri="{BB962C8B-B14F-4D97-AF65-F5344CB8AC3E}">
        <p14:creationId xmlns:p14="http://schemas.microsoft.com/office/powerpoint/2010/main" val="448584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B71498-18D4-C18F-AA8E-929F893CB84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B634507-DB81-FFB9-0128-05E612568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5815926-1732-AA9D-0ADC-79E68BB1165D}"/>
              </a:ext>
            </a:extLst>
          </p:cNvPr>
          <p:cNvSpPr>
            <a:spLocks noGrp="1"/>
          </p:cNvSpPr>
          <p:nvPr>
            <p:ph type="dt" sz="half" idx="10"/>
          </p:nvPr>
        </p:nvSpPr>
        <p:spPr/>
        <p:txBody>
          <a:bodyPr/>
          <a:lstStyle/>
          <a:p>
            <a:fld id="{DEA70883-FF78-49D0-A724-3E5FF68E203E}" type="datetimeFigureOut">
              <a:rPr lang="es-ES" smtClean="0"/>
              <a:t>10/04/2026</a:t>
            </a:fld>
            <a:endParaRPr lang="es-ES"/>
          </a:p>
        </p:txBody>
      </p:sp>
      <p:sp>
        <p:nvSpPr>
          <p:cNvPr id="5" name="Marcador de pie de página 4">
            <a:extLst>
              <a:ext uri="{FF2B5EF4-FFF2-40B4-BE49-F238E27FC236}">
                <a16:creationId xmlns:a16="http://schemas.microsoft.com/office/drawing/2014/main" id="{2EDEEEF4-C20E-CF94-5DB9-8763EE01D5D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105AC64-897B-9A18-B2D1-88A6650ECC49}"/>
              </a:ext>
            </a:extLst>
          </p:cNvPr>
          <p:cNvSpPr>
            <a:spLocks noGrp="1"/>
          </p:cNvSpPr>
          <p:nvPr>
            <p:ph type="sldNum" sz="quarter" idx="12"/>
          </p:nvPr>
        </p:nvSpPr>
        <p:spPr/>
        <p:txBody>
          <a:bodyPr/>
          <a:lstStyle/>
          <a:p>
            <a:fld id="{AC21289B-0837-4073-8BBD-A55ED26A56B4}" type="slidenum">
              <a:rPr lang="es-ES" smtClean="0"/>
              <a:t>‹Nº›</a:t>
            </a:fld>
            <a:endParaRPr lang="es-ES"/>
          </a:p>
        </p:txBody>
      </p:sp>
    </p:spTree>
    <p:extLst>
      <p:ext uri="{BB962C8B-B14F-4D97-AF65-F5344CB8AC3E}">
        <p14:creationId xmlns:p14="http://schemas.microsoft.com/office/powerpoint/2010/main" val="3830892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D82A8A-CFD2-E12F-7F16-B31B0229F59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BBEF42-DD73-43E3-1DA4-12B1BB16239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9A52C1C-B393-A7E3-A113-4913898F48B2}"/>
              </a:ext>
            </a:extLst>
          </p:cNvPr>
          <p:cNvSpPr>
            <a:spLocks noGrp="1"/>
          </p:cNvSpPr>
          <p:nvPr>
            <p:ph type="dt" sz="half" idx="10"/>
          </p:nvPr>
        </p:nvSpPr>
        <p:spPr/>
        <p:txBody>
          <a:bodyPr/>
          <a:lstStyle/>
          <a:p>
            <a:fld id="{DEA70883-FF78-49D0-A724-3E5FF68E203E}" type="datetimeFigureOut">
              <a:rPr lang="es-ES" smtClean="0"/>
              <a:t>10/04/2026</a:t>
            </a:fld>
            <a:endParaRPr lang="es-ES"/>
          </a:p>
        </p:txBody>
      </p:sp>
      <p:sp>
        <p:nvSpPr>
          <p:cNvPr id="5" name="Marcador de pie de página 4">
            <a:extLst>
              <a:ext uri="{FF2B5EF4-FFF2-40B4-BE49-F238E27FC236}">
                <a16:creationId xmlns:a16="http://schemas.microsoft.com/office/drawing/2014/main" id="{372B9867-859F-4A09-94FB-801E1E79A04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CCD2432-A409-1C87-9470-89ED956AEFA7}"/>
              </a:ext>
            </a:extLst>
          </p:cNvPr>
          <p:cNvSpPr>
            <a:spLocks noGrp="1"/>
          </p:cNvSpPr>
          <p:nvPr>
            <p:ph type="sldNum" sz="quarter" idx="12"/>
          </p:nvPr>
        </p:nvSpPr>
        <p:spPr/>
        <p:txBody>
          <a:bodyPr/>
          <a:lstStyle/>
          <a:p>
            <a:fld id="{AC21289B-0837-4073-8BBD-A55ED26A56B4}" type="slidenum">
              <a:rPr lang="es-ES" smtClean="0"/>
              <a:t>‹Nº›</a:t>
            </a:fld>
            <a:endParaRPr lang="es-ES"/>
          </a:p>
        </p:txBody>
      </p:sp>
    </p:spTree>
    <p:extLst>
      <p:ext uri="{BB962C8B-B14F-4D97-AF65-F5344CB8AC3E}">
        <p14:creationId xmlns:p14="http://schemas.microsoft.com/office/powerpoint/2010/main" val="1790293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254984F-F4AB-FD9A-9AD0-1FE88611264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BB922A-BEA7-D808-91BC-BB696FFCAED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17E8075-E4EF-4B90-D3AC-104C1DCD947A}"/>
              </a:ext>
            </a:extLst>
          </p:cNvPr>
          <p:cNvSpPr>
            <a:spLocks noGrp="1"/>
          </p:cNvSpPr>
          <p:nvPr>
            <p:ph type="dt" sz="half" idx="10"/>
          </p:nvPr>
        </p:nvSpPr>
        <p:spPr/>
        <p:txBody>
          <a:bodyPr/>
          <a:lstStyle/>
          <a:p>
            <a:fld id="{DEA70883-FF78-49D0-A724-3E5FF68E203E}" type="datetimeFigureOut">
              <a:rPr lang="es-ES" smtClean="0"/>
              <a:t>10/04/2026</a:t>
            </a:fld>
            <a:endParaRPr lang="es-ES"/>
          </a:p>
        </p:txBody>
      </p:sp>
      <p:sp>
        <p:nvSpPr>
          <p:cNvPr id="5" name="Marcador de pie de página 4">
            <a:extLst>
              <a:ext uri="{FF2B5EF4-FFF2-40B4-BE49-F238E27FC236}">
                <a16:creationId xmlns:a16="http://schemas.microsoft.com/office/drawing/2014/main" id="{C912A6BA-7A55-D1CE-3F0A-8C136CD7F4D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96DA08D-529E-BE6E-D174-D148DC7A7895}"/>
              </a:ext>
            </a:extLst>
          </p:cNvPr>
          <p:cNvSpPr>
            <a:spLocks noGrp="1"/>
          </p:cNvSpPr>
          <p:nvPr>
            <p:ph type="sldNum" sz="quarter" idx="12"/>
          </p:nvPr>
        </p:nvSpPr>
        <p:spPr/>
        <p:txBody>
          <a:bodyPr/>
          <a:lstStyle/>
          <a:p>
            <a:fld id="{AC21289B-0837-4073-8BBD-A55ED26A56B4}" type="slidenum">
              <a:rPr lang="es-ES" smtClean="0"/>
              <a:t>‹Nº›</a:t>
            </a:fld>
            <a:endParaRPr lang="es-ES"/>
          </a:p>
        </p:txBody>
      </p:sp>
    </p:spTree>
    <p:extLst>
      <p:ext uri="{BB962C8B-B14F-4D97-AF65-F5344CB8AC3E}">
        <p14:creationId xmlns:p14="http://schemas.microsoft.com/office/powerpoint/2010/main" val="3501027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7136E9-2BD0-972C-45D3-159C880DDD1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ED372ED-C689-F6BF-CCC5-77B9F4FD71F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D20B62F-EDCE-37FB-C2BD-125331C0DA0F}"/>
              </a:ext>
            </a:extLst>
          </p:cNvPr>
          <p:cNvSpPr>
            <a:spLocks noGrp="1"/>
          </p:cNvSpPr>
          <p:nvPr>
            <p:ph type="dt" sz="half" idx="10"/>
          </p:nvPr>
        </p:nvSpPr>
        <p:spPr/>
        <p:txBody>
          <a:bodyPr/>
          <a:lstStyle/>
          <a:p>
            <a:fld id="{DEA70883-FF78-49D0-A724-3E5FF68E203E}" type="datetimeFigureOut">
              <a:rPr lang="es-ES" smtClean="0"/>
              <a:t>10/04/2026</a:t>
            </a:fld>
            <a:endParaRPr lang="es-ES"/>
          </a:p>
        </p:txBody>
      </p:sp>
      <p:sp>
        <p:nvSpPr>
          <p:cNvPr id="5" name="Marcador de pie de página 4">
            <a:extLst>
              <a:ext uri="{FF2B5EF4-FFF2-40B4-BE49-F238E27FC236}">
                <a16:creationId xmlns:a16="http://schemas.microsoft.com/office/drawing/2014/main" id="{59C26322-1A7E-2E7A-5DF8-6A2310C6322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BD85A98-1F87-A5D4-C3DD-D2D8D5B1236F}"/>
              </a:ext>
            </a:extLst>
          </p:cNvPr>
          <p:cNvSpPr>
            <a:spLocks noGrp="1"/>
          </p:cNvSpPr>
          <p:nvPr>
            <p:ph type="sldNum" sz="quarter" idx="12"/>
          </p:nvPr>
        </p:nvSpPr>
        <p:spPr/>
        <p:txBody>
          <a:bodyPr/>
          <a:lstStyle/>
          <a:p>
            <a:fld id="{AC21289B-0837-4073-8BBD-A55ED26A56B4}" type="slidenum">
              <a:rPr lang="es-ES" smtClean="0"/>
              <a:t>‹Nº›</a:t>
            </a:fld>
            <a:endParaRPr lang="es-ES"/>
          </a:p>
        </p:txBody>
      </p:sp>
    </p:spTree>
    <p:extLst>
      <p:ext uri="{BB962C8B-B14F-4D97-AF65-F5344CB8AC3E}">
        <p14:creationId xmlns:p14="http://schemas.microsoft.com/office/powerpoint/2010/main" val="2609179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65D760-C708-0CA3-C49D-E678B80E35E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97B20E0-B70D-ED06-C502-ED1378977E5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982B5D0-E430-8EBE-33DA-41CB7BBA6BF0}"/>
              </a:ext>
            </a:extLst>
          </p:cNvPr>
          <p:cNvSpPr>
            <a:spLocks noGrp="1"/>
          </p:cNvSpPr>
          <p:nvPr>
            <p:ph type="dt" sz="half" idx="10"/>
          </p:nvPr>
        </p:nvSpPr>
        <p:spPr/>
        <p:txBody>
          <a:bodyPr/>
          <a:lstStyle/>
          <a:p>
            <a:fld id="{DEA70883-FF78-49D0-A724-3E5FF68E203E}" type="datetimeFigureOut">
              <a:rPr lang="es-ES" smtClean="0"/>
              <a:t>10/04/2026</a:t>
            </a:fld>
            <a:endParaRPr lang="es-ES"/>
          </a:p>
        </p:txBody>
      </p:sp>
      <p:sp>
        <p:nvSpPr>
          <p:cNvPr id="5" name="Marcador de pie de página 4">
            <a:extLst>
              <a:ext uri="{FF2B5EF4-FFF2-40B4-BE49-F238E27FC236}">
                <a16:creationId xmlns:a16="http://schemas.microsoft.com/office/drawing/2014/main" id="{54697923-4383-AD6C-BF71-3FD47DE333F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EDAB8A1-9B03-B811-DDBD-AC9146E32B0F}"/>
              </a:ext>
            </a:extLst>
          </p:cNvPr>
          <p:cNvSpPr>
            <a:spLocks noGrp="1"/>
          </p:cNvSpPr>
          <p:nvPr>
            <p:ph type="sldNum" sz="quarter" idx="12"/>
          </p:nvPr>
        </p:nvSpPr>
        <p:spPr/>
        <p:txBody>
          <a:bodyPr/>
          <a:lstStyle/>
          <a:p>
            <a:fld id="{AC21289B-0837-4073-8BBD-A55ED26A56B4}" type="slidenum">
              <a:rPr lang="es-ES" smtClean="0"/>
              <a:t>‹Nº›</a:t>
            </a:fld>
            <a:endParaRPr lang="es-ES"/>
          </a:p>
        </p:txBody>
      </p:sp>
    </p:spTree>
    <p:extLst>
      <p:ext uri="{BB962C8B-B14F-4D97-AF65-F5344CB8AC3E}">
        <p14:creationId xmlns:p14="http://schemas.microsoft.com/office/powerpoint/2010/main" val="3390261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83A3A9-A940-F877-BE68-E1F2F96409C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364619D-185D-C5C5-5F20-5B6AC2F3D4F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01965C8-BFF3-ED7D-0F04-70F3C0FB9DD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B87E3A0-70A1-EC47-CA4C-E593AD6615B4}"/>
              </a:ext>
            </a:extLst>
          </p:cNvPr>
          <p:cNvSpPr>
            <a:spLocks noGrp="1"/>
          </p:cNvSpPr>
          <p:nvPr>
            <p:ph type="dt" sz="half" idx="10"/>
          </p:nvPr>
        </p:nvSpPr>
        <p:spPr/>
        <p:txBody>
          <a:bodyPr/>
          <a:lstStyle/>
          <a:p>
            <a:fld id="{DEA70883-FF78-49D0-A724-3E5FF68E203E}" type="datetimeFigureOut">
              <a:rPr lang="es-ES" smtClean="0"/>
              <a:t>10/04/2026</a:t>
            </a:fld>
            <a:endParaRPr lang="es-ES"/>
          </a:p>
        </p:txBody>
      </p:sp>
      <p:sp>
        <p:nvSpPr>
          <p:cNvPr id="6" name="Marcador de pie de página 5">
            <a:extLst>
              <a:ext uri="{FF2B5EF4-FFF2-40B4-BE49-F238E27FC236}">
                <a16:creationId xmlns:a16="http://schemas.microsoft.com/office/drawing/2014/main" id="{960CB347-96C1-64E4-9283-1C60A779E1B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DFFD48C-FA25-76E6-D2A3-E8F8D26C3CC9}"/>
              </a:ext>
            </a:extLst>
          </p:cNvPr>
          <p:cNvSpPr>
            <a:spLocks noGrp="1"/>
          </p:cNvSpPr>
          <p:nvPr>
            <p:ph type="sldNum" sz="quarter" idx="12"/>
          </p:nvPr>
        </p:nvSpPr>
        <p:spPr/>
        <p:txBody>
          <a:bodyPr/>
          <a:lstStyle/>
          <a:p>
            <a:fld id="{AC21289B-0837-4073-8BBD-A55ED26A56B4}" type="slidenum">
              <a:rPr lang="es-ES" smtClean="0"/>
              <a:t>‹Nº›</a:t>
            </a:fld>
            <a:endParaRPr lang="es-ES"/>
          </a:p>
        </p:txBody>
      </p:sp>
    </p:spTree>
    <p:extLst>
      <p:ext uri="{BB962C8B-B14F-4D97-AF65-F5344CB8AC3E}">
        <p14:creationId xmlns:p14="http://schemas.microsoft.com/office/powerpoint/2010/main" val="2976009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8512A9-DA52-71A0-21CC-C2A0E0DE04E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679098-A4CF-3959-76A3-85E74B94A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5560670-21A4-0E1D-069F-1D87029C570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E8FCC48-F73E-E0A1-25F0-142B898C6E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129CD3C-DF8F-6716-2EA8-66AD44C824C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0A9B36B-BA82-3086-CD80-58BC2B333118}"/>
              </a:ext>
            </a:extLst>
          </p:cNvPr>
          <p:cNvSpPr>
            <a:spLocks noGrp="1"/>
          </p:cNvSpPr>
          <p:nvPr>
            <p:ph type="dt" sz="half" idx="10"/>
          </p:nvPr>
        </p:nvSpPr>
        <p:spPr/>
        <p:txBody>
          <a:bodyPr/>
          <a:lstStyle/>
          <a:p>
            <a:fld id="{DEA70883-FF78-49D0-A724-3E5FF68E203E}" type="datetimeFigureOut">
              <a:rPr lang="es-ES" smtClean="0"/>
              <a:t>10/04/2026</a:t>
            </a:fld>
            <a:endParaRPr lang="es-ES"/>
          </a:p>
        </p:txBody>
      </p:sp>
      <p:sp>
        <p:nvSpPr>
          <p:cNvPr id="8" name="Marcador de pie de página 7">
            <a:extLst>
              <a:ext uri="{FF2B5EF4-FFF2-40B4-BE49-F238E27FC236}">
                <a16:creationId xmlns:a16="http://schemas.microsoft.com/office/drawing/2014/main" id="{FF528713-E5C6-26B8-11FD-FAF6963F553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98B4CB6-581B-B325-2331-EB9B877CB508}"/>
              </a:ext>
            </a:extLst>
          </p:cNvPr>
          <p:cNvSpPr>
            <a:spLocks noGrp="1"/>
          </p:cNvSpPr>
          <p:nvPr>
            <p:ph type="sldNum" sz="quarter" idx="12"/>
          </p:nvPr>
        </p:nvSpPr>
        <p:spPr/>
        <p:txBody>
          <a:bodyPr/>
          <a:lstStyle/>
          <a:p>
            <a:fld id="{AC21289B-0837-4073-8BBD-A55ED26A56B4}" type="slidenum">
              <a:rPr lang="es-ES" smtClean="0"/>
              <a:t>‹Nº›</a:t>
            </a:fld>
            <a:endParaRPr lang="es-ES"/>
          </a:p>
        </p:txBody>
      </p:sp>
    </p:spTree>
    <p:extLst>
      <p:ext uri="{BB962C8B-B14F-4D97-AF65-F5344CB8AC3E}">
        <p14:creationId xmlns:p14="http://schemas.microsoft.com/office/powerpoint/2010/main" val="2996352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754C81-ABC2-86B1-BD58-497CCE4C5EA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337DFA6-C1C3-78FD-2A6E-1377F6051863}"/>
              </a:ext>
            </a:extLst>
          </p:cNvPr>
          <p:cNvSpPr>
            <a:spLocks noGrp="1"/>
          </p:cNvSpPr>
          <p:nvPr>
            <p:ph type="dt" sz="half" idx="10"/>
          </p:nvPr>
        </p:nvSpPr>
        <p:spPr/>
        <p:txBody>
          <a:bodyPr/>
          <a:lstStyle/>
          <a:p>
            <a:fld id="{DEA70883-FF78-49D0-A724-3E5FF68E203E}" type="datetimeFigureOut">
              <a:rPr lang="es-ES" smtClean="0"/>
              <a:t>10/04/2026</a:t>
            </a:fld>
            <a:endParaRPr lang="es-ES"/>
          </a:p>
        </p:txBody>
      </p:sp>
      <p:sp>
        <p:nvSpPr>
          <p:cNvPr id="4" name="Marcador de pie de página 3">
            <a:extLst>
              <a:ext uri="{FF2B5EF4-FFF2-40B4-BE49-F238E27FC236}">
                <a16:creationId xmlns:a16="http://schemas.microsoft.com/office/drawing/2014/main" id="{AC11BAF5-637F-2951-3CF1-267AF7332A8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D6A92C3-E971-F9D4-907E-9CAC5C14AACD}"/>
              </a:ext>
            </a:extLst>
          </p:cNvPr>
          <p:cNvSpPr>
            <a:spLocks noGrp="1"/>
          </p:cNvSpPr>
          <p:nvPr>
            <p:ph type="sldNum" sz="quarter" idx="12"/>
          </p:nvPr>
        </p:nvSpPr>
        <p:spPr/>
        <p:txBody>
          <a:bodyPr/>
          <a:lstStyle/>
          <a:p>
            <a:fld id="{AC21289B-0837-4073-8BBD-A55ED26A56B4}" type="slidenum">
              <a:rPr lang="es-ES" smtClean="0"/>
              <a:t>‹Nº›</a:t>
            </a:fld>
            <a:endParaRPr lang="es-ES"/>
          </a:p>
        </p:txBody>
      </p:sp>
    </p:spTree>
    <p:extLst>
      <p:ext uri="{BB962C8B-B14F-4D97-AF65-F5344CB8AC3E}">
        <p14:creationId xmlns:p14="http://schemas.microsoft.com/office/powerpoint/2010/main" val="3618875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21D01CA-6BED-5A2B-E152-670674A3CC2F}"/>
              </a:ext>
            </a:extLst>
          </p:cNvPr>
          <p:cNvSpPr>
            <a:spLocks noGrp="1"/>
          </p:cNvSpPr>
          <p:nvPr>
            <p:ph type="dt" sz="half" idx="10"/>
          </p:nvPr>
        </p:nvSpPr>
        <p:spPr/>
        <p:txBody>
          <a:bodyPr/>
          <a:lstStyle/>
          <a:p>
            <a:fld id="{DEA70883-FF78-49D0-A724-3E5FF68E203E}" type="datetimeFigureOut">
              <a:rPr lang="es-ES" smtClean="0"/>
              <a:t>10/04/2026</a:t>
            </a:fld>
            <a:endParaRPr lang="es-ES"/>
          </a:p>
        </p:txBody>
      </p:sp>
      <p:sp>
        <p:nvSpPr>
          <p:cNvPr id="3" name="Marcador de pie de página 2">
            <a:extLst>
              <a:ext uri="{FF2B5EF4-FFF2-40B4-BE49-F238E27FC236}">
                <a16:creationId xmlns:a16="http://schemas.microsoft.com/office/drawing/2014/main" id="{8FA6B6FD-F0DF-3D2C-DB11-262C4985E3E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2EC4F7A-7FD5-7E75-147B-7943252A4AB1}"/>
              </a:ext>
            </a:extLst>
          </p:cNvPr>
          <p:cNvSpPr>
            <a:spLocks noGrp="1"/>
          </p:cNvSpPr>
          <p:nvPr>
            <p:ph type="sldNum" sz="quarter" idx="12"/>
          </p:nvPr>
        </p:nvSpPr>
        <p:spPr/>
        <p:txBody>
          <a:bodyPr/>
          <a:lstStyle/>
          <a:p>
            <a:fld id="{AC21289B-0837-4073-8BBD-A55ED26A56B4}" type="slidenum">
              <a:rPr lang="es-ES" smtClean="0"/>
              <a:t>‹Nº›</a:t>
            </a:fld>
            <a:endParaRPr lang="es-ES"/>
          </a:p>
        </p:txBody>
      </p:sp>
    </p:spTree>
    <p:extLst>
      <p:ext uri="{BB962C8B-B14F-4D97-AF65-F5344CB8AC3E}">
        <p14:creationId xmlns:p14="http://schemas.microsoft.com/office/powerpoint/2010/main" val="3829400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A61609-43D5-4909-687A-C9C77D06A4A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54ADEA-FA23-D2AD-414A-39EE97294B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B452EDE-801A-244D-26F0-0F3F0E1FC4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A3A6C3E-5E6B-7E02-8B7B-60C4F441A744}"/>
              </a:ext>
            </a:extLst>
          </p:cNvPr>
          <p:cNvSpPr>
            <a:spLocks noGrp="1"/>
          </p:cNvSpPr>
          <p:nvPr>
            <p:ph type="dt" sz="half" idx="10"/>
          </p:nvPr>
        </p:nvSpPr>
        <p:spPr/>
        <p:txBody>
          <a:bodyPr/>
          <a:lstStyle/>
          <a:p>
            <a:fld id="{DEA70883-FF78-49D0-A724-3E5FF68E203E}" type="datetimeFigureOut">
              <a:rPr lang="es-ES" smtClean="0"/>
              <a:t>10/04/2026</a:t>
            </a:fld>
            <a:endParaRPr lang="es-ES"/>
          </a:p>
        </p:txBody>
      </p:sp>
      <p:sp>
        <p:nvSpPr>
          <p:cNvPr id="6" name="Marcador de pie de página 5">
            <a:extLst>
              <a:ext uri="{FF2B5EF4-FFF2-40B4-BE49-F238E27FC236}">
                <a16:creationId xmlns:a16="http://schemas.microsoft.com/office/drawing/2014/main" id="{18296F7E-BBFD-6CFD-C0A4-A0A08BAC99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FCE0DF4-AAE8-E34B-9DA7-2C9BC70C4A05}"/>
              </a:ext>
            </a:extLst>
          </p:cNvPr>
          <p:cNvSpPr>
            <a:spLocks noGrp="1"/>
          </p:cNvSpPr>
          <p:nvPr>
            <p:ph type="sldNum" sz="quarter" idx="12"/>
          </p:nvPr>
        </p:nvSpPr>
        <p:spPr/>
        <p:txBody>
          <a:bodyPr/>
          <a:lstStyle/>
          <a:p>
            <a:fld id="{AC21289B-0837-4073-8BBD-A55ED26A56B4}" type="slidenum">
              <a:rPr lang="es-ES" smtClean="0"/>
              <a:t>‹Nº›</a:t>
            </a:fld>
            <a:endParaRPr lang="es-ES"/>
          </a:p>
        </p:txBody>
      </p:sp>
    </p:spTree>
    <p:extLst>
      <p:ext uri="{BB962C8B-B14F-4D97-AF65-F5344CB8AC3E}">
        <p14:creationId xmlns:p14="http://schemas.microsoft.com/office/powerpoint/2010/main" val="2729905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CBB344-5335-EB27-0CE0-CA628046D90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91AB590-4CF1-AA28-31CF-D618BE2DE1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26A0E38-D115-BA63-2451-F4B1573AC2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D1C3DAD-10CC-7DFB-12AA-DCDB52C87294}"/>
              </a:ext>
            </a:extLst>
          </p:cNvPr>
          <p:cNvSpPr>
            <a:spLocks noGrp="1"/>
          </p:cNvSpPr>
          <p:nvPr>
            <p:ph type="dt" sz="half" idx="10"/>
          </p:nvPr>
        </p:nvSpPr>
        <p:spPr/>
        <p:txBody>
          <a:bodyPr/>
          <a:lstStyle/>
          <a:p>
            <a:fld id="{DEA70883-FF78-49D0-A724-3E5FF68E203E}" type="datetimeFigureOut">
              <a:rPr lang="es-ES" smtClean="0"/>
              <a:t>10/04/2026</a:t>
            </a:fld>
            <a:endParaRPr lang="es-ES"/>
          </a:p>
        </p:txBody>
      </p:sp>
      <p:sp>
        <p:nvSpPr>
          <p:cNvPr id="6" name="Marcador de pie de página 5">
            <a:extLst>
              <a:ext uri="{FF2B5EF4-FFF2-40B4-BE49-F238E27FC236}">
                <a16:creationId xmlns:a16="http://schemas.microsoft.com/office/drawing/2014/main" id="{F4E05C4F-56CD-B35D-C20D-6A52FCE8258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B773812-C890-4778-1411-5B9C6451B8AE}"/>
              </a:ext>
            </a:extLst>
          </p:cNvPr>
          <p:cNvSpPr>
            <a:spLocks noGrp="1"/>
          </p:cNvSpPr>
          <p:nvPr>
            <p:ph type="sldNum" sz="quarter" idx="12"/>
          </p:nvPr>
        </p:nvSpPr>
        <p:spPr/>
        <p:txBody>
          <a:bodyPr/>
          <a:lstStyle/>
          <a:p>
            <a:fld id="{AC21289B-0837-4073-8BBD-A55ED26A56B4}" type="slidenum">
              <a:rPr lang="es-ES" smtClean="0"/>
              <a:t>‹Nº›</a:t>
            </a:fld>
            <a:endParaRPr lang="es-ES"/>
          </a:p>
        </p:txBody>
      </p:sp>
    </p:spTree>
    <p:extLst>
      <p:ext uri="{BB962C8B-B14F-4D97-AF65-F5344CB8AC3E}">
        <p14:creationId xmlns:p14="http://schemas.microsoft.com/office/powerpoint/2010/main" val="845900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2771063-36EE-4D57-BCBF-DD9B043961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9E021DD-C4AC-AFD2-5188-6063C8A1D2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58A7851-BD95-D0E9-540F-2F35324835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A70883-FF78-49D0-A724-3E5FF68E203E}" type="datetimeFigureOut">
              <a:rPr lang="es-ES" smtClean="0"/>
              <a:t>10/04/2026</a:t>
            </a:fld>
            <a:endParaRPr lang="es-ES"/>
          </a:p>
        </p:txBody>
      </p:sp>
      <p:sp>
        <p:nvSpPr>
          <p:cNvPr id="5" name="Marcador de pie de página 4">
            <a:extLst>
              <a:ext uri="{FF2B5EF4-FFF2-40B4-BE49-F238E27FC236}">
                <a16:creationId xmlns:a16="http://schemas.microsoft.com/office/drawing/2014/main" id="{FBD12792-0188-C172-191E-EBC8FCD815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8022135-A894-8816-B058-4348E3A692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C21289B-0837-4073-8BBD-A55ED26A56B4}" type="slidenum">
              <a:rPr lang="es-ES" smtClean="0"/>
              <a:t>‹Nº›</a:t>
            </a:fld>
            <a:endParaRPr lang="es-ES"/>
          </a:p>
        </p:txBody>
      </p:sp>
    </p:spTree>
    <p:extLst>
      <p:ext uri="{BB962C8B-B14F-4D97-AF65-F5344CB8AC3E}">
        <p14:creationId xmlns:p14="http://schemas.microsoft.com/office/powerpoint/2010/main" val="4094054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0.jpg"/><Relationship Id="rId7"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7.svg"/></Relationships>
</file>

<file path=ppt/slides/_rels/slide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hyperlink" Target="https://www.iagua.es/noticias/locken/ranking-agua-europa-2020" TargetMode="Externa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4.jp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1.png"/><Relationship Id="rId7" Type="http://schemas.openxmlformats.org/officeDocument/2006/relationships/image" Target="../media/image39.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hyperlink" Target="https://www.vitoria-gasteiz.org/docs/wb021/contenidosEstaticos/adjuntos/es/17/97/71797.pdf" TargetMode="External"/><Relationship Id="rId3" Type="http://schemas.openxmlformats.org/officeDocument/2006/relationships/hyperlink" Target="https://www.vitoria-gasteiz.org/docs/wb021/contenidosEstaticos/adjuntos/es/38/62/63862.pdf" TargetMode="External"/><Relationship Id="rId7" Type="http://schemas.openxmlformats.org/officeDocument/2006/relationships/image" Target="../media/image4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42.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10" Type="http://schemas.openxmlformats.org/officeDocument/2006/relationships/image" Target="../media/image4.png"/><Relationship Id="rId4" Type="http://schemas.openxmlformats.org/officeDocument/2006/relationships/image" Target="../media/image10.jpeg"/><Relationship Id="rId9"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a:extLst>
            <a:ext uri="{FF2B5EF4-FFF2-40B4-BE49-F238E27FC236}">
              <a16:creationId xmlns:a16="http://schemas.microsoft.com/office/drawing/2014/main" id="{D28D78F2-A920-DFDA-A211-FF19980E5088}"/>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73C9F500-7836-6BD7-4193-426B07DB120A}"/>
              </a:ext>
            </a:extLst>
          </p:cNvPr>
          <p:cNvPicPr>
            <a:picLocks noChangeAspect="1"/>
          </p:cNvPicPr>
          <p:nvPr/>
        </p:nvPicPr>
        <p:blipFill>
          <a:blip r:embed="rId3">
            <a:extLst>
              <a:ext uri="{28A0092B-C50C-407E-A947-70E740481C1C}">
                <a14:useLocalDpi xmlns:a14="http://schemas.microsoft.com/office/drawing/2010/main" val="0"/>
              </a:ext>
            </a:extLst>
          </a:blip>
          <a:srcRect t="7326" b="7253"/>
          <a:stretch>
            <a:fillRect/>
          </a:stretch>
        </p:blipFill>
        <p:spPr>
          <a:xfrm>
            <a:off x="0" y="959618"/>
            <a:ext cx="12192000" cy="5898382"/>
          </a:xfrm>
          <a:prstGeom prst="rect">
            <a:avLst/>
          </a:prstGeom>
        </p:spPr>
      </p:pic>
      <p:sp>
        <p:nvSpPr>
          <p:cNvPr id="3" name="Rectángulo 2">
            <a:extLst>
              <a:ext uri="{FF2B5EF4-FFF2-40B4-BE49-F238E27FC236}">
                <a16:creationId xmlns:a16="http://schemas.microsoft.com/office/drawing/2014/main" id="{9D1B545C-11F4-8B53-44E9-A4B7A7E92158}"/>
              </a:ext>
            </a:extLst>
          </p:cNvPr>
          <p:cNvSpPr/>
          <p:nvPr/>
        </p:nvSpPr>
        <p:spPr>
          <a:xfrm>
            <a:off x="999447" y="959618"/>
            <a:ext cx="1782417" cy="6803014"/>
          </a:xfrm>
          <a:prstGeom prst="rect">
            <a:avLst/>
          </a:prstGeom>
          <a:solidFill>
            <a:srgbClr val="F2F2F2">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4" name="Imagen 3">
            <a:extLst>
              <a:ext uri="{FF2B5EF4-FFF2-40B4-BE49-F238E27FC236}">
                <a16:creationId xmlns:a16="http://schemas.microsoft.com/office/drawing/2014/main" id="{331780EF-9F42-3EBA-0BCB-416DC3C1EC87}"/>
              </a:ext>
            </a:extLst>
          </p:cNvPr>
          <p:cNvPicPr>
            <a:picLocks noChangeAspect="1"/>
          </p:cNvPicPr>
          <p:nvPr/>
        </p:nvPicPr>
        <p:blipFill>
          <a:blip r:embed="rId4"/>
          <a:stretch>
            <a:fillRect/>
          </a:stretch>
        </p:blipFill>
        <p:spPr>
          <a:xfrm>
            <a:off x="999447" y="1288944"/>
            <a:ext cx="1782417" cy="1108535"/>
          </a:xfrm>
          <a:prstGeom prst="rect">
            <a:avLst/>
          </a:prstGeom>
        </p:spPr>
      </p:pic>
      <p:sp>
        <p:nvSpPr>
          <p:cNvPr id="5" name="Rectángulo 4">
            <a:extLst>
              <a:ext uri="{FF2B5EF4-FFF2-40B4-BE49-F238E27FC236}">
                <a16:creationId xmlns:a16="http://schemas.microsoft.com/office/drawing/2014/main" id="{99CD3A77-3A56-1E85-0E00-35A85B65F70E}"/>
              </a:ext>
            </a:extLst>
          </p:cNvPr>
          <p:cNvSpPr/>
          <p:nvPr/>
        </p:nvSpPr>
        <p:spPr>
          <a:xfrm rot="5400000">
            <a:off x="5631969" y="-1702449"/>
            <a:ext cx="1108535" cy="10865221"/>
          </a:xfrm>
          <a:prstGeom prst="rect">
            <a:avLst/>
          </a:prstGeom>
          <a:solidFill>
            <a:srgbClr val="F2F2F2">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CuadroTexto 5">
            <a:extLst>
              <a:ext uri="{FF2B5EF4-FFF2-40B4-BE49-F238E27FC236}">
                <a16:creationId xmlns:a16="http://schemas.microsoft.com/office/drawing/2014/main" id="{51A47B08-42F4-2411-4C88-49BBC960BBE8}"/>
              </a:ext>
            </a:extLst>
          </p:cNvPr>
          <p:cNvSpPr txBox="1"/>
          <p:nvPr/>
        </p:nvSpPr>
        <p:spPr>
          <a:xfrm>
            <a:off x="1774908" y="3267135"/>
            <a:ext cx="9830931" cy="892552"/>
          </a:xfrm>
          <a:prstGeom prst="rect">
            <a:avLst/>
          </a:prstGeom>
          <a:noFill/>
        </p:spPr>
        <p:txBody>
          <a:bodyPr wrap="square" rtlCol="0">
            <a:spAutoFit/>
          </a:bodyPr>
          <a:lstStyle/>
          <a:p>
            <a:pPr>
              <a:spcAft>
                <a:spcPts val="1200"/>
              </a:spcAft>
              <a:defRPr/>
            </a:pPr>
            <a:r>
              <a:rPr lang="es-ES_tradnl" sz="2400" b="1" spc="-50" dirty="0">
                <a:solidFill>
                  <a:srgbClr val="007E66"/>
                </a:solidFill>
                <a:latin typeface="Arial" panose="020B0604020202020204" pitchFamily="34" charset="0"/>
                <a:cs typeface="Arial" panose="020B0604020202020204" pitchFamily="34" charset="0"/>
              </a:rPr>
              <a:t>GESTIÓN PÚBLICA DEL AGUA: eficiente, sostenible y responsable. </a:t>
            </a:r>
          </a:p>
          <a:p>
            <a:pPr>
              <a:spcAft>
                <a:spcPts val="1200"/>
              </a:spcAft>
              <a:defRPr/>
            </a:pPr>
            <a:r>
              <a:rPr lang="es-ES_tradnl" b="1" spc="-50" dirty="0">
                <a:solidFill>
                  <a:srgbClr val="007E66"/>
                </a:solidFill>
                <a:latin typeface="Arial" panose="020B0604020202020204" pitchFamily="34" charset="0"/>
                <a:cs typeface="Arial" panose="020B0604020202020204" pitchFamily="34" charset="0"/>
              </a:rPr>
              <a:t>Gestión de la demanda de agua en Vitoria-Gasteiz (2004-2025)</a:t>
            </a:r>
          </a:p>
        </p:txBody>
      </p:sp>
    </p:spTree>
    <p:extLst>
      <p:ext uri="{BB962C8B-B14F-4D97-AF65-F5344CB8AC3E}">
        <p14:creationId xmlns:p14="http://schemas.microsoft.com/office/powerpoint/2010/main" val="748233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a:extLst>
            <a:ext uri="{FF2B5EF4-FFF2-40B4-BE49-F238E27FC236}">
              <a16:creationId xmlns:a16="http://schemas.microsoft.com/office/drawing/2014/main" id="{2B589216-8DD5-B625-4F63-FCD6CB48A197}"/>
            </a:ext>
          </a:extLst>
        </p:cNvPr>
        <p:cNvGrpSpPr/>
        <p:nvPr/>
      </p:nvGrpSpPr>
      <p:grpSpPr>
        <a:xfrm>
          <a:off x="0" y="0"/>
          <a:ext cx="0" cy="0"/>
          <a:chOff x="0" y="0"/>
          <a:chExt cx="0" cy="0"/>
        </a:xfrm>
      </p:grpSpPr>
      <p:sp>
        <p:nvSpPr>
          <p:cNvPr id="11" name="Lágrima 10">
            <a:extLst>
              <a:ext uri="{FF2B5EF4-FFF2-40B4-BE49-F238E27FC236}">
                <a16:creationId xmlns:a16="http://schemas.microsoft.com/office/drawing/2014/main" id="{ABA24B4F-A70B-E499-1684-1AF2881BFC42}"/>
              </a:ext>
            </a:extLst>
          </p:cNvPr>
          <p:cNvSpPr/>
          <p:nvPr/>
        </p:nvSpPr>
        <p:spPr>
          <a:xfrm>
            <a:off x="11020774" y="2511269"/>
            <a:ext cx="738493" cy="700781"/>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Marcador de pie de página 3">
            <a:extLst>
              <a:ext uri="{FF2B5EF4-FFF2-40B4-BE49-F238E27FC236}">
                <a16:creationId xmlns:a16="http://schemas.microsoft.com/office/drawing/2014/main" id="{D2817767-9A01-2EF0-3244-591277DB107D}"/>
              </a:ext>
            </a:extLst>
          </p:cNvPr>
          <p:cNvSpPr txBox="1">
            <a:spLocks/>
          </p:cNvSpPr>
          <p:nvPr/>
        </p:nvSpPr>
        <p:spPr>
          <a:xfrm>
            <a:off x="8442986" y="2472210"/>
            <a:ext cx="2463575" cy="879348"/>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1400" b="1" dirty="0"/>
              <a:t>Consumo</a:t>
            </a:r>
            <a:r>
              <a:rPr lang="es-ES" sz="1400" b="1" baseline="0" dirty="0"/>
              <a:t> doméstico:                 </a:t>
            </a:r>
            <a:r>
              <a:rPr lang="es-ES" sz="1600" b="1" baseline="0" dirty="0">
                <a:solidFill>
                  <a:srgbClr val="007E66"/>
                </a:solidFill>
              </a:rPr>
              <a:t>102 litros/hab</a:t>
            </a:r>
            <a:r>
              <a:rPr lang="es-ES" sz="1600" b="1" dirty="0">
                <a:solidFill>
                  <a:srgbClr val="007E66"/>
                </a:solidFill>
              </a:rPr>
              <a:t> y </a:t>
            </a:r>
            <a:r>
              <a:rPr lang="es-ES" sz="1600" b="1" baseline="0" dirty="0">
                <a:solidFill>
                  <a:srgbClr val="007E66"/>
                </a:solidFill>
              </a:rPr>
              <a:t>día</a:t>
            </a:r>
          </a:p>
        </p:txBody>
      </p:sp>
      <p:sp>
        <p:nvSpPr>
          <p:cNvPr id="13" name="CuadroTexto 12">
            <a:extLst>
              <a:ext uri="{FF2B5EF4-FFF2-40B4-BE49-F238E27FC236}">
                <a16:creationId xmlns:a16="http://schemas.microsoft.com/office/drawing/2014/main" id="{5BC22454-EC2E-30EC-8F0D-DEA7E766954E}"/>
              </a:ext>
            </a:extLst>
          </p:cNvPr>
          <p:cNvSpPr txBox="1"/>
          <p:nvPr/>
        </p:nvSpPr>
        <p:spPr>
          <a:xfrm>
            <a:off x="8265711" y="3322995"/>
            <a:ext cx="3804042" cy="246221"/>
          </a:xfrm>
          <a:prstGeom prst="rect">
            <a:avLst/>
          </a:prstGeom>
          <a:noFill/>
        </p:spPr>
        <p:txBody>
          <a:bodyPr wrap="square" rtlCol="0">
            <a:spAutoFit/>
          </a:bodyPr>
          <a:lstStyle/>
          <a:p>
            <a:pPr algn="ctr"/>
            <a:r>
              <a:rPr lang="es-ES" sz="1000" b="1" dirty="0">
                <a:solidFill>
                  <a:schemeClr val="accent1">
                    <a:lumMod val="50000"/>
                  </a:schemeClr>
                </a:solidFill>
              </a:rPr>
              <a:t>Media España: 133 l/hab día </a:t>
            </a:r>
            <a:r>
              <a:rPr lang="es-ES" sz="900" b="1" dirty="0">
                <a:sym typeface="Wingdings" panose="05000000000000000000" pitchFamily="2" charset="2"/>
              </a:rPr>
              <a:t> fomento uso racional y  eficiente</a:t>
            </a:r>
          </a:p>
        </p:txBody>
      </p:sp>
      <p:sp>
        <p:nvSpPr>
          <p:cNvPr id="14" name="Lágrima 13">
            <a:extLst>
              <a:ext uri="{FF2B5EF4-FFF2-40B4-BE49-F238E27FC236}">
                <a16:creationId xmlns:a16="http://schemas.microsoft.com/office/drawing/2014/main" id="{09C52435-E45C-4AF9-63BF-1300FD507E1E}"/>
              </a:ext>
            </a:extLst>
          </p:cNvPr>
          <p:cNvSpPr/>
          <p:nvPr/>
        </p:nvSpPr>
        <p:spPr>
          <a:xfrm>
            <a:off x="10994118" y="4674702"/>
            <a:ext cx="733138" cy="741827"/>
          </a:xfrm>
          <a:prstGeom prst="teardrop">
            <a:avLst/>
          </a:prstGeom>
          <a:blipFill dpi="0" rotWithShape="1">
            <a:blip r:embed="rId4" cstate="print">
              <a:extLst>
                <a:ext uri="{28A0092B-C50C-407E-A947-70E740481C1C}">
                  <a14:useLocalDpi xmlns:a14="http://schemas.microsoft.com/office/drawing/2010/main" val="0"/>
                </a:ext>
              </a:extLst>
            </a:blip>
            <a:srcRect/>
            <a:stretch>
              <a:fillRect/>
            </a:stretch>
          </a:blipFill>
          <a:ln>
            <a:solidFill>
              <a:schemeClr val="bg1"/>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Marcador de pie de página 3">
            <a:extLst>
              <a:ext uri="{FF2B5EF4-FFF2-40B4-BE49-F238E27FC236}">
                <a16:creationId xmlns:a16="http://schemas.microsoft.com/office/drawing/2014/main" id="{A4EFD8EB-9FEB-6CC1-D171-5275357DE8F4}"/>
              </a:ext>
            </a:extLst>
          </p:cNvPr>
          <p:cNvSpPr txBox="1">
            <a:spLocks/>
          </p:cNvSpPr>
          <p:nvPr/>
        </p:nvSpPr>
        <p:spPr>
          <a:xfrm>
            <a:off x="7867055" y="4687529"/>
            <a:ext cx="3007081" cy="866709"/>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1400" b="1" baseline="0" dirty="0"/>
              <a:t>Consumo </a:t>
            </a:r>
            <a:r>
              <a:rPr lang="es-ES" sz="1400" b="1" dirty="0"/>
              <a:t>Comercio-In</a:t>
            </a:r>
            <a:r>
              <a:rPr lang="es-ES" sz="1400" b="1" baseline="0" dirty="0"/>
              <a:t>dustria: </a:t>
            </a:r>
            <a:r>
              <a:rPr lang="es-ES" sz="1600" b="1" dirty="0">
                <a:solidFill>
                  <a:srgbClr val="007E66"/>
                </a:solidFill>
              </a:rPr>
              <a:t>34,8</a:t>
            </a:r>
            <a:r>
              <a:rPr lang="es-ES" sz="1600" b="1" baseline="0" dirty="0">
                <a:solidFill>
                  <a:srgbClr val="007E66"/>
                </a:solidFill>
              </a:rPr>
              <a:t> litros/hab</a:t>
            </a:r>
            <a:r>
              <a:rPr lang="es-ES" sz="1600" b="1" dirty="0">
                <a:solidFill>
                  <a:srgbClr val="007E66"/>
                </a:solidFill>
              </a:rPr>
              <a:t> y</a:t>
            </a:r>
            <a:r>
              <a:rPr lang="es-ES" sz="1600" b="1" baseline="0" dirty="0">
                <a:solidFill>
                  <a:srgbClr val="007E66"/>
                </a:solidFill>
              </a:rPr>
              <a:t> día</a:t>
            </a:r>
          </a:p>
        </p:txBody>
      </p:sp>
      <p:sp>
        <p:nvSpPr>
          <p:cNvPr id="16" name="Marcador de pie de página 3">
            <a:extLst>
              <a:ext uri="{FF2B5EF4-FFF2-40B4-BE49-F238E27FC236}">
                <a16:creationId xmlns:a16="http://schemas.microsoft.com/office/drawing/2014/main" id="{E876F27C-E0AD-D078-F602-72CA8E763DC5}"/>
              </a:ext>
            </a:extLst>
          </p:cNvPr>
          <p:cNvSpPr txBox="1">
            <a:spLocks/>
          </p:cNvSpPr>
          <p:nvPr/>
        </p:nvSpPr>
        <p:spPr>
          <a:xfrm>
            <a:off x="7928639" y="5851377"/>
            <a:ext cx="2901609" cy="775758"/>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1400" b="1" dirty="0"/>
              <a:t>Consumo Institucional:          </a:t>
            </a:r>
          </a:p>
          <a:p>
            <a:pPr algn="r"/>
            <a:r>
              <a:rPr lang="es-ES" sz="1400" b="1" dirty="0">
                <a:solidFill>
                  <a:srgbClr val="007E66"/>
                </a:solidFill>
              </a:rPr>
              <a:t>    </a:t>
            </a:r>
            <a:r>
              <a:rPr lang="es-ES" sz="1600" b="1" dirty="0">
                <a:solidFill>
                  <a:srgbClr val="007E66"/>
                </a:solidFill>
              </a:rPr>
              <a:t>23,4 litros/hab y día</a:t>
            </a:r>
            <a:endParaRPr lang="es-ES" sz="1600" dirty="0">
              <a:solidFill>
                <a:srgbClr val="007E66"/>
              </a:solidFill>
            </a:endParaRPr>
          </a:p>
        </p:txBody>
      </p:sp>
      <p:sp>
        <p:nvSpPr>
          <p:cNvPr id="17" name="Lágrima 16">
            <a:extLst>
              <a:ext uri="{FF2B5EF4-FFF2-40B4-BE49-F238E27FC236}">
                <a16:creationId xmlns:a16="http://schemas.microsoft.com/office/drawing/2014/main" id="{6652426B-FFFC-85B8-9461-D1A1927C06B8}"/>
              </a:ext>
            </a:extLst>
          </p:cNvPr>
          <p:cNvSpPr/>
          <p:nvPr/>
        </p:nvSpPr>
        <p:spPr>
          <a:xfrm rot="5400000">
            <a:off x="10974146" y="5807024"/>
            <a:ext cx="654310" cy="672205"/>
          </a:xfrm>
          <a:prstGeom prst="teardrop">
            <a:avLst/>
          </a:prstGeom>
          <a:blipFill dpi="0" rotWithShape="1">
            <a:blip r:embed="rId5" cstate="print">
              <a:extLst>
                <a:ext uri="{28A0092B-C50C-407E-A947-70E740481C1C}">
                  <a14:useLocalDpi xmlns:a14="http://schemas.microsoft.com/office/drawing/2010/main" val="0"/>
                </a:ext>
              </a:extLst>
            </a:blip>
            <a:srcRect/>
            <a:stretch>
              <a:fillRect l="-15737" r="-15737"/>
            </a:stretch>
          </a:blipFill>
          <a:ln>
            <a:solidFill>
              <a:schemeClr val="bg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aphicFrame>
        <p:nvGraphicFramePr>
          <p:cNvPr id="18" name="Gráfico 17">
            <a:extLst>
              <a:ext uri="{FF2B5EF4-FFF2-40B4-BE49-F238E27FC236}">
                <a16:creationId xmlns:a16="http://schemas.microsoft.com/office/drawing/2014/main" id="{C2410EA6-9906-27ED-FC77-2429AB48BAE7}"/>
              </a:ext>
            </a:extLst>
          </p:cNvPr>
          <p:cNvGraphicFramePr>
            <a:graphicFrameLocks/>
          </p:cNvGraphicFramePr>
          <p:nvPr>
            <p:extLst>
              <p:ext uri="{D42A27DB-BD31-4B8C-83A1-F6EECF244321}">
                <p14:modId xmlns:p14="http://schemas.microsoft.com/office/powerpoint/2010/main" val="2118222984"/>
              </p:ext>
            </p:extLst>
          </p:nvPr>
        </p:nvGraphicFramePr>
        <p:xfrm>
          <a:off x="3102707" y="4684551"/>
          <a:ext cx="5458248" cy="2108132"/>
        </p:xfrm>
        <a:graphic>
          <a:graphicData uri="http://schemas.openxmlformats.org/drawingml/2006/chart">
            <c:chart xmlns:c="http://schemas.openxmlformats.org/drawingml/2006/chart" xmlns:r="http://schemas.openxmlformats.org/officeDocument/2006/relationships" r:id="rId6"/>
          </a:graphicData>
        </a:graphic>
      </p:graphicFrame>
      <p:pic>
        <p:nvPicPr>
          <p:cNvPr id="19" name="Imagen 18">
            <a:extLst>
              <a:ext uri="{FF2B5EF4-FFF2-40B4-BE49-F238E27FC236}">
                <a16:creationId xmlns:a16="http://schemas.microsoft.com/office/drawing/2014/main" id="{904CAD42-9EED-4262-E963-5673E4D70BB5}"/>
              </a:ext>
            </a:extLst>
          </p:cNvPr>
          <p:cNvPicPr>
            <a:picLocks noChangeAspect="1"/>
          </p:cNvPicPr>
          <p:nvPr/>
        </p:nvPicPr>
        <p:blipFill>
          <a:blip r:embed="rId7"/>
          <a:srcRect l="23641" t="23527" r="6982" b="28464"/>
          <a:stretch>
            <a:fillRect/>
          </a:stretch>
        </p:blipFill>
        <p:spPr>
          <a:xfrm>
            <a:off x="468960" y="1726651"/>
            <a:ext cx="7974026" cy="3103917"/>
          </a:xfrm>
          <a:prstGeom prst="rect">
            <a:avLst/>
          </a:prstGeom>
        </p:spPr>
      </p:pic>
      <p:grpSp>
        <p:nvGrpSpPr>
          <p:cNvPr id="6" name="Grupo 5">
            <a:extLst>
              <a:ext uri="{FF2B5EF4-FFF2-40B4-BE49-F238E27FC236}">
                <a16:creationId xmlns:a16="http://schemas.microsoft.com/office/drawing/2014/main" id="{AA59DFB8-5233-7D56-0E5E-1C752708EDBF}"/>
              </a:ext>
            </a:extLst>
          </p:cNvPr>
          <p:cNvGrpSpPr/>
          <p:nvPr/>
        </p:nvGrpSpPr>
        <p:grpSpPr>
          <a:xfrm>
            <a:off x="323775" y="1054027"/>
            <a:ext cx="8663351" cy="733260"/>
            <a:chOff x="1132056" y="76198"/>
            <a:chExt cx="8813817" cy="757808"/>
          </a:xfrm>
        </p:grpSpPr>
        <p:sp>
          <p:nvSpPr>
            <p:cNvPr id="7" name="Rectángulo 6">
              <a:extLst>
                <a:ext uri="{FF2B5EF4-FFF2-40B4-BE49-F238E27FC236}">
                  <a16:creationId xmlns:a16="http://schemas.microsoft.com/office/drawing/2014/main" id="{8959503C-B3AB-E716-AE6E-C885B8F9C15C}"/>
                </a:ext>
              </a:extLst>
            </p:cNvPr>
            <p:cNvSpPr/>
            <p:nvPr/>
          </p:nvSpPr>
          <p:spPr>
            <a:xfrm>
              <a:off x="1132056" y="76198"/>
              <a:ext cx="8380244" cy="75780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8" name="Gráfico 7" descr="Agua con relleno sólido">
              <a:extLst>
                <a:ext uri="{FF2B5EF4-FFF2-40B4-BE49-F238E27FC236}">
                  <a16:creationId xmlns:a16="http://schemas.microsoft.com/office/drawing/2014/main" id="{CA7A9492-EC9E-913F-87D1-BB8924BDF88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11928" y="135342"/>
              <a:ext cx="733945" cy="635998"/>
            </a:xfrm>
            <a:prstGeom prst="rect">
              <a:avLst/>
            </a:prstGeom>
          </p:spPr>
        </p:pic>
      </p:grpSp>
      <p:sp>
        <p:nvSpPr>
          <p:cNvPr id="9" name="CuadroTexto 8">
            <a:extLst>
              <a:ext uri="{FF2B5EF4-FFF2-40B4-BE49-F238E27FC236}">
                <a16:creationId xmlns:a16="http://schemas.microsoft.com/office/drawing/2014/main" id="{D7C9A559-475D-B994-BD31-D4559AC256F4}"/>
              </a:ext>
            </a:extLst>
          </p:cNvPr>
          <p:cNvSpPr txBox="1"/>
          <p:nvPr/>
        </p:nvSpPr>
        <p:spPr>
          <a:xfrm>
            <a:off x="323775" y="1144056"/>
            <a:ext cx="7208537" cy="296684"/>
          </a:xfrm>
          <a:prstGeom prst="rect">
            <a:avLst/>
          </a:prstGeom>
          <a:noFill/>
        </p:spPr>
        <p:txBody>
          <a:bodyPr wrap="square" rtlCol="0">
            <a:spAutoFit/>
          </a:bodyPr>
          <a:lstStyle/>
          <a:p>
            <a:pPr>
              <a:lnSpc>
                <a:spcPts val="1700"/>
              </a:lnSpc>
            </a:pPr>
            <a:r>
              <a:rPr lang="es-ES" sz="1400" dirty="0">
                <a:solidFill>
                  <a:srgbClr val="007E66"/>
                </a:solidFill>
                <a:latin typeface="Arial" panose="020B0604020202020204" pitchFamily="34" charset="0"/>
                <a:cs typeface="Arial" panose="020B0604020202020204" pitchFamily="34" charset="0"/>
              </a:rPr>
              <a:t>III RESULTADOS: 20 AÑOS DE GESTIÓN DE LA DEMANDA</a:t>
            </a:r>
          </a:p>
        </p:txBody>
      </p:sp>
      <p:sp>
        <p:nvSpPr>
          <p:cNvPr id="10" name="CuadroTexto 9">
            <a:extLst>
              <a:ext uri="{FF2B5EF4-FFF2-40B4-BE49-F238E27FC236}">
                <a16:creationId xmlns:a16="http://schemas.microsoft.com/office/drawing/2014/main" id="{AF98BDD1-7105-53F6-2F40-020378AB32F3}"/>
              </a:ext>
            </a:extLst>
          </p:cNvPr>
          <p:cNvSpPr txBox="1"/>
          <p:nvPr/>
        </p:nvSpPr>
        <p:spPr>
          <a:xfrm>
            <a:off x="323774" y="1490603"/>
            <a:ext cx="8327857" cy="296684"/>
          </a:xfrm>
          <a:prstGeom prst="rect">
            <a:avLst/>
          </a:prstGeom>
          <a:noFill/>
        </p:spPr>
        <p:txBody>
          <a:bodyPr wrap="square" rtlCol="0">
            <a:spAutoFit/>
          </a:bodyPr>
          <a:lstStyle/>
          <a:p>
            <a:pPr>
              <a:lnSpc>
                <a:spcPts val="1700"/>
              </a:lnSpc>
            </a:pPr>
            <a:r>
              <a:rPr lang="es-ES" sz="1400" b="1" dirty="0">
                <a:solidFill>
                  <a:srgbClr val="007E66"/>
                </a:solidFill>
                <a:latin typeface="Arial" panose="020B0604020202020204" pitchFamily="34" charset="0"/>
                <a:cs typeface="Arial" panose="020B0604020202020204" pitchFamily="34" charset="0"/>
              </a:rPr>
              <a:t>EVOLUCIÓN ANUAL DE DOTACIONES DOMÉSTICAS Y OTRAS TARIFAS (litros/habitante día)</a:t>
            </a:r>
          </a:p>
        </p:txBody>
      </p:sp>
      <p:sp>
        <p:nvSpPr>
          <p:cNvPr id="20" name="CuadroTexto 19">
            <a:extLst>
              <a:ext uri="{FF2B5EF4-FFF2-40B4-BE49-F238E27FC236}">
                <a16:creationId xmlns:a16="http://schemas.microsoft.com/office/drawing/2014/main" id="{D85D5276-D5CA-4AA9-939A-B1705FBA228B}"/>
              </a:ext>
            </a:extLst>
          </p:cNvPr>
          <p:cNvSpPr txBox="1"/>
          <p:nvPr/>
        </p:nvSpPr>
        <p:spPr>
          <a:xfrm>
            <a:off x="8027317" y="2318322"/>
            <a:ext cx="503640" cy="307777"/>
          </a:xfrm>
          <a:prstGeom prst="rect">
            <a:avLst/>
          </a:prstGeom>
          <a:solidFill>
            <a:schemeClr val="bg1"/>
          </a:solidFill>
        </p:spPr>
        <p:txBody>
          <a:bodyPr wrap="square" rtlCol="0">
            <a:spAutoFit/>
          </a:bodyPr>
          <a:lstStyle/>
          <a:p>
            <a:r>
              <a:rPr lang="es-ES" sz="1400" b="1" dirty="0"/>
              <a:t>102</a:t>
            </a:r>
          </a:p>
        </p:txBody>
      </p:sp>
      <p:sp>
        <p:nvSpPr>
          <p:cNvPr id="21" name="Rectángulo 20">
            <a:extLst>
              <a:ext uri="{FF2B5EF4-FFF2-40B4-BE49-F238E27FC236}">
                <a16:creationId xmlns:a16="http://schemas.microsoft.com/office/drawing/2014/main" id="{85C15BDE-F95F-3C99-BE78-33A7DABC47D4}"/>
              </a:ext>
            </a:extLst>
          </p:cNvPr>
          <p:cNvSpPr/>
          <p:nvPr/>
        </p:nvSpPr>
        <p:spPr>
          <a:xfrm>
            <a:off x="6712298" y="4996116"/>
            <a:ext cx="703385" cy="1756376"/>
          </a:xfrm>
          <a:prstGeom prst="rect">
            <a:avLst/>
          </a:prstGeom>
          <a:solidFill>
            <a:srgbClr val="D7E6D1">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2" name="Imagen 21">
            <a:extLst>
              <a:ext uri="{FF2B5EF4-FFF2-40B4-BE49-F238E27FC236}">
                <a16:creationId xmlns:a16="http://schemas.microsoft.com/office/drawing/2014/main" id="{2434CB65-5818-6305-33B9-7367F68DA48B}"/>
              </a:ext>
            </a:extLst>
          </p:cNvPr>
          <p:cNvPicPr>
            <a:picLocks noChangeAspect="1"/>
          </p:cNvPicPr>
          <p:nvPr/>
        </p:nvPicPr>
        <p:blipFill>
          <a:blip r:embed="rId7"/>
          <a:srcRect l="19038" t="43738" r="79234" b="31084"/>
          <a:stretch>
            <a:fillRect/>
          </a:stretch>
        </p:blipFill>
        <p:spPr>
          <a:xfrm>
            <a:off x="2838944" y="5096595"/>
            <a:ext cx="194022" cy="1590828"/>
          </a:xfrm>
          <a:prstGeom prst="rect">
            <a:avLst/>
          </a:prstGeom>
        </p:spPr>
      </p:pic>
      <p:pic>
        <p:nvPicPr>
          <p:cNvPr id="23" name="Imagen 22">
            <a:extLst>
              <a:ext uri="{FF2B5EF4-FFF2-40B4-BE49-F238E27FC236}">
                <a16:creationId xmlns:a16="http://schemas.microsoft.com/office/drawing/2014/main" id="{01AE0CD3-41CD-519E-9947-FE682E7A8C9D}"/>
              </a:ext>
            </a:extLst>
          </p:cNvPr>
          <p:cNvPicPr>
            <a:picLocks noChangeAspect="1"/>
          </p:cNvPicPr>
          <p:nvPr/>
        </p:nvPicPr>
        <p:blipFill>
          <a:blip r:embed="rId7"/>
          <a:srcRect l="19038" t="43738" r="78767" b="28464"/>
          <a:stretch>
            <a:fillRect/>
          </a:stretch>
        </p:blipFill>
        <p:spPr>
          <a:xfrm>
            <a:off x="162440" y="3064144"/>
            <a:ext cx="246529" cy="1756376"/>
          </a:xfrm>
          <a:prstGeom prst="rect">
            <a:avLst/>
          </a:prstGeom>
        </p:spPr>
      </p:pic>
      <p:pic>
        <p:nvPicPr>
          <p:cNvPr id="24" name="Imagen 23">
            <a:extLst>
              <a:ext uri="{FF2B5EF4-FFF2-40B4-BE49-F238E27FC236}">
                <a16:creationId xmlns:a16="http://schemas.microsoft.com/office/drawing/2014/main" id="{8EAE6C97-8E6F-4382-DEDB-27E3244AE3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215" y="6073562"/>
            <a:ext cx="1151732" cy="747860"/>
          </a:xfrm>
          <a:prstGeom prst="rect">
            <a:avLst/>
          </a:prstGeom>
        </p:spPr>
      </p:pic>
    </p:spTree>
    <p:extLst>
      <p:ext uri="{BB962C8B-B14F-4D97-AF65-F5344CB8AC3E}">
        <p14:creationId xmlns:p14="http://schemas.microsoft.com/office/powerpoint/2010/main" val="1463700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a:extLst>
            <a:ext uri="{FF2B5EF4-FFF2-40B4-BE49-F238E27FC236}">
              <a16:creationId xmlns:a16="http://schemas.microsoft.com/office/drawing/2014/main" id="{B59C88C9-AFCD-36B2-99D3-ACFE02367949}"/>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2624D495-A893-E048-CA20-51C33497FF67}"/>
              </a:ext>
            </a:extLst>
          </p:cNvPr>
          <p:cNvPicPr>
            <a:picLocks noChangeAspect="1"/>
          </p:cNvPicPr>
          <p:nvPr/>
        </p:nvPicPr>
        <p:blipFill>
          <a:blip r:embed="rId3"/>
          <a:srcRect l="37292" t="22603" r="16383" b="10710"/>
          <a:stretch>
            <a:fillRect/>
          </a:stretch>
        </p:blipFill>
        <p:spPr>
          <a:xfrm>
            <a:off x="4082456" y="1763925"/>
            <a:ext cx="6273879" cy="5080357"/>
          </a:xfrm>
          <a:prstGeom prst="rect">
            <a:avLst/>
          </a:prstGeom>
        </p:spPr>
      </p:pic>
      <p:pic>
        <p:nvPicPr>
          <p:cNvPr id="12" name="Imagen 11">
            <a:extLst>
              <a:ext uri="{FF2B5EF4-FFF2-40B4-BE49-F238E27FC236}">
                <a16:creationId xmlns:a16="http://schemas.microsoft.com/office/drawing/2014/main" id="{DAD6046F-AFFC-8126-B66D-9C7EAD2FCD02}"/>
              </a:ext>
            </a:extLst>
          </p:cNvPr>
          <p:cNvPicPr>
            <a:picLocks noChangeAspect="1"/>
          </p:cNvPicPr>
          <p:nvPr/>
        </p:nvPicPr>
        <p:blipFill>
          <a:blip r:embed="rId3"/>
          <a:srcRect l="25434" t="21876" r="62600" b="10711"/>
          <a:stretch>
            <a:fillRect/>
          </a:stretch>
        </p:blipFill>
        <p:spPr>
          <a:xfrm>
            <a:off x="922011" y="1780346"/>
            <a:ext cx="1559931" cy="4943227"/>
          </a:xfrm>
          <a:prstGeom prst="rect">
            <a:avLst/>
          </a:prstGeom>
        </p:spPr>
      </p:pic>
      <p:sp>
        <p:nvSpPr>
          <p:cNvPr id="14" name="CuadroTexto 13">
            <a:extLst>
              <a:ext uri="{FF2B5EF4-FFF2-40B4-BE49-F238E27FC236}">
                <a16:creationId xmlns:a16="http://schemas.microsoft.com/office/drawing/2014/main" id="{203484FF-ECCA-9AAE-A6D4-4A6999B0D717}"/>
              </a:ext>
            </a:extLst>
          </p:cNvPr>
          <p:cNvSpPr txBox="1"/>
          <p:nvPr/>
        </p:nvSpPr>
        <p:spPr>
          <a:xfrm>
            <a:off x="10389704" y="2045792"/>
            <a:ext cx="757140" cy="400110"/>
          </a:xfrm>
          <a:prstGeom prst="rect">
            <a:avLst/>
          </a:prstGeom>
          <a:noFill/>
        </p:spPr>
        <p:txBody>
          <a:bodyPr wrap="square" rtlCol="0">
            <a:spAutoFit/>
          </a:bodyPr>
          <a:lstStyle/>
          <a:p>
            <a:r>
              <a:rPr lang="es-ES" sz="2000" b="1" dirty="0">
                <a:solidFill>
                  <a:schemeClr val="bg1">
                    <a:lumMod val="65000"/>
                  </a:schemeClr>
                </a:solidFill>
                <a:latin typeface="Arial" panose="020B0604020202020204" pitchFamily="34" charset="0"/>
                <a:cs typeface="Arial" panose="020B0604020202020204" pitchFamily="34" charset="0"/>
              </a:rPr>
              <a:t>2024</a:t>
            </a:r>
          </a:p>
        </p:txBody>
      </p:sp>
      <p:grpSp>
        <p:nvGrpSpPr>
          <p:cNvPr id="2" name="Grupo 1">
            <a:extLst>
              <a:ext uri="{FF2B5EF4-FFF2-40B4-BE49-F238E27FC236}">
                <a16:creationId xmlns:a16="http://schemas.microsoft.com/office/drawing/2014/main" id="{C9A44902-6033-E764-BAD1-D0F1B3803B4A}"/>
              </a:ext>
            </a:extLst>
          </p:cNvPr>
          <p:cNvGrpSpPr/>
          <p:nvPr/>
        </p:nvGrpSpPr>
        <p:grpSpPr>
          <a:xfrm>
            <a:off x="323775" y="1054027"/>
            <a:ext cx="8663351" cy="733260"/>
            <a:chOff x="1132056" y="76198"/>
            <a:chExt cx="8813817" cy="757808"/>
          </a:xfrm>
        </p:grpSpPr>
        <p:sp>
          <p:nvSpPr>
            <p:cNvPr id="3" name="Rectángulo 2">
              <a:extLst>
                <a:ext uri="{FF2B5EF4-FFF2-40B4-BE49-F238E27FC236}">
                  <a16:creationId xmlns:a16="http://schemas.microsoft.com/office/drawing/2014/main" id="{61E93526-3730-077E-9564-AD8D79627C60}"/>
                </a:ext>
              </a:extLst>
            </p:cNvPr>
            <p:cNvSpPr/>
            <p:nvPr/>
          </p:nvSpPr>
          <p:spPr>
            <a:xfrm>
              <a:off x="1132056" y="76198"/>
              <a:ext cx="8380244" cy="75780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4" name="Gráfico 3" descr="Agua con relleno sólido">
              <a:extLst>
                <a:ext uri="{FF2B5EF4-FFF2-40B4-BE49-F238E27FC236}">
                  <a16:creationId xmlns:a16="http://schemas.microsoft.com/office/drawing/2014/main" id="{5F8A0DDE-CC45-6850-4538-125FFF53E1C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11928" y="135342"/>
              <a:ext cx="733945" cy="635998"/>
            </a:xfrm>
            <a:prstGeom prst="rect">
              <a:avLst/>
            </a:prstGeom>
          </p:spPr>
        </p:pic>
      </p:grpSp>
      <p:sp>
        <p:nvSpPr>
          <p:cNvPr id="5" name="CuadroTexto 4">
            <a:extLst>
              <a:ext uri="{FF2B5EF4-FFF2-40B4-BE49-F238E27FC236}">
                <a16:creationId xmlns:a16="http://schemas.microsoft.com/office/drawing/2014/main" id="{0AEC9AE5-BB68-FCAF-8214-7FCD705C6EC8}"/>
              </a:ext>
            </a:extLst>
          </p:cNvPr>
          <p:cNvSpPr txBox="1"/>
          <p:nvPr/>
        </p:nvSpPr>
        <p:spPr>
          <a:xfrm>
            <a:off x="323775" y="1144056"/>
            <a:ext cx="7208537" cy="296684"/>
          </a:xfrm>
          <a:prstGeom prst="rect">
            <a:avLst/>
          </a:prstGeom>
          <a:noFill/>
        </p:spPr>
        <p:txBody>
          <a:bodyPr wrap="square" rtlCol="0">
            <a:spAutoFit/>
          </a:bodyPr>
          <a:lstStyle/>
          <a:p>
            <a:pPr>
              <a:lnSpc>
                <a:spcPts val="1700"/>
              </a:lnSpc>
            </a:pPr>
            <a:r>
              <a:rPr lang="es-ES" sz="1400" dirty="0">
                <a:solidFill>
                  <a:srgbClr val="007E66"/>
                </a:solidFill>
                <a:latin typeface="Arial" panose="020B0604020202020204" pitchFamily="34" charset="0"/>
                <a:cs typeface="Arial" panose="020B0604020202020204" pitchFamily="34" charset="0"/>
              </a:rPr>
              <a:t>III RESULTADOS: 20 AÑOS DE GESTIÓN DE LA DEMANDA</a:t>
            </a:r>
          </a:p>
        </p:txBody>
      </p:sp>
      <p:sp>
        <p:nvSpPr>
          <p:cNvPr id="6" name="CuadroTexto 5">
            <a:extLst>
              <a:ext uri="{FF2B5EF4-FFF2-40B4-BE49-F238E27FC236}">
                <a16:creationId xmlns:a16="http://schemas.microsoft.com/office/drawing/2014/main" id="{C1C2D800-A8AA-17B5-470F-428CE9B7205D}"/>
              </a:ext>
            </a:extLst>
          </p:cNvPr>
          <p:cNvSpPr txBox="1"/>
          <p:nvPr/>
        </p:nvSpPr>
        <p:spPr>
          <a:xfrm>
            <a:off x="323774" y="1490603"/>
            <a:ext cx="8327857" cy="296684"/>
          </a:xfrm>
          <a:prstGeom prst="rect">
            <a:avLst/>
          </a:prstGeom>
          <a:noFill/>
        </p:spPr>
        <p:txBody>
          <a:bodyPr wrap="square" rtlCol="0">
            <a:spAutoFit/>
          </a:bodyPr>
          <a:lstStyle/>
          <a:p>
            <a:pPr>
              <a:lnSpc>
                <a:spcPts val="1700"/>
              </a:lnSpc>
            </a:pPr>
            <a:r>
              <a:rPr lang="es-ES" sz="1400" b="1" dirty="0">
                <a:solidFill>
                  <a:srgbClr val="007E66"/>
                </a:solidFill>
                <a:latin typeface="Arial" panose="020B0604020202020204" pitchFamily="34" charset="0"/>
                <a:cs typeface="Arial" panose="020B0604020202020204" pitchFamily="34" charset="0"/>
              </a:rPr>
              <a:t>MAPA DE EVOLUCIÓN DE LA DOTACIÓN DOMÉSTICA ANUAL (litros/habitante día)</a:t>
            </a:r>
          </a:p>
        </p:txBody>
      </p:sp>
      <p:sp>
        <p:nvSpPr>
          <p:cNvPr id="15" name="Rectángulo: esquinas redondeadas 14">
            <a:extLst>
              <a:ext uri="{FF2B5EF4-FFF2-40B4-BE49-F238E27FC236}">
                <a16:creationId xmlns:a16="http://schemas.microsoft.com/office/drawing/2014/main" id="{F98EF57E-2A9F-4D4A-3DDD-C72BF9FC5BB5}"/>
              </a:ext>
            </a:extLst>
          </p:cNvPr>
          <p:cNvSpPr/>
          <p:nvPr/>
        </p:nvSpPr>
        <p:spPr>
          <a:xfrm>
            <a:off x="10267758" y="2445902"/>
            <a:ext cx="1001033" cy="560352"/>
          </a:xfrm>
          <a:prstGeom prst="roundRect">
            <a:avLst/>
          </a:prstGeom>
          <a:solidFill>
            <a:schemeClr val="tx1">
              <a:alpha val="50196"/>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dirty="0"/>
              <a:t>102</a:t>
            </a:r>
          </a:p>
          <a:p>
            <a:pPr algn="ctr"/>
            <a:r>
              <a:rPr lang="es-ES" sz="1400" b="1" dirty="0"/>
              <a:t> </a:t>
            </a:r>
            <a:r>
              <a:rPr lang="es-ES" sz="1200" b="1" dirty="0"/>
              <a:t>l/hab día</a:t>
            </a:r>
          </a:p>
        </p:txBody>
      </p:sp>
      <p:pic>
        <p:nvPicPr>
          <p:cNvPr id="16" name="Imagen 15">
            <a:extLst>
              <a:ext uri="{FF2B5EF4-FFF2-40B4-BE49-F238E27FC236}">
                <a16:creationId xmlns:a16="http://schemas.microsoft.com/office/drawing/2014/main" id="{D93BB69E-90F6-AB55-06B1-FACB9E17EB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2540" y="6129407"/>
            <a:ext cx="1151732" cy="747860"/>
          </a:xfrm>
          <a:prstGeom prst="rect">
            <a:avLst/>
          </a:prstGeom>
        </p:spPr>
      </p:pic>
    </p:spTree>
    <p:extLst>
      <p:ext uri="{BB962C8B-B14F-4D97-AF65-F5344CB8AC3E}">
        <p14:creationId xmlns:p14="http://schemas.microsoft.com/office/powerpoint/2010/main" val="1382180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a:extLst>
            <a:ext uri="{FF2B5EF4-FFF2-40B4-BE49-F238E27FC236}">
              <a16:creationId xmlns:a16="http://schemas.microsoft.com/office/drawing/2014/main" id="{B4780458-3452-413E-4BAC-D27EB0EAB1BD}"/>
            </a:ext>
          </a:extLst>
        </p:cNvPr>
        <p:cNvGrpSpPr/>
        <p:nvPr/>
      </p:nvGrpSpPr>
      <p:grpSpPr>
        <a:xfrm>
          <a:off x="0" y="0"/>
          <a:ext cx="0" cy="0"/>
          <a:chOff x="0" y="0"/>
          <a:chExt cx="0" cy="0"/>
        </a:xfrm>
      </p:grpSpPr>
      <p:grpSp>
        <p:nvGrpSpPr>
          <p:cNvPr id="2" name="Grupo 1">
            <a:extLst>
              <a:ext uri="{FF2B5EF4-FFF2-40B4-BE49-F238E27FC236}">
                <a16:creationId xmlns:a16="http://schemas.microsoft.com/office/drawing/2014/main" id="{34272FA7-7F68-573A-0CF6-C21D40997620}"/>
              </a:ext>
            </a:extLst>
          </p:cNvPr>
          <p:cNvGrpSpPr/>
          <p:nvPr/>
        </p:nvGrpSpPr>
        <p:grpSpPr>
          <a:xfrm>
            <a:off x="323775" y="1054027"/>
            <a:ext cx="8663351" cy="733260"/>
            <a:chOff x="1132056" y="76198"/>
            <a:chExt cx="8813817" cy="757808"/>
          </a:xfrm>
        </p:grpSpPr>
        <p:sp>
          <p:nvSpPr>
            <p:cNvPr id="3" name="Rectángulo 2">
              <a:extLst>
                <a:ext uri="{FF2B5EF4-FFF2-40B4-BE49-F238E27FC236}">
                  <a16:creationId xmlns:a16="http://schemas.microsoft.com/office/drawing/2014/main" id="{F273630F-96A0-F990-1760-748C6965768D}"/>
                </a:ext>
              </a:extLst>
            </p:cNvPr>
            <p:cNvSpPr/>
            <p:nvPr/>
          </p:nvSpPr>
          <p:spPr>
            <a:xfrm>
              <a:off x="1132056" y="76198"/>
              <a:ext cx="8380244" cy="75780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4" name="Gráfico 3" descr="Agua con relleno sólido">
              <a:extLst>
                <a:ext uri="{FF2B5EF4-FFF2-40B4-BE49-F238E27FC236}">
                  <a16:creationId xmlns:a16="http://schemas.microsoft.com/office/drawing/2014/main" id="{88442695-20E3-EF4F-EED4-011C33FDF52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11928" y="135342"/>
              <a:ext cx="733945" cy="635998"/>
            </a:xfrm>
            <a:prstGeom prst="rect">
              <a:avLst/>
            </a:prstGeom>
          </p:spPr>
        </p:pic>
      </p:grpSp>
      <p:sp>
        <p:nvSpPr>
          <p:cNvPr id="5" name="CuadroTexto 4">
            <a:extLst>
              <a:ext uri="{FF2B5EF4-FFF2-40B4-BE49-F238E27FC236}">
                <a16:creationId xmlns:a16="http://schemas.microsoft.com/office/drawing/2014/main" id="{A1B66829-B6EB-B8D6-7844-2AC82B6E36B7}"/>
              </a:ext>
            </a:extLst>
          </p:cNvPr>
          <p:cNvSpPr txBox="1"/>
          <p:nvPr/>
        </p:nvSpPr>
        <p:spPr>
          <a:xfrm>
            <a:off x="323775" y="1144056"/>
            <a:ext cx="7208537" cy="296684"/>
          </a:xfrm>
          <a:prstGeom prst="rect">
            <a:avLst/>
          </a:prstGeom>
          <a:noFill/>
        </p:spPr>
        <p:txBody>
          <a:bodyPr wrap="square" rtlCol="0">
            <a:spAutoFit/>
          </a:bodyPr>
          <a:lstStyle/>
          <a:p>
            <a:pPr>
              <a:lnSpc>
                <a:spcPts val="1700"/>
              </a:lnSpc>
            </a:pPr>
            <a:r>
              <a:rPr lang="es-ES" sz="1400" dirty="0">
                <a:solidFill>
                  <a:srgbClr val="007E66"/>
                </a:solidFill>
                <a:latin typeface="Arial" panose="020B0604020202020204" pitchFamily="34" charset="0"/>
                <a:cs typeface="Arial" panose="020B0604020202020204" pitchFamily="34" charset="0"/>
              </a:rPr>
              <a:t>III RESULTADOS: 20 AÑOS DE GESTIÓN DE LA DEMANDA</a:t>
            </a:r>
          </a:p>
        </p:txBody>
      </p:sp>
      <p:sp>
        <p:nvSpPr>
          <p:cNvPr id="6" name="CuadroTexto 5">
            <a:extLst>
              <a:ext uri="{FF2B5EF4-FFF2-40B4-BE49-F238E27FC236}">
                <a16:creationId xmlns:a16="http://schemas.microsoft.com/office/drawing/2014/main" id="{0F34D820-BE33-20DD-702E-CDF783E3E76D}"/>
              </a:ext>
            </a:extLst>
          </p:cNvPr>
          <p:cNvSpPr txBox="1"/>
          <p:nvPr/>
        </p:nvSpPr>
        <p:spPr>
          <a:xfrm>
            <a:off x="323774" y="1490603"/>
            <a:ext cx="8327857" cy="296684"/>
          </a:xfrm>
          <a:prstGeom prst="rect">
            <a:avLst/>
          </a:prstGeom>
          <a:noFill/>
        </p:spPr>
        <p:txBody>
          <a:bodyPr wrap="square" rtlCol="0">
            <a:spAutoFit/>
          </a:bodyPr>
          <a:lstStyle/>
          <a:p>
            <a:pPr>
              <a:lnSpc>
                <a:spcPts val="1700"/>
              </a:lnSpc>
            </a:pPr>
            <a:r>
              <a:rPr lang="es-ES" sz="1400" b="1" dirty="0">
                <a:solidFill>
                  <a:srgbClr val="007E66"/>
                </a:solidFill>
                <a:latin typeface="Arial" panose="020B0604020202020204" pitchFamily="34" charset="0"/>
                <a:cs typeface="Arial" panose="020B0604020202020204" pitchFamily="34" charset="0"/>
              </a:rPr>
              <a:t>EVOLUCIÓN DE LA DOTACIÓN DOMÉSTICA MEDIA por CC.AA. (Fuente: INE 2022)</a:t>
            </a:r>
          </a:p>
        </p:txBody>
      </p:sp>
      <p:pic>
        <p:nvPicPr>
          <p:cNvPr id="8" name="Imagen 7">
            <a:extLst>
              <a:ext uri="{FF2B5EF4-FFF2-40B4-BE49-F238E27FC236}">
                <a16:creationId xmlns:a16="http://schemas.microsoft.com/office/drawing/2014/main" id="{34DB6666-FF8D-0A7D-643F-A895FD12F976}"/>
              </a:ext>
            </a:extLst>
          </p:cNvPr>
          <p:cNvPicPr>
            <a:picLocks noChangeAspect="1"/>
          </p:cNvPicPr>
          <p:nvPr/>
        </p:nvPicPr>
        <p:blipFill>
          <a:blip r:embed="rId4"/>
          <a:srcRect l="28929" t="28424" r="26286" b="17117"/>
          <a:stretch>
            <a:fillRect/>
          </a:stretch>
        </p:blipFill>
        <p:spPr>
          <a:xfrm>
            <a:off x="1499425" y="1787287"/>
            <a:ext cx="7293718" cy="4988879"/>
          </a:xfrm>
          <a:prstGeom prst="rect">
            <a:avLst/>
          </a:prstGeom>
        </p:spPr>
      </p:pic>
      <p:sp>
        <p:nvSpPr>
          <p:cNvPr id="9" name="CuadroTexto 8">
            <a:extLst>
              <a:ext uri="{FF2B5EF4-FFF2-40B4-BE49-F238E27FC236}">
                <a16:creationId xmlns:a16="http://schemas.microsoft.com/office/drawing/2014/main" id="{982F1571-778E-17B6-B858-A78DA978F031}"/>
              </a:ext>
            </a:extLst>
          </p:cNvPr>
          <p:cNvSpPr txBox="1"/>
          <p:nvPr/>
        </p:nvSpPr>
        <p:spPr>
          <a:xfrm>
            <a:off x="11267418" y="2641373"/>
            <a:ext cx="757140" cy="369332"/>
          </a:xfrm>
          <a:prstGeom prst="rect">
            <a:avLst/>
          </a:prstGeom>
          <a:noFill/>
        </p:spPr>
        <p:txBody>
          <a:bodyPr wrap="square" rtlCol="0">
            <a:spAutoFit/>
          </a:bodyPr>
          <a:lstStyle/>
          <a:p>
            <a:r>
              <a:rPr lang="es-ES" b="1" dirty="0">
                <a:solidFill>
                  <a:schemeClr val="bg1">
                    <a:lumMod val="65000"/>
                  </a:schemeClr>
                </a:solidFill>
                <a:latin typeface="Arial" panose="020B0604020202020204" pitchFamily="34" charset="0"/>
                <a:cs typeface="Arial" panose="020B0604020202020204" pitchFamily="34" charset="0"/>
              </a:rPr>
              <a:t>2022</a:t>
            </a:r>
          </a:p>
        </p:txBody>
      </p:sp>
      <p:sp>
        <p:nvSpPr>
          <p:cNvPr id="10" name="Rectángulo: esquinas redondeadas 9">
            <a:extLst>
              <a:ext uri="{FF2B5EF4-FFF2-40B4-BE49-F238E27FC236}">
                <a16:creationId xmlns:a16="http://schemas.microsoft.com/office/drawing/2014/main" id="{07F25103-5792-1D52-5DED-E509D256B96C}"/>
              </a:ext>
            </a:extLst>
          </p:cNvPr>
          <p:cNvSpPr/>
          <p:nvPr/>
        </p:nvSpPr>
        <p:spPr>
          <a:xfrm>
            <a:off x="10004279" y="2817035"/>
            <a:ext cx="1001033" cy="560352"/>
          </a:xfrm>
          <a:prstGeom prst="roundRect">
            <a:avLst/>
          </a:prstGeom>
          <a:solidFill>
            <a:srgbClr val="009999">
              <a:alpha val="50196"/>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dirty="0"/>
              <a:t>128</a:t>
            </a:r>
          </a:p>
          <a:p>
            <a:pPr algn="ctr"/>
            <a:r>
              <a:rPr lang="es-ES" sz="1400" b="1" dirty="0"/>
              <a:t> </a:t>
            </a:r>
            <a:r>
              <a:rPr lang="es-ES" sz="1200" b="1" dirty="0"/>
              <a:t>l/hab día</a:t>
            </a:r>
          </a:p>
        </p:txBody>
      </p:sp>
      <p:sp>
        <p:nvSpPr>
          <p:cNvPr id="11" name="CuadroTexto 10">
            <a:extLst>
              <a:ext uri="{FF2B5EF4-FFF2-40B4-BE49-F238E27FC236}">
                <a16:creationId xmlns:a16="http://schemas.microsoft.com/office/drawing/2014/main" id="{0C8F82B6-834B-6E72-40FF-35F71620F4AF}"/>
              </a:ext>
            </a:extLst>
          </p:cNvPr>
          <p:cNvSpPr txBox="1"/>
          <p:nvPr/>
        </p:nvSpPr>
        <p:spPr>
          <a:xfrm>
            <a:off x="8901328" y="2416925"/>
            <a:ext cx="3206936" cy="400110"/>
          </a:xfrm>
          <a:prstGeom prst="rect">
            <a:avLst/>
          </a:prstGeom>
          <a:noFill/>
        </p:spPr>
        <p:txBody>
          <a:bodyPr wrap="square" rtlCol="0">
            <a:spAutoFit/>
          </a:bodyPr>
          <a:lstStyle/>
          <a:p>
            <a:r>
              <a:rPr lang="es-ES" sz="2000" dirty="0">
                <a:solidFill>
                  <a:schemeClr val="bg1">
                    <a:lumMod val="65000"/>
                  </a:schemeClr>
                </a:solidFill>
                <a:latin typeface="Arial" panose="020B0604020202020204" pitchFamily="34" charset="0"/>
                <a:cs typeface="Arial" panose="020B0604020202020204" pitchFamily="34" charset="0"/>
              </a:rPr>
              <a:t>Consumo medio nacional</a:t>
            </a:r>
          </a:p>
        </p:txBody>
      </p:sp>
      <p:sp>
        <p:nvSpPr>
          <p:cNvPr id="16" name="Rectángulo: esquinas redondeadas 15">
            <a:extLst>
              <a:ext uri="{FF2B5EF4-FFF2-40B4-BE49-F238E27FC236}">
                <a16:creationId xmlns:a16="http://schemas.microsoft.com/office/drawing/2014/main" id="{8B65AB8A-BB8D-153C-293A-F93526B467FE}"/>
              </a:ext>
            </a:extLst>
          </p:cNvPr>
          <p:cNvSpPr/>
          <p:nvPr/>
        </p:nvSpPr>
        <p:spPr>
          <a:xfrm>
            <a:off x="1391240" y="3343055"/>
            <a:ext cx="5118543" cy="269835"/>
          </a:xfrm>
          <a:prstGeom prst="roundRect">
            <a:avLst/>
          </a:prstGeom>
          <a:solidFill>
            <a:schemeClr val="accent2">
              <a:lumMod val="60000"/>
              <a:lumOff val="40000"/>
              <a:alpha val="3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esquinas redondeadas 16">
            <a:extLst>
              <a:ext uri="{FF2B5EF4-FFF2-40B4-BE49-F238E27FC236}">
                <a16:creationId xmlns:a16="http://schemas.microsoft.com/office/drawing/2014/main" id="{439F400F-7E01-52DF-9529-30D0D7E40301}"/>
              </a:ext>
            </a:extLst>
          </p:cNvPr>
          <p:cNvSpPr/>
          <p:nvPr/>
        </p:nvSpPr>
        <p:spPr>
          <a:xfrm>
            <a:off x="1391239" y="5742490"/>
            <a:ext cx="5118543" cy="273141"/>
          </a:xfrm>
          <a:prstGeom prst="roundRect">
            <a:avLst/>
          </a:prstGeom>
          <a:solidFill>
            <a:srgbClr val="8ED973">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esquinas redondeadas 17">
            <a:extLst>
              <a:ext uri="{FF2B5EF4-FFF2-40B4-BE49-F238E27FC236}">
                <a16:creationId xmlns:a16="http://schemas.microsoft.com/office/drawing/2014/main" id="{DBE0DEB7-6A4D-735F-7EC5-B56C6FE73DA4}"/>
              </a:ext>
            </a:extLst>
          </p:cNvPr>
          <p:cNvSpPr/>
          <p:nvPr/>
        </p:nvSpPr>
        <p:spPr>
          <a:xfrm>
            <a:off x="1368771" y="3623286"/>
            <a:ext cx="5118543" cy="236048"/>
          </a:xfrm>
          <a:prstGeom prst="roundRect">
            <a:avLst/>
          </a:prstGeom>
          <a:solidFill>
            <a:srgbClr val="FFFF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9" name="Imagen 18">
            <a:extLst>
              <a:ext uri="{FF2B5EF4-FFF2-40B4-BE49-F238E27FC236}">
                <a16:creationId xmlns:a16="http://schemas.microsoft.com/office/drawing/2014/main" id="{A19501EC-797A-A48E-9760-52F47D808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15" y="6073562"/>
            <a:ext cx="1151732" cy="747860"/>
          </a:xfrm>
          <a:prstGeom prst="rect">
            <a:avLst/>
          </a:prstGeom>
        </p:spPr>
      </p:pic>
      <p:sp>
        <p:nvSpPr>
          <p:cNvPr id="7" name="Rectángulo: esquinas redondeadas 6">
            <a:extLst>
              <a:ext uri="{FF2B5EF4-FFF2-40B4-BE49-F238E27FC236}">
                <a16:creationId xmlns:a16="http://schemas.microsoft.com/office/drawing/2014/main" id="{26B3DADB-C889-A245-740E-9F1913652995}"/>
              </a:ext>
            </a:extLst>
          </p:cNvPr>
          <p:cNvSpPr/>
          <p:nvPr/>
        </p:nvSpPr>
        <p:spPr>
          <a:xfrm>
            <a:off x="1368771" y="6498083"/>
            <a:ext cx="5118543" cy="236048"/>
          </a:xfrm>
          <a:prstGeom prst="roundRect">
            <a:avLst/>
          </a:prstGeom>
          <a:solidFill>
            <a:srgbClr val="009999">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30371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a:extLst>
            <a:ext uri="{FF2B5EF4-FFF2-40B4-BE49-F238E27FC236}">
              <a16:creationId xmlns:a16="http://schemas.microsoft.com/office/drawing/2014/main" id="{6A8E07B2-78E6-B078-FCB6-5F33AD69D399}"/>
            </a:ext>
          </a:extLst>
        </p:cNvPr>
        <p:cNvGrpSpPr/>
        <p:nvPr/>
      </p:nvGrpSpPr>
      <p:grpSpPr>
        <a:xfrm>
          <a:off x="0" y="0"/>
          <a:ext cx="0" cy="0"/>
          <a:chOff x="0" y="0"/>
          <a:chExt cx="0" cy="0"/>
        </a:xfrm>
      </p:grpSpPr>
      <p:grpSp>
        <p:nvGrpSpPr>
          <p:cNvPr id="2" name="Grupo 1">
            <a:extLst>
              <a:ext uri="{FF2B5EF4-FFF2-40B4-BE49-F238E27FC236}">
                <a16:creationId xmlns:a16="http://schemas.microsoft.com/office/drawing/2014/main" id="{AFFAD090-E212-6947-EDDE-C6AD858A2758}"/>
              </a:ext>
            </a:extLst>
          </p:cNvPr>
          <p:cNvGrpSpPr/>
          <p:nvPr/>
        </p:nvGrpSpPr>
        <p:grpSpPr>
          <a:xfrm>
            <a:off x="323775" y="1054027"/>
            <a:ext cx="8663351" cy="733260"/>
            <a:chOff x="1132056" y="76198"/>
            <a:chExt cx="8813817" cy="757808"/>
          </a:xfrm>
        </p:grpSpPr>
        <p:sp>
          <p:nvSpPr>
            <p:cNvPr id="3" name="Rectángulo 2">
              <a:extLst>
                <a:ext uri="{FF2B5EF4-FFF2-40B4-BE49-F238E27FC236}">
                  <a16:creationId xmlns:a16="http://schemas.microsoft.com/office/drawing/2014/main" id="{523B4B06-8EC2-CC3C-C5D0-DCDE21639034}"/>
                </a:ext>
              </a:extLst>
            </p:cNvPr>
            <p:cNvSpPr/>
            <p:nvPr/>
          </p:nvSpPr>
          <p:spPr>
            <a:xfrm>
              <a:off x="1132056" y="76198"/>
              <a:ext cx="8380244" cy="75780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4" name="Gráfico 3" descr="Agua con relleno sólido">
              <a:extLst>
                <a:ext uri="{FF2B5EF4-FFF2-40B4-BE49-F238E27FC236}">
                  <a16:creationId xmlns:a16="http://schemas.microsoft.com/office/drawing/2014/main" id="{8EA77F50-A3A9-FBF5-43DC-00B0985BE6F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11928" y="135342"/>
              <a:ext cx="733945" cy="635998"/>
            </a:xfrm>
            <a:prstGeom prst="rect">
              <a:avLst/>
            </a:prstGeom>
          </p:spPr>
        </p:pic>
      </p:grpSp>
      <p:sp>
        <p:nvSpPr>
          <p:cNvPr id="5" name="CuadroTexto 4">
            <a:extLst>
              <a:ext uri="{FF2B5EF4-FFF2-40B4-BE49-F238E27FC236}">
                <a16:creationId xmlns:a16="http://schemas.microsoft.com/office/drawing/2014/main" id="{B65B0FE0-9F85-9D2B-E657-CFD8EFCEA3E3}"/>
              </a:ext>
            </a:extLst>
          </p:cNvPr>
          <p:cNvSpPr txBox="1"/>
          <p:nvPr/>
        </p:nvSpPr>
        <p:spPr>
          <a:xfrm>
            <a:off x="323775" y="1144056"/>
            <a:ext cx="7208537" cy="296684"/>
          </a:xfrm>
          <a:prstGeom prst="rect">
            <a:avLst/>
          </a:prstGeom>
          <a:noFill/>
        </p:spPr>
        <p:txBody>
          <a:bodyPr wrap="square" rtlCol="0">
            <a:spAutoFit/>
          </a:bodyPr>
          <a:lstStyle/>
          <a:p>
            <a:pPr>
              <a:lnSpc>
                <a:spcPts val="1700"/>
              </a:lnSpc>
            </a:pPr>
            <a:r>
              <a:rPr lang="es-ES" sz="1400" dirty="0">
                <a:solidFill>
                  <a:srgbClr val="007E66"/>
                </a:solidFill>
                <a:latin typeface="Arial" panose="020B0604020202020204" pitchFamily="34" charset="0"/>
                <a:cs typeface="Arial" panose="020B0604020202020204" pitchFamily="34" charset="0"/>
              </a:rPr>
              <a:t>III RESULTADOS: 20 AÑOS DE GESTIÓN DE LA DEMANDA</a:t>
            </a:r>
          </a:p>
        </p:txBody>
      </p:sp>
      <p:sp>
        <p:nvSpPr>
          <p:cNvPr id="6" name="CuadroTexto 5">
            <a:extLst>
              <a:ext uri="{FF2B5EF4-FFF2-40B4-BE49-F238E27FC236}">
                <a16:creationId xmlns:a16="http://schemas.microsoft.com/office/drawing/2014/main" id="{FCEDDA07-0AC0-EDA4-67D4-7602E0E68BD5}"/>
              </a:ext>
            </a:extLst>
          </p:cNvPr>
          <p:cNvSpPr txBox="1"/>
          <p:nvPr/>
        </p:nvSpPr>
        <p:spPr>
          <a:xfrm>
            <a:off x="323774" y="1490603"/>
            <a:ext cx="8769984" cy="296684"/>
          </a:xfrm>
          <a:prstGeom prst="rect">
            <a:avLst/>
          </a:prstGeom>
          <a:noFill/>
        </p:spPr>
        <p:txBody>
          <a:bodyPr wrap="square" rtlCol="0">
            <a:spAutoFit/>
          </a:bodyPr>
          <a:lstStyle/>
          <a:p>
            <a:pPr>
              <a:lnSpc>
                <a:spcPts val="1700"/>
              </a:lnSpc>
            </a:pPr>
            <a:r>
              <a:rPr lang="es-ES" sz="1400" b="1" dirty="0">
                <a:solidFill>
                  <a:srgbClr val="007E66"/>
                </a:solidFill>
                <a:latin typeface="Arial" panose="020B0604020202020204" pitchFamily="34" charset="0"/>
                <a:cs typeface="Arial" panose="020B0604020202020204" pitchFamily="34" charset="0"/>
              </a:rPr>
              <a:t>EVOLUCIÓN DE LA DOTACIÓN DOMÉSTICA en EUROPA </a:t>
            </a:r>
            <a:r>
              <a:rPr lang="es-ES" sz="1000" b="1" dirty="0">
                <a:solidFill>
                  <a:srgbClr val="007E66"/>
                </a:solidFill>
                <a:latin typeface="Arial" panose="020B0604020202020204" pitchFamily="34" charset="0"/>
                <a:cs typeface="Arial" panose="020B0604020202020204" pitchFamily="34" charset="0"/>
              </a:rPr>
              <a:t>(</a:t>
            </a:r>
            <a:r>
              <a:rPr lang="es-ES" sz="800" b="1" dirty="0">
                <a:solidFill>
                  <a:srgbClr val="007E66"/>
                </a:solidFill>
                <a:latin typeface="Arial" panose="020B0604020202020204" pitchFamily="34" charset="0"/>
                <a:cs typeface="Arial" panose="020B0604020202020204" pitchFamily="34" charset="0"/>
              </a:rPr>
              <a:t>Fuente: </a:t>
            </a:r>
            <a:r>
              <a:rPr lang="es-ES" sz="1000" b="1" dirty="0">
                <a:solidFill>
                  <a:srgbClr val="007E66"/>
                </a:solidFill>
                <a:latin typeface="Arial" panose="020B0604020202020204" pitchFamily="34" charset="0"/>
                <a:cs typeface="Arial" panose="020B0604020202020204" pitchFamily="34" charset="0"/>
              </a:rPr>
              <a:t>Iagua-EurEau 2020 -Hidrología Sostenible</a:t>
            </a:r>
          </a:p>
        </p:txBody>
      </p:sp>
      <p:grpSp>
        <p:nvGrpSpPr>
          <p:cNvPr id="7" name="Grupo 6">
            <a:extLst>
              <a:ext uri="{FF2B5EF4-FFF2-40B4-BE49-F238E27FC236}">
                <a16:creationId xmlns:a16="http://schemas.microsoft.com/office/drawing/2014/main" id="{B2176DEC-F5B5-6DE4-5C2B-1C1BD6A2187A}"/>
              </a:ext>
            </a:extLst>
          </p:cNvPr>
          <p:cNvGrpSpPr/>
          <p:nvPr/>
        </p:nvGrpSpPr>
        <p:grpSpPr>
          <a:xfrm>
            <a:off x="84215" y="1714013"/>
            <a:ext cx="6795858" cy="4216053"/>
            <a:chOff x="0" y="488488"/>
            <a:chExt cx="6740864" cy="4379926"/>
          </a:xfrm>
        </p:grpSpPr>
        <p:pic>
          <p:nvPicPr>
            <p:cNvPr id="8" name="Marcador de contenido 4">
              <a:extLst>
                <a:ext uri="{FF2B5EF4-FFF2-40B4-BE49-F238E27FC236}">
                  <a16:creationId xmlns:a16="http://schemas.microsoft.com/office/drawing/2014/main" id="{CAAED7EE-ED0E-F925-B2DE-761DB7B216CA}"/>
                </a:ext>
              </a:extLst>
            </p:cNvPr>
            <p:cNvPicPr>
              <a:picLocks noChangeAspect="1"/>
            </p:cNvPicPr>
            <p:nvPr/>
          </p:nvPicPr>
          <p:blipFill rotWithShape="1">
            <a:blip r:embed="rId4"/>
            <a:srcRect l="23345" t="41247" r="34341" b="7079"/>
            <a:stretch/>
          </p:blipFill>
          <p:spPr>
            <a:xfrm>
              <a:off x="0" y="488488"/>
              <a:ext cx="6279233" cy="4313304"/>
            </a:xfrm>
            <a:prstGeom prst="rect">
              <a:avLst/>
            </a:prstGeom>
          </p:spPr>
        </p:pic>
        <p:sp>
          <p:nvSpPr>
            <p:cNvPr id="9" name="CuadroTexto 8">
              <a:extLst>
                <a:ext uri="{FF2B5EF4-FFF2-40B4-BE49-F238E27FC236}">
                  <a16:creationId xmlns:a16="http://schemas.microsoft.com/office/drawing/2014/main" id="{B63DB362-D96A-FADE-BE74-488443986575}"/>
                </a:ext>
              </a:extLst>
            </p:cNvPr>
            <p:cNvSpPr txBox="1"/>
            <p:nvPr/>
          </p:nvSpPr>
          <p:spPr>
            <a:xfrm>
              <a:off x="884581" y="4644596"/>
              <a:ext cx="5856283" cy="223818"/>
            </a:xfrm>
            <a:prstGeom prst="rect">
              <a:avLst/>
            </a:prstGeom>
            <a:noFill/>
          </p:spPr>
          <p:txBody>
            <a:bodyPr wrap="square">
              <a:spAutoFit/>
            </a:bodyPr>
            <a:lstStyle/>
            <a:p>
              <a:r>
                <a:rPr lang="es-ES" sz="800" dirty="0">
                  <a:hlinkClick r:id="rId5"/>
                </a:rPr>
                <a:t>https://www.iagua.es/noticias/locken/ranking-agua-europa-2020</a:t>
              </a:r>
              <a:endParaRPr lang="es-ES" sz="800" dirty="0"/>
            </a:p>
          </p:txBody>
        </p:sp>
      </p:grpSp>
      <p:sp>
        <p:nvSpPr>
          <p:cNvPr id="10" name="CuadroTexto 9">
            <a:extLst>
              <a:ext uri="{FF2B5EF4-FFF2-40B4-BE49-F238E27FC236}">
                <a16:creationId xmlns:a16="http://schemas.microsoft.com/office/drawing/2014/main" id="{243658C5-EB60-AFC7-FEF9-AA034C349E8F}"/>
              </a:ext>
            </a:extLst>
          </p:cNvPr>
          <p:cNvSpPr txBox="1"/>
          <p:nvPr/>
        </p:nvSpPr>
        <p:spPr>
          <a:xfrm>
            <a:off x="3045023" y="3534224"/>
            <a:ext cx="2858139" cy="292388"/>
          </a:xfrm>
          <a:prstGeom prst="rect">
            <a:avLst/>
          </a:prstGeom>
          <a:solidFill>
            <a:schemeClr val="accent6">
              <a:lumMod val="20000"/>
              <a:lumOff val="80000"/>
            </a:schemeClr>
          </a:solidFill>
          <a:ln>
            <a:noFill/>
          </a:ln>
        </p:spPr>
        <p:txBody>
          <a:bodyPr wrap="square" rtlCol="0">
            <a:spAutoFit/>
          </a:bodyPr>
          <a:lstStyle/>
          <a:p>
            <a:r>
              <a:rPr lang="es-ES" sz="1300" b="1" dirty="0">
                <a:solidFill>
                  <a:schemeClr val="accent1">
                    <a:lumMod val="50000"/>
                  </a:schemeClr>
                </a:solidFill>
              </a:rPr>
              <a:t>128 litros/hab día ESPAÑA </a:t>
            </a:r>
            <a:r>
              <a:rPr lang="es-ES" sz="1300" dirty="0">
                <a:solidFill>
                  <a:schemeClr val="accent1">
                    <a:lumMod val="50000"/>
                  </a:schemeClr>
                </a:solidFill>
              </a:rPr>
              <a:t>(2022)</a:t>
            </a:r>
          </a:p>
        </p:txBody>
      </p:sp>
      <p:pic>
        <p:nvPicPr>
          <p:cNvPr id="11" name="Imagen 10">
            <a:extLst>
              <a:ext uri="{FF2B5EF4-FFF2-40B4-BE49-F238E27FC236}">
                <a16:creationId xmlns:a16="http://schemas.microsoft.com/office/drawing/2014/main" id="{2DA2D9A8-D839-D315-8C71-AA584A616FC9}"/>
              </a:ext>
            </a:extLst>
          </p:cNvPr>
          <p:cNvPicPr>
            <a:picLocks noChangeAspect="1"/>
          </p:cNvPicPr>
          <p:nvPr/>
        </p:nvPicPr>
        <p:blipFill rotWithShape="1">
          <a:blip r:embed="rId6"/>
          <a:srcRect l="23367" t="45244" r="35095" b="9148"/>
          <a:stretch>
            <a:fillRect/>
          </a:stretch>
        </p:blipFill>
        <p:spPr>
          <a:xfrm>
            <a:off x="6456106" y="3315310"/>
            <a:ext cx="5735894" cy="3542690"/>
          </a:xfrm>
          <a:prstGeom prst="rect">
            <a:avLst/>
          </a:prstGeom>
        </p:spPr>
      </p:pic>
      <p:pic>
        <p:nvPicPr>
          <p:cNvPr id="13" name="Imagen 12">
            <a:extLst>
              <a:ext uri="{FF2B5EF4-FFF2-40B4-BE49-F238E27FC236}">
                <a16:creationId xmlns:a16="http://schemas.microsoft.com/office/drawing/2014/main" id="{EC607454-0488-ACA3-9C5B-67AF3F7C2F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215" y="6073562"/>
            <a:ext cx="1151732" cy="747860"/>
          </a:xfrm>
          <a:prstGeom prst="rect">
            <a:avLst/>
          </a:prstGeom>
        </p:spPr>
      </p:pic>
    </p:spTree>
    <p:extLst>
      <p:ext uri="{BB962C8B-B14F-4D97-AF65-F5344CB8AC3E}">
        <p14:creationId xmlns:p14="http://schemas.microsoft.com/office/powerpoint/2010/main" val="1871537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a:extLst>
            <a:ext uri="{FF2B5EF4-FFF2-40B4-BE49-F238E27FC236}">
              <a16:creationId xmlns:a16="http://schemas.microsoft.com/office/drawing/2014/main" id="{7654901F-7666-123E-8CFF-A6BA56A3DF78}"/>
            </a:ext>
          </a:extLst>
        </p:cNvPr>
        <p:cNvGrpSpPr/>
        <p:nvPr/>
      </p:nvGrpSpPr>
      <p:grpSpPr>
        <a:xfrm>
          <a:off x="0" y="0"/>
          <a:ext cx="0" cy="0"/>
          <a:chOff x="0" y="0"/>
          <a:chExt cx="0" cy="0"/>
        </a:xfrm>
      </p:grpSpPr>
      <p:grpSp>
        <p:nvGrpSpPr>
          <p:cNvPr id="2" name="Grupo 1">
            <a:extLst>
              <a:ext uri="{FF2B5EF4-FFF2-40B4-BE49-F238E27FC236}">
                <a16:creationId xmlns:a16="http://schemas.microsoft.com/office/drawing/2014/main" id="{A011DCD2-9502-26C5-C5C1-F97C1B992E10}"/>
              </a:ext>
            </a:extLst>
          </p:cNvPr>
          <p:cNvGrpSpPr/>
          <p:nvPr/>
        </p:nvGrpSpPr>
        <p:grpSpPr>
          <a:xfrm>
            <a:off x="323775" y="1054027"/>
            <a:ext cx="8663351" cy="733260"/>
            <a:chOff x="1132056" y="76198"/>
            <a:chExt cx="8813817" cy="757808"/>
          </a:xfrm>
        </p:grpSpPr>
        <p:sp>
          <p:nvSpPr>
            <p:cNvPr id="3" name="Rectángulo 2">
              <a:extLst>
                <a:ext uri="{FF2B5EF4-FFF2-40B4-BE49-F238E27FC236}">
                  <a16:creationId xmlns:a16="http://schemas.microsoft.com/office/drawing/2014/main" id="{A51F8F02-1C9B-E49E-9BA9-8F183553963B}"/>
                </a:ext>
              </a:extLst>
            </p:cNvPr>
            <p:cNvSpPr/>
            <p:nvPr/>
          </p:nvSpPr>
          <p:spPr>
            <a:xfrm>
              <a:off x="1132056" y="76198"/>
              <a:ext cx="8380244" cy="75780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4" name="Gráfico 3" descr="Agua con relleno sólido">
              <a:extLst>
                <a:ext uri="{FF2B5EF4-FFF2-40B4-BE49-F238E27FC236}">
                  <a16:creationId xmlns:a16="http://schemas.microsoft.com/office/drawing/2014/main" id="{6A294647-CB56-E3A5-8805-DF3BF9035D6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11928" y="135342"/>
              <a:ext cx="733945" cy="635998"/>
            </a:xfrm>
            <a:prstGeom prst="rect">
              <a:avLst/>
            </a:prstGeom>
          </p:spPr>
        </p:pic>
      </p:grpSp>
      <p:sp>
        <p:nvSpPr>
          <p:cNvPr id="5" name="CuadroTexto 4">
            <a:extLst>
              <a:ext uri="{FF2B5EF4-FFF2-40B4-BE49-F238E27FC236}">
                <a16:creationId xmlns:a16="http://schemas.microsoft.com/office/drawing/2014/main" id="{2BA2ABBF-8EF4-1160-E5EB-F798435155D2}"/>
              </a:ext>
            </a:extLst>
          </p:cNvPr>
          <p:cNvSpPr txBox="1"/>
          <p:nvPr/>
        </p:nvSpPr>
        <p:spPr>
          <a:xfrm>
            <a:off x="323775" y="1144056"/>
            <a:ext cx="7208537" cy="296684"/>
          </a:xfrm>
          <a:prstGeom prst="rect">
            <a:avLst/>
          </a:prstGeom>
          <a:noFill/>
        </p:spPr>
        <p:txBody>
          <a:bodyPr wrap="square" rtlCol="0">
            <a:spAutoFit/>
          </a:bodyPr>
          <a:lstStyle/>
          <a:p>
            <a:pPr>
              <a:lnSpc>
                <a:spcPts val="1700"/>
              </a:lnSpc>
            </a:pPr>
            <a:r>
              <a:rPr lang="es-ES" sz="1400" dirty="0">
                <a:solidFill>
                  <a:srgbClr val="007E66"/>
                </a:solidFill>
                <a:latin typeface="Arial" panose="020B0604020202020204" pitchFamily="34" charset="0"/>
                <a:cs typeface="Arial" panose="020B0604020202020204" pitchFamily="34" charset="0"/>
              </a:rPr>
              <a:t>III RESULTADOS: 20 AÑOS DE GESTIÓN DE LA DEMANDA</a:t>
            </a:r>
          </a:p>
        </p:txBody>
      </p:sp>
      <p:sp>
        <p:nvSpPr>
          <p:cNvPr id="6" name="CuadroTexto 5">
            <a:extLst>
              <a:ext uri="{FF2B5EF4-FFF2-40B4-BE49-F238E27FC236}">
                <a16:creationId xmlns:a16="http://schemas.microsoft.com/office/drawing/2014/main" id="{A9DCEFCC-58AC-6943-1D97-23B539684C0E}"/>
              </a:ext>
            </a:extLst>
          </p:cNvPr>
          <p:cNvSpPr txBox="1"/>
          <p:nvPr/>
        </p:nvSpPr>
        <p:spPr>
          <a:xfrm>
            <a:off x="323774" y="1490603"/>
            <a:ext cx="8769984" cy="296684"/>
          </a:xfrm>
          <a:prstGeom prst="rect">
            <a:avLst/>
          </a:prstGeom>
          <a:noFill/>
        </p:spPr>
        <p:txBody>
          <a:bodyPr wrap="square" rtlCol="0">
            <a:spAutoFit/>
          </a:bodyPr>
          <a:lstStyle/>
          <a:p>
            <a:pPr>
              <a:lnSpc>
                <a:spcPts val="1700"/>
              </a:lnSpc>
            </a:pPr>
            <a:r>
              <a:rPr lang="es-ES" sz="1400" b="1" dirty="0">
                <a:solidFill>
                  <a:srgbClr val="007E66"/>
                </a:solidFill>
                <a:latin typeface="Arial" panose="020B0604020202020204" pitchFamily="34" charset="0"/>
                <a:cs typeface="Arial" panose="020B0604020202020204" pitchFamily="34" charset="0"/>
              </a:rPr>
              <a:t>IMPACTO ECONÓMICO DE LA REDUCCIÓN DE CONSUMOS</a:t>
            </a:r>
            <a:endParaRPr lang="es-ES" sz="1000" b="1" dirty="0">
              <a:solidFill>
                <a:srgbClr val="007E66"/>
              </a:solidFill>
              <a:latin typeface="Arial" panose="020B0604020202020204" pitchFamily="34" charset="0"/>
              <a:cs typeface="Arial" panose="020B0604020202020204" pitchFamily="34" charset="0"/>
            </a:endParaRPr>
          </a:p>
        </p:txBody>
      </p:sp>
      <p:pic>
        <p:nvPicPr>
          <p:cNvPr id="7" name="Imagen 6">
            <a:extLst>
              <a:ext uri="{FF2B5EF4-FFF2-40B4-BE49-F238E27FC236}">
                <a16:creationId xmlns:a16="http://schemas.microsoft.com/office/drawing/2014/main" id="{2E0CD191-E8C7-E623-8370-0638DE4DD03C}"/>
              </a:ext>
            </a:extLst>
          </p:cNvPr>
          <p:cNvPicPr>
            <a:picLocks noChangeAspect="1"/>
          </p:cNvPicPr>
          <p:nvPr/>
        </p:nvPicPr>
        <p:blipFill>
          <a:blip r:embed="rId4"/>
          <a:srcRect l="6840" t="12601" r="3654" b="7985"/>
          <a:stretch>
            <a:fillRect/>
          </a:stretch>
        </p:blipFill>
        <p:spPr>
          <a:xfrm>
            <a:off x="323774" y="1776514"/>
            <a:ext cx="10166705" cy="5073991"/>
          </a:xfrm>
          <a:prstGeom prst="rect">
            <a:avLst/>
          </a:prstGeom>
        </p:spPr>
      </p:pic>
      <p:pic>
        <p:nvPicPr>
          <p:cNvPr id="9" name="Imagen 8">
            <a:extLst>
              <a:ext uri="{FF2B5EF4-FFF2-40B4-BE49-F238E27FC236}">
                <a16:creationId xmlns:a16="http://schemas.microsoft.com/office/drawing/2014/main" id="{8E477D2A-21C4-97A0-FEFE-F2C4F21F5B69}"/>
              </a:ext>
            </a:extLst>
          </p:cNvPr>
          <p:cNvPicPr>
            <a:picLocks noChangeAspect="1"/>
          </p:cNvPicPr>
          <p:nvPr/>
        </p:nvPicPr>
        <p:blipFill>
          <a:blip r:embed="rId5"/>
          <a:srcRect l="43022" t="21009" r="9670" b="7838"/>
          <a:stretch>
            <a:fillRect/>
          </a:stretch>
        </p:blipFill>
        <p:spPr>
          <a:xfrm>
            <a:off x="6095999" y="2012562"/>
            <a:ext cx="5718429" cy="4837943"/>
          </a:xfrm>
          <a:prstGeom prst="rect">
            <a:avLst/>
          </a:prstGeom>
        </p:spPr>
      </p:pic>
      <p:pic>
        <p:nvPicPr>
          <p:cNvPr id="10" name="Imagen 9">
            <a:extLst>
              <a:ext uri="{FF2B5EF4-FFF2-40B4-BE49-F238E27FC236}">
                <a16:creationId xmlns:a16="http://schemas.microsoft.com/office/drawing/2014/main" id="{5A147B28-BAD8-C330-DCCF-C58C3CBEC6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42540" y="6129407"/>
            <a:ext cx="1151732" cy="747860"/>
          </a:xfrm>
          <a:prstGeom prst="rect">
            <a:avLst/>
          </a:prstGeom>
        </p:spPr>
      </p:pic>
    </p:spTree>
    <p:extLst>
      <p:ext uri="{BB962C8B-B14F-4D97-AF65-F5344CB8AC3E}">
        <p14:creationId xmlns:p14="http://schemas.microsoft.com/office/powerpoint/2010/main" val="1920865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a:extLst>
            <a:ext uri="{FF2B5EF4-FFF2-40B4-BE49-F238E27FC236}">
              <a16:creationId xmlns:a16="http://schemas.microsoft.com/office/drawing/2014/main" id="{8EC8F03B-F4E7-47F5-9529-15BB9F7A1CE0}"/>
            </a:ext>
          </a:extLst>
        </p:cNvPr>
        <p:cNvGrpSpPr/>
        <p:nvPr/>
      </p:nvGrpSpPr>
      <p:grpSpPr>
        <a:xfrm>
          <a:off x="0" y="0"/>
          <a:ext cx="0" cy="0"/>
          <a:chOff x="0" y="0"/>
          <a:chExt cx="0" cy="0"/>
        </a:xfrm>
      </p:grpSpPr>
      <p:grpSp>
        <p:nvGrpSpPr>
          <p:cNvPr id="4" name="Grupo 3">
            <a:extLst>
              <a:ext uri="{FF2B5EF4-FFF2-40B4-BE49-F238E27FC236}">
                <a16:creationId xmlns:a16="http://schemas.microsoft.com/office/drawing/2014/main" id="{6DBEE9E0-D49E-B1F4-D597-939F0D6AED2D}"/>
              </a:ext>
            </a:extLst>
          </p:cNvPr>
          <p:cNvGrpSpPr/>
          <p:nvPr/>
        </p:nvGrpSpPr>
        <p:grpSpPr>
          <a:xfrm>
            <a:off x="323775" y="1054027"/>
            <a:ext cx="8663351" cy="733260"/>
            <a:chOff x="1132056" y="76198"/>
            <a:chExt cx="8813817" cy="757808"/>
          </a:xfrm>
        </p:grpSpPr>
        <p:sp>
          <p:nvSpPr>
            <p:cNvPr id="5" name="Rectángulo 4">
              <a:extLst>
                <a:ext uri="{FF2B5EF4-FFF2-40B4-BE49-F238E27FC236}">
                  <a16:creationId xmlns:a16="http://schemas.microsoft.com/office/drawing/2014/main" id="{6FE461A9-ECD7-0BF9-637A-EB42395B990F}"/>
                </a:ext>
              </a:extLst>
            </p:cNvPr>
            <p:cNvSpPr/>
            <p:nvPr/>
          </p:nvSpPr>
          <p:spPr>
            <a:xfrm>
              <a:off x="1132056" y="76198"/>
              <a:ext cx="8380244" cy="75780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6" name="Gráfico 5" descr="Agua con relleno sólido">
              <a:extLst>
                <a:ext uri="{FF2B5EF4-FFF2-40B4-BE49-F238E27FC236}">
                  <a16:creationId xmlns:a16="http://schemas.microsoft.com/office/drawing/2014/main" id="{EF12B718-5690-4481-A014-4BBE61024A3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11928" y="135342"/>
              <a:ext cx="733945" cy="635998"/>
            </a:xfrm>
            <a:prstGeom prst="rect">
              <a:avLst/>
            </a:prstGeom>
          </p:spPr>
        </p:pic>
      </p:grpSp>
      <p:sp>
        <p:nvSpPr>
          <p:cNvPr id="7" name="CuadroTexto 6">
            <a:extLst>
              <a:ext uri="{FF2B5EF4-FFF2-40B4-BE49-F238E27FC236}">
                <a16:creationId xmlns:a16="http://schemas.microsoft.com/office/drawing/2014/main" id="{D2E7EF84-E87A-23FE-2EEA-103C4618CB1D}"/>
              </a:ext>
            </a:extLst>
          </p:cNvPr>
          <p:cNvSpPr txBox="1"/>
          <p:nvPr/>
        </p:nvSpPr>
        <p:spPr>
          <a:xfrm>
            <a:off x="323775" y="1144056"/>
            <a:ext cx="7208537" cy="296684"/>
          </a:xfrm>
          <a:prstGeom prst="rect">
            <a:avLst/>
          </a:prstGeom>
          <a:noFill/>
        </p:spPr>
        <p:txBody>
          <a:bodyPr wrap="square" rtlCol="0">
            <a:spAutoFit/>
          </a:bodyPr>
          <a:lstStyle/>
          <a:p>
            <a:pPr>
              <a:lnSpc>
                <a:spcPts val="1700"/>
              </a:lnSpc>
            </a:pPr>
            <a:r>
              <a:rPr lang="es-ES" sz="1400" dirty="0">
                <a:solidFill>
                  <a:srgbClr val="007E66"/>
                </a:solidFill>
                <a:latin typeface="Arial" panose="020B0604020202020204" pitchFamily="34" charset="0"/>
                <a:cs typeface="Arial" panose="020B0604020202020204" pitchFamily="34" charset="0"/>
              </a:rPr>
              <a:t>III RESULTADOS: 20 AÑOS DE GESTIÓN DE LA DEMANDA</a:t>
            </a:r>
          </a:p>
        </p:txBody>
      </p:sp>
      <p:sp>
        <p:nvSpPr>
          <p:cNvPr id="8" name="CuadroTexto 7">
            <a:extLst>
              <a:ext uri="{FF2B5EF4-FFF2-40B4-BE49-F238E27FC236}">
                <a16:creationId xmlns:a16="http://schemas.microsoft.com/office/drawing/2014/main" id="{4B55E900-6BBA-A32F-0D0E-4A321D26EFF8}"/>
              </a:ext>
            </a:extLst>
          </p:cNvPr>
          <p:cNvSpPr txBox="1"/>
          <p:nvPr/>
        </p:nvSpPr>
        <p:spPr>
          <a:xfrm>
            <a:off x="323774" y="1490603"/>
            <a:ext cx="8769984" cy="296684"/>
          </a:xfrm>
          <a:prstGeom prst="rect">
            <a:avLst/>
          </a:prstGeom>
          <a:noFill/>
        </p:spPr>
        <p:txBody>
          <a:bodyPr wrap="square" rtlCol="0">
            <a:spAutoFit/>
          </a:bodyPr>
          <a:lstStyle/>
          <a:p>
            <a:pPr>
              <a:lnSpc>
                <a:spcPts val="1700"/>
              </a:lnSpc>
            </a:pPr>
            <a:r>
              <a:rPr lang="es-ES" sz="1400" b="1" dirty="0">
                <a:solidFill>
                  <a:srgbClr val="007E66"/>
                </a:solidFill>
                <a:latin typeface="Arial" panose="020B0604020202020204" pitchFamily="34" charset="0"/>
                <a:cs typeface="Arial" panose="020B0604020202020204" pitchFamily="34" charset="0"/>
              </a:rPr>
              <a:t>PROGRAMA DE SEGUIMIENTO DE CONSUMOS RELEVANTES (2024)</a:t>
            </a:r>
            <a:endParaRPr lang="es-ES" sz="1000" b="1" dirty="0">
              <a:solidFill>
                <a:srgbClr val="007E66"/>
              </a:solidFill>
              <a:latin typeface="Arial" panose="020B0604020202020204" pitchFamily="34" charset="0"/>
              <a:cs typeface="Arial" panose="020B0604020202020204" pitchFamily="34" charset="0"/>
            </a:endParaRPr>
          </a:p>
        </p:txBody>
      </p:sp>
      <p:pic>
        <p:nvPicPr>
          <p:cNvPr id="10" name="Imagen 9">
            <a:extLst>
              <a:ext uri="{FF2B5EF4-FFF2-40B4-BE49-F238E27FC236}">
                <a16:creationId xmlns:a16="http://schemas.microsoft.com/office/drawing/2014/main" id="{C414A237-46C9-2FA8-0199-F650132798E3}"/>
              </a:ext>
            </a:extLst>
          </p:cNvPr>
          <p:cNvPicPr>
            <a:picLocks noChangeAspect="1"/>
          </p:cNvPicPr>
          <p:nvPr/>
        </p:nvPicPr>
        <p:blipFill>
          <a:blip r:embed="rId4"/>
          <a:srcRect l="42033" t="41905" r="11401" b="21735"/>
          <a:stretch>
            <a:fillRect/>
          </a:stretch>
        </p:blipFill>
        <p:spPr>
          <a:xfrm>
            <a:off x="323774" y="1979524"/>
            <a:ext cx="8304692" cy="3647553"/>
          </a:xfrm>
          <a:prstGeom prst="rect">
            <a:avLst/>
          </a:prstGeom>
        </p:spPr>
      </p:pic>
      <p:sp>
        <p:nvSpPr>
          <p:cNvPr id="11" name="CuadroTexto 10">
            <a:extLst>
              <a:ext uri="{FF2B5EF4-FFF2-40B4-BE49-F238E27FC236}">
                <a16:creationId xmlns:a16="http://schemas.microsoft.com/office/drawing/2014/main" id="{1E3CC1BA-A94A-A1FD-F743-B2E4DBFC8CA6}"/>
              </a:ext>
            </a:extLst>
          </p:cNvPr>
          <p:cNvSpPr txBox="1"/>
          <p:nvPr/>
        </p:nvSpPr>
        <p:spPr>
          <a:xfrm>
            <a:off x="8721969" y="2160396"/>
            <a:ext cx="3146257" cy="3385542"/>
          </a:xfrm>
          <a:prstGeom prst="rect">
            <a:avLst/>
          </a:prstGeom>
          <a:noFill/>
        </p:spPr>
        <p:txBody>
          <a:bodyPr wrap="square" rtlCol="0">
            <a:spAutoFit/>
          </a:bodyPr>
          <a:lstStyle/>
          <a:p>
            <a:r>
              <a:rPr lang="es-ES" sz="2200" b="1" dirty="0"/>
              <a:t>765</a:t>
            </a:r>
            <a:r>
              <a:rPr lang="es-ES" dirty="0"/>
              <a:t> contratos no domésticos (647 instalaciones) + </a:t>
            </a:r>
            <a:r>
              <a:rPr lang="es-ES" b="1" dirty="0"/>
              <a:t>443</a:t>
            </a:r>
            <a:r>
              <a:rPr lang="es-ES" dirty="0"/>
              <a:t> contratos de riego municipal con seguimiento suponen el </a:t>
            </a:r>
            <a:r>
              <a:rPr lang="es-ES" sz="2200" b="1" dirty="0"/>
              <a:t>0,9%</a:t>
            </a:r>
            <a:r>
              <a:rPr lang="es-ES" dirty="0"/>
              <a:t> del total de contratos de AMVISA que son responsables del </a:t>
            </a:r>
            <a:r>
              <a:rPr lang="es-ES" sz="2200" b="1" dirty="0"/>
              <a:t>28,1%</a:t>
            </a:r>
            <a:r>
              <a:rPr lang="es-ES" dirty="0"/>
              <a:t> del consumo total o del </a:t>
            </a:r>
            <a:r>
              <a:rPr lang="es-ES" sz="2200" b="1" dirty="0"/>
              <a:t>68,5%</a:t>
            </a:r>
            <a:r>
              <a:rPr lang="es-ES" dirty="0"/>
              <a:t> del consumo no doméstico (representando el 5,7% de los contratos no domésticos)</a:t>
            </a:r>
          </a:p>
        </p:txBody>
      </p:sp>
      <p:pic>
        <p:nvPicPr>
          <p:cNvPr id="12" name="Imagen 11">
            <a:extLst>
              <a:ext uri="{FF2B5EF4-FFF2-40B4-BE49-F238E27FC236}">
                <a16:creationId xmlns:a16="http://schemas.microsoft.com/office/drawing/2014/main" id="{5FAC3246-ED5C-6432-8711-D59DAC4FD7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15" y="6073562"/>
            <a:ext cx="1151732" cy="747860"/>
          </a:xfrm>
          <a:prstGeom prst="rect">
            <a:avLst/>
          </a:prstGeom>
        </p:spPr>
      </p:pic>
    </p:spTree>
    <p:extLst>
      <p:ext uri="{BB962C8B-B14F-4D97-AF65-F5344CB8AC3E}">
        <p14:creationId xmlns:p14="http://schemas.microsoft.com/office/powerpoint/2010/main" val="1287241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a:extLst>
            <a:ext uri="{FF2B5EF4-FFF2-40B4-BE49-F238E27FC236}">
              <a16:creationId xmlns:a16="http://schemas.microsoft.com/office/drawing/2014/main" id="{099BA20C-2454-58E4-A769-D48F04F626C9}"/>
            </a:ext>
          </a:extLst>
        </p:cNvPr>
        <p:cNvGrpSpPr/>
        <p:nvPr/>
      </p:nvGrpSpPr>
      <p:grpSpPr>
        <a:xfrm>
          <a:off x="0" y="0"/>
          <a:ext cx="0" cy="0"/>
          <a:chOff x="0" y="0"/>
          <a:chExt cx="0" cy="0"/>
        </a:xfrm>
      </p:grpSpPr>
      <p:grpSp>
        <p:nvGrpSpPr>
          <p:cNvPr id="2" name="Grupo 1">
            <a:extLst>
              <a:ext uri="{FF2B5EF4-FFF2-40B4-BE49-F238E27FC236}">
                <a16:creationId xmlns:a16="http://schemas.microsoft.com/office/drawing/2014/main" id="{D3AFA1BA-22AB-99A3-8752-05E01B91D55A}"/>
              </a:ext>
            </a:extLst>
          </p:cNvPr>
          <p:cNvGrpSpPr/>
          <p:nvPr/>
        </p:nvGrpSpPr>
        <p:grpSpPr>
          <a:xfrm>
            <a:off x="323775" y="1054027"/>
            <a:ext cx="8663351" cy="733260"/>
            <a:chOff x="1132056" y="76198"/>
            <a:chExt cx="8813817" cy="757808"/>
          </a:xfrm>
        </p:grpSpPr>
        <p:sp>
          <p:nvSpPr>
            <p:cNvPr id="3" name="Rectángulo 2">
              <a:extLst>
                <a:ext uri="{FF2B5EF4-FFF2-40B4-BE49-F238E27FC236}">
                  <a16:creationId xmlns:a16="http://schemas.microsoft.com/office/drawing/2014/main" id="{F0B60DF6-6EA2-897A-A63A-D0C4903C4749}"/>
                </a:ext>
              </a:extLst>
            </p:cNvPr>
            <p:cNvSpPr/>
            <p:nvPr/>
          </p:nvSpPr>
          <p:spPr>
            <a:xfrm>
              <a:off x="1132056" y="76198"/>
              <a:ext cx="8380244" cy="75780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4" name="Gráfico 3" descr="Agua con relleno sólido">
              <a:extLst>
                <a:ext uri="{FF2B5EF4-FFF2-40B4-BE49-F238E27FC236}">
                  <a16:creationId xmlns:a16="http://schemas.microsoft.com/office/drawing/2014/main" id="{86ED4C92-4B24-A23B-9F57-EE18F51F26D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11928" y="135342"/>
              <a:ext cx="733945" cy="635998"/>
            </a:xfrm>
            <a:prstGeom prst="rect">
              <a:avLst/>
            </a:prstGeom>
          </p:spPr>
        </p:pic>
      </p:grpSp>
      <p:sp>
        <p:nvSpPr>
          <p:cNvPr id="5" name="CuadroTexto 4">
            <a:extLst>
              <a:ext uri="{FF2B5EF4-FFF2-40B4-BE49-F238E27FC236}">
                <a16:creationId xmlns:a16="http://schemas.microsoft.com/office/drawing/2014/main" id="{1DB68FC1-1568-41A5-9E1A-E26E7E61308B}"/>
              </a:ext>
            </a:extLst>
          </p:cNvPr>
          <p:cNvSpPr txBox="1"/>
          <p:nvPr/>
        </p:nvSpPr>
        <p:spPr>
          <a:xfrm>
            <a:off x="323775" y="1144056"/>
            <a:ext cx="7208537" cy="296684"/>
          </a:xfrm>
          <a:prstGeom prst="rect">
            <a:avLst/>
          </a:prstGeom>
          <a:noFill/>
        </p:spPr>
        <p:txBody>
          <a:bodyPr wrap="square" rtlCol="0">
            <a:spAutoFit/>
          </a:bodyPr>
          <a:lstStyle/>
          <a:p>
            <a:pPr>
              <a:lnSpc>
                <a:spcPts val="1700"/>
              </a:lnSpc>
            </a:pPr>
            <a:r>
              <a:rPr lang="es-ES" sz="1400" dirty="0">
                <a:solidFill>
                  <a:srgbClr val="007E66"/>
                </a:solidFill>
                <a:latin typeface="Arial" panose="020B0604020202020204" pitchFamily="34" charset="0"/>
                <a:cs typeface="Arial" panose="020B0604020202020204" pitchFamily="34" charset="0"/>
              </a:rPr>
              <a:t>III RESULTADOS: 20 AÑOS DE GESTIÓN DE LA DEMANDA</a:t>
            </a:r>
          </a:p>
        </p:txBody>
      </p:sp>
      <p:sp>
        <p:nvSpPr>
          <p:cNvPr id="6" name="CuadroTexto 5">
            <a:extLst>
              <a:ext uri="{FF2B5EF4-FFF2-40B4-BE49-F238E27FC236}">
                <a16:creationId xmlns:a16="http://schemas.microsoft.com/office/drawing/2014/main" id="{54D2D539-1C02-3C9F-8C09-7EEAC53B1D3A}"/>
              </a:ext>
            </a:extLst>
          </p:cNvPr>
          <p:cNvSpPr txBox="1"/>
          <p:nvPr/>
        </p:nvSpPr>
        <p:spPr>
          <a:xfrm>
            <a:off x="323773" y="1490603"/>
            <a:ext cx="9885351" cy="296684"/>
          </a:xfrm>
          <a:prstGeom prst="rect">
            <a:avLst/>
          </a:prstGeom>
          <a:noFill/>
        </p:spPr>
        <p:txBody>
          <a:bodyPr wrap="square" rtlCol="0">
            <a:spAutoFit/>
          </a:bodyPr>
          <a:lstStyle/>
          <a:p>
            <a:pPr>
              <a:lnSpc>
                <a:spcPts val="1700"/>
              </a:lnSpc>
            </a:pPr>
            <a:r>
              <a:rPr lang="es-ES" sz="1400" b="1" dirty="0">
                <a:solidFill>
                  <a:srgbClr val="007E66"/>
                </a:solidFill>
                <a:latin typeface="Arial" panose="020B0604020202020204" pitchFamily="34" charset="0"/>
                <a:cs typeface="Arial" panose="020B0604020202020204" pitchFamily="34" charset="0"/>
              </a:rPr>
              <a:t>CUADRO DE INDICADORES: PIGDA </a:t>
            </a:r>
            <a:r>
              <a:rPr lang="es-ES" sz="1200" b="1" dirty="0">
                <a:solidFill>
                  <a:srgbClr val="007E66"/>
                </a:solidFill>
                <a:latin typeface="Arial" panose="020B0604020202020204" pitchFamily="34" charset="0"/>
                <a:cs typeface="Arial" panose="020B0604020202020204" pitchFamily="34" charset="0"/>
              </a:rPr>
              <a:t>(Plan Integral de Gestión de la Demanda de Agua de Vitoria-Gasteiz)</a:t>
            </a:r>
          </a:p>
        </p:txBody>
      </p:sp>
      <p:pic>
        <p:nvPicPr>
          <p:cNvPr id="8" name="Imagen 7">
            <a:extLst>
              <a:ext uri="{FF2B5EF4-FFF2-40B4-BE49-F238E27FC236}">
                <a16:creationId xmlns:a16="http://schemas.microsoft.com/office/drawing/2014/main" id="{5B83CFCE-BD1D-FF6E-EBD0-11A61A8982EE}"/>
              </a:ext>
            </a:extLst>
          </p:cNvPr>
          <p:cNvPicPr>
            <a:picLocks noChangeAspect="1"/>
          </p:cNvPicPr>
          <p:nvPr/>
        </p:nvPicPr>
        <p:blipFill>
          <a:blip r:embed="rId4"/>
          <a:srcRect l="10055" t="21009" r="43297" b="8571"/>
          <a:stretch>
            <a:fillRect/>
          </a:stretch>
        </p:blipFill>
        <p:spPr>
          <a:xfrm>
            <a:off x="242990" y="1787287"/>
            <a:ext cx="5687367" cy="4829431"/>
          </a:xfrm>
          <a:prstGeom prst="rect">
            <a:avLst/>
          </a:prstGeom>
        </p:spPr>
      </p:pic>
      <p:pic>
        <p:nvPicPr>
          <p:cNvPr id="10" name="Imagen 9">
            <a:extLst>
              <a:ext uri="{FF2B5EF4-FFF2-40B4-BE49-F238E27FC236}">
                <a16:creationId xmlns:a16="http://schemas.microsoft.com/office/drawing/2014/main" id="{9ED11BF7-85E9-BF60-2A3C-1DF32B766ACF}"/>
              </a:ext>
            </a:extLst>
          </p:cNvPr>
          <p:cNvPicPr>
            <a:picLocks noChangeAspect="1"/>
          </p:cNvPicPr>
          <p:nvPr/>
        </p:nvPicPr>
        <p:blipFill>
          <a:blip r:embed="rId5"/>
          <a:srcRect l="43022" t="16204" r="10329" b="19595"/>
          <a:stretch>
            <a:fillRect/>
          </a:stretch>
        </p:blipFill>
        <p:spPr>
          <a:xfrm>
            <a:off x="6261643" y="1796959"/>
            <a:ext cx="5687367" cy="4402874"/>
          </a:xfrm>
          <a:prstGeom prst="rect">
            <a:avLst/>
          </a:prstGeom>
        </p:spPr>
      </p:pic>
      <p:pic>
        <p:nvPicPr>
          <p:cNvPr id="11" name="Imagen 10">
            <a:extLst>
              <a:ext uri="{FF2B5EF4-FFF2-40B4-BE49-F238E27FC236}">
                <a16:creationId xmlns:a16="http://schemas.microsoft.com/office/drawing/2014/main" id="{AEFB432B-2950-90D7-6EA3-292668AE63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42540" y="6129407"/>
            <a:ext cx="1151732" cy="747860"/>
          </a:xfrm>
          <a:prstGeom prst="rect">
            <a:avLst/>
          </a:prstGeom>
        </p:spPr>
      </p:pic>
    </p:spTree>
    <p:extLst>
      <p:ext uri="{BB962C8B-B14F-4D97-AF65-F5344CB8AC3E}">
        <p14:creationId xmlns:p14="http://schemas.microsoft.com/office/powerpoint/2010/main" val="850486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a:extLst>
            <a:ext uri="{FF2B5EF4-FFF2-40B4-BE49-F238E27FC236}">
              <a16:creationId xmlns:a16="http://schemas.microsoft.com/office/drawing/2014/main" id="{93D7DEE4-0CD7-F46E-6D22-7CC1922B9E58}"/>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2741E9C3-8E56-8D27-3EF5-E4E192D19ECB}"/>
              </a:ext>
            </a:extLst>
          </p:cNvPr>
          <p:cNvSpPr txBox="1"/>
          <p:nvPr/>
        </p:nvSpPr>
        <p:spPr>
          <a:xfrm>
            <a:off x="6866809" y="1582246"/>
            <a:ext cx="4517973" cy="5170646"/>
          </a:xfrm>
          <a:prstGeom prst="rect">
            <a:avLst/>
          </a:prstGeom>
          <a:noFill/>
        </p:spPr>
        <p:txBody>
          <a:bodyPr wrap="square" rtlCol="0">
            <a:spAutoFit/>
          </a:bodyPr>
          <a:lstStyle/>
          <a:p>
            <a:pPr algn="just">
              <a:spcAft>
                <a:spcPts val="1200"/>
              </a:spcAft>
            </a:pPr>
            <a:r>
              <a:rPr lang="es-ES" dirty="0">
                <a:solidFill>
                  <a:srgbClr val="007E66"/>
                </a:solidFill>
                <a:latin typeface="Arial" panose="020B0604020202020204" pitchFamily="34" charset="0"/>
                <a:cs typeface="Arial" panose="020B0604020202020204" pitchFamily="34" charset="0"/>
              </a:rPr>
              <a:t>“Detalles pequeños, en apariencia insignificantes, pueden tener un importante efecto en la conducta de las personas”</a:t>
            </a:r>
          </a:p>
          <a:p>
            <a:pPr algn="just">
              <a:spcAft>
                <a:spcPts val="1200"/>
              </a:spcAft>
            </a:pPr>
            <a:r>
              <a:rPr lang="es-ES" dirty="0">
                <a:solidFill>
                  <a:srgbClr val="007E66"/>
                </a:solidFill>
                <a:latin typeface="Arial" panose="020B0604020202020204" pitchFamily="34" charset="0"/>
                <a:cs typeface="Arial" panose="020B0604020202020204" pitchFamily="34" charset="0"/>
              </a:rPr>
              <a:t>“Un </a:t>
            </a:r>
            <a:r>
              <a:rPr lang="es-ES" b="1" dirty="0" err="1">
                <a:solidFill>
                  <a:srgbClr val="007E66"/>
                </a:solidFill>
                <a:latin typeface="Arial" panose="020B0604020202020204" pitchFamily="34" charset="0"/>
                <a:cs typeface="Arial" panose="020B0604020202020204" pitchFamily="34" charset="0"/>
              </a:rPr>
              <a:t>nudge</a:t>
            </a:r>
            <a:r>
              <a:rPr lang="es-ES" dirty="0">
                <a:solidFill>
                  <a:srgbClr val="007E66"/>
                </a:solidFill>
                <a:latin typeface="Arial" panose="020B0604020202020204" pitchFamily="34" charset="0"/>
                <a:cs typeface="Arial" panose="020B0604020202020204" pitchFamily="34" charset="0"/>
              </a:rPr>
              <a:t> es cualquier aspecto de la arquitectura de las decisiones que modifica la conducta de las personas de una manera predecible, sin prohibir ninguna opción ni cambiar de forma significativa sus incentivos económicos”</a:t>
            </a:r>
          </a:p>
          <a:p>
            <a:pPr algn="just">
              <a:spcAft>
                <a:spcPts val="600"/>
              </a:spcAft>
            </a:pPr>
            <a:r>
              <a:rPr lang="es-ES" dirty="0">
                <a:solidFill>
                  <a:srgbClr val="007E66"/>
                </a:solidFill>
                <a:latin typeface="Arial" panose="020B0604020202020204" pitchFamily="34" charset="0"/>
                <a:cs typeface="Arial" panose="020B0604020202020204" pitchFamily="34" charset="0"/>
              </a:rPr>
              <a:t>“Desplegando adecuadamente tanto incentivos como </a:t>
            </a:r>
            <a:r>
              <a:rPr lang="es-ES" dirty="0" err="1">
                <a:solidFill>
                  <a:srgbClr val="007E66"/>
                </a:solidFill>
                <a:latin typeface="Arial" panose="020B0604020202020204" pitchFamily="34" charset="0"/>
                <a:cs typeface="Arial" panose="020B0604020202020204" pitchFamily="34" charset="0"/>
              </a:rPr>
              <a:t>nudges</a:t>
            </a:r>
            <a:r>
              <a:rPr lang="es-ES" dirty="0">
                <a:solidFill>
                  <a:srgbClr val="007E66"/>
                </a:solidFill>
                <a:latin typeface="Arial" panose="020B0604020202020204" pitchFamily="34" charset="0"/>
                <a:cs typeface="Arial" panose="020B0604020202020204" pitchFamily="34" charset="0"/>
              </a:rPr>
              <a:t>, podemos aumentar nuestra capacidad para mejorar la vida de la gente y contribuir a solucionar muchos de los grandes problemas de la sociedad”</a:t>
            </a:r>
          </a:p>
          <a:p>
            <a:pPr algn="just">
              <a:spcAft>
                <a:spcPts val="600"/>
              </a:spcAft>
            </a:pPr>
            <a:endParaRPr lang="es-ES" sz="1700" dirty="0">
              <a:solidFill>
                <a:srgbClr val="007E66"/>
              </a:solidFill>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1F1B20E9-3AFE-3622-A583-E2690F99F8E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4000"/>
                    </a14:imgEffect>
                  </a14:imgLayer>
                </a14:imgProps>
              </a:ext>
              <a:ext uri="{28A0092B-C50C-407E-A947-70E740481C1C}">
                <a14:useLocalDpi xmlns:a14="http://schemas.microsoft.com/office/drawing/2010/main" val="0"/>
              </a:ext>
            </a:extLst>
          </a:blip>
          <a:srcRect l="34588" r="22580"/>
          <a:stretch/>
        </p:blipFill>
        <p:spPr>
          <a:xfrm>
            <a:off x="0" y="1181429"/>
            <a:ext cx="3302122" cy="5138446"/>
          </a:xfrm>
          <a:prstGeom prst="rect">
            <a:avLst/>
          </a:prstGeom>
        </p:spPr>
      </p:pic>
      <p:pic>
        <p:nvPicPr>
          <p:cNvPr id="4" name="Imagen 3">
            <a:extLst>
              <a:ext uri="{FF2B5EF4-FFF2-40B4-BE49-F238E27FC236}">
                <a16:creationId xmlns:a16="http://schemas.microsoft.com/office/drawing/2014/main" id="{4706A071-CB41-BDD7-BE81-00AAEC9E01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4145" y="1582246"/>
            <a:ext cx="2998499" cy="4737629"/>
          </a:xfrm>
          <a:prstGeom prst="rect">
            <a:avLst/>
          </a:prstGeom>
        </p:spPr>
      </p:pic>
      <p:sp>
        <p:nvSpPr>
          <p:cNvPr id="6" name="CuadroTexto 5">
            <a:extLst>
              <a:ext uri="{FF2B5EF4-FFF2-40B4-BE49-F238E27FC236}">
                <a16:creationId xmlns:a16="http://schemas.microsoft.com/office/drawing/2014/main" id="{369C214D-19B4-C4C0-C474-1B91DA8C0FD0}"/>
              </a:ext>
            </a:extLst>
          </p:cNvPr>
          <p:cNvSpPr txBox="1"/>
          <p:nvPr/>
        </p:nvSpPr>
        <p:spPr>
          <a:xfrm>
            <a:off x="0" y="6319875"/>
            <a:ext cx="1772590" cy="307777"/>
          </a:xfrm>
          <a:prstGeom prst="rect">
            <a:avLst/>
          </a:prstGeom>
          <a:noFill/>
        </p:spPr>
        <p:txBody>
          <a:bodyPr wrap="square" rtlCol="0">
            <a:spAutoFit/>
          </a:bodyPr>
          <a:lstStyle/>
          <a:p>
            <a:pPr>
              <a:spcAft>
                <a:spcPts val="600"/>
              </a:spcAft>
            </a:pPr>
            <a:r>
              <a:rPr lang="es-ES" sz="1400" dirty="0">
                <a:solidFill>
                  <a:srgbClr val="007E66"/>
                </a:solidFill>
                <a:latin typeface="Arial" panose="020B0604020202020204" pitchFamily="34" charset="0"/>
                <a:cs typeface="Arial" panose="020B0604020202020204" pitchFamily="34" charset="0"/>
              </a:rPr>
              <a:t>Richard H. </a:t>
            </a:r>
            <a:r>
              <a:rPr lang="es-ES" sz="1400" dirty="0" err="1">
                <a:solidFill>
                  <a:srgbClr val="007E66"/>
                </a:solidFill>
                <a:latin typeface="Arial" panose="020B0604020202020204" pitchFamily="34" charset="0"/>
                <a:cs typeface="Arial" panose="020B0604020202020204" pitchFamily="34" charset="0"/>
              </a:rPr>
              <a:t>Thaler</a:t>
            </a:r>
            <a:endParaRPr lang="es-ES" sz="1400" dirty="0">
              <a:solidFill>
                <a:schemeClr val="bg2">
                  <a:lumMod val="50000"/>
                </a:schemeClr>
              </a:solidFill>
              <a:latin typeface="Arial" panose="020B0604020202020204" pitchFamily="34" charset="0"/>
              <a:cs typeface="Arial" panose="020B0604020202020204" pitchFamily="34" charset="0"/>
            </a:endParaRPr>
          </a:p>
        </p:txBody>
      </p:sp>
      <p:pic>
        <p:nvPicPr>
          <p:cNvPr id="7" name="Imagen 6">
            <a:extLst>
              <a:ext uri="{FF2B5EF4-FFF2-40B4-BE49-F238E27FC236}">
                <a16:creationId xmlns:a16="http://schemas.microsoft.com/office/drawing/2014/main" id="{FAB52A6E-0C64-7B28-5435-F8A23300C1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3764" y="5786577"/>
            <a:ext cx="1151732" cy="747860"/>
          </a:xfrm>
          <a:prstGeom prst="rect">
            <a:avLst/>
          </a:prstGeom>
        </p:spPr>
      </p:pic>
      <p:pic>
        <p:nvPicPr>
          <p:cNvPr id="5" name="Imagen 4">
            <a:extLst>
              <a:ext uri="{FF2B5EF4-FFF2-40B4-BE49-F238E27FC236}">
                <a16:creationId xmlns:a16="http://schemas.microsoft.com/office/drawing/2014/main" id="{1A41A2DB-A431-A31D-01ED-F000842DA1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42540" y="6129407"/>
            <a:ext cx="1151732" cy="747860"/>
          </a:xfrm>
          <a:prstGeom prst="rect">
            <a:avLst/>
          </a:prstGeom>
        </p:spPr>
      </p:pic>
    </p:spTree>
    <p:extLst>
      <p:ext uri="{BB962C8B-B14F-4D97-AF65-F5344CB8AC3E}">
        <p14:creationId xmlns:p14="http://schemas.microsoft.com/office/powerpoint/2010/main" val="2664755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a:extLst>
            <a:ext uri="{FF2B5EF4-FFF2-40B4-BE49-F238E27FC236}">
              <a16:creationId xmlns:a16="http://schemas.microsoft.com/office/drawing/2014/main" id="{7242B874-2F37-4547-48CD-C619FC096E35}"/>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ED01048D-AA98-4563-4887-59C08AA364AE}"/>
              </a:ext>
            </a:extLst>
          </p:cNvPr>
          <p:cNvSpPr/>
          <p:nvPr/>
        </p:nvSpPr>
        <p:spPr>
          <a:xfrm>
            <a:off x="323775" y="1054027"/>
            <a:ext cx="11724200" cy="73326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CuadroTexto 4">
            <a:extLst>
              <a:ext uri="{FF2B5EF4-FFF2-40B4-BE49-F238E27FC236}">
                <a16:creationId xmlns:a16="http://schemas.microsoft.com/office/drawing/2014/main" id="{9DB434AA-7412-82EB-F694-96182C940288}"/>
              </a:ext>
            </a:extLst>
          </p:cNvPr>
          <p:cNvSpPr txBox="1"/>
          <p:nvPr/>
        </p:nvSpPr>
        <p:spPr>
          <a:xfrm>
            <a:off x="323775" y="1144056"/>
            <a:ext cx="7208537" cy="296684"/>
          </a:xfrm>
          <a:prstGeom prst="rect">
            <a:avLst/>
          </a:prstGeom>
          <a:noFill/>
        </p:spPr>
        <p:txBody>
          <a:bodyPr wrap="square" rtlCol="0">
            <a:spAutoFit/>
          </a:bodyPr>
          <a:lstStyle/>
          <a:p>
            <a:pPr>
              <a:lnSpc>
                <a:spcPts val="1700"/>
              </a:lnSpc>
            </a:pPr>
            <a:r>
              <a:rPr lang="es-ES" sz="1400" dirty="0">
                <a:solidFill>
                  <a:srgbClr val="007E66"/>
                </a:solidFill>
                <a:latin typeface="Arial" panose="020B0604020202020204" pitchFamily="34" charset="0"/>
                <a:cs typeface="Arial" panose="020B0604020202020204" pitchFamily="34" charset="0"/>
              </a:rPr>
              <a:t>IV FUTURO DE LA GESTIÓN DE LA DEMANDA</a:t>
            </a:r>
          </a:p>
        </p:txBody>
      </p:sp>
      <p:sp>
        <p:nvSpPr>
          <p:cNvPr id="6" name="CuadroTexto 5">
            <a:extLst>
              <a:ext uri="{FF2B5EF4-FFF2-40B4-BE49-F238E27FC236}">
                <a16:creationId xmlns:a16="http://schemas.microsoft.com/office/drawing/2014/main" id="{69837107-3823-6EC6-5A1D-4B47860ECBB0}"/>
              </a:ext>
            </a:extLst>
          </p:cNvPr>
          <p:cNvSpPr txBox="1"/>
          <p:nvPr/>
        </p:nvSpPr>
        <p:spPr>
          <a:xfrm>
            <a:off x="323773" y="1490603"/>
            <a:ext cx="11845703" cy="293798"/>
          </a:xfrm>
          <a:prstGeom prst="rect">
            <a:avLst/>
          </a:prstGeom>
          <a:noFill/>
        </p:spPr>
        <p:txBody>
          <a:bodyPr wrap="square" rtlCol="0">
            <a:spAutoFit/>
          </a:bodyPr>
          <a:lstStyle/>
          <a:p>
            <a:pPr>
              <a:lnSpc>
                <a:spcPts val="1700"/>
              </a:lnSpc>
            </a:pPr>
            <a:r>
              <a:rPr lang="es-ES" sz="1300" b="1" dirty="0">
                <a:solidFill>
                  <a:srgbClr val="007E66"/>
                </a:solidFill>
                <a:latin typeface="Arial" panose="020B0604020202020204" pitchFamily="34" charset="0"/>
                <a:cs typeface="Arial" panose="020B0604020202020204" pitchFamily="34" charset="0"/>
              </a:rPr>
              <a:t>La continuidad de actuaciones para el control de los consumos y la gestión de la demanda pasa por la DIGITALIZACIÓN del Ciclo Integral del Agua</a:t>
            </a:r>
          </a:p>
        </p:txBody>
      </p:sp>
      <p:pic>
        <p:nvPicPr>
          <p:cNvPr id="7" name="Imagen 6">
            <a:extLst>
              <a:ext uri="{FF2B5EF4-FFF2-40B4-BE49-F238E27FC236}">
                <a16:creationId xmlns:a16="http://schemas.microsoft.com/office/drawing/2014/main" id="{DF236C89-EB80-93D0-1519-7C96C84F5C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5" y="2547256"/>
            <a:ext cx="12179281" cy="4305718"/>
          </a:xfrm>
          <a:prstGeom prst="rect">
            <a:avLst/>
          </a:prstGeom>
        </p:spPr>
      </p:pic>
      <p:pic>
        <p:nvPicPr>
          <p:cNvPr id="8" name="Imagen 7">
            <a:extLst>
              <a:ext uri="{FF2B5EF4-FFF2-40B4-BE49-F238E27FC236}">
                <a16:creationId xmlns:a16="http://schemas.microsoft.com/office/drawing/2014/main" id="{4CF243A4-5C05-56B9-6BEE-CAE74DFA413F}"/>
              </a:ext>
            </a:extLst>
          </p:cNvPr>
          <p:cNvPicPr>
            <a:picLocks noChangeAspect="1"/>
          </p:cNvPicPr>
          <p:nvPr/>
        </p:nvPicPr>
        <p:blipFill>
          <a:blip r:embed="rId4">
            <a:alphaModFix/>
          </a:blip>
          <a:stretch>
            <a:fillRect/>
          </a:stretch>
        </p:blipFill>
        <p:spPr>
          <a:xfrm>
            <a:off x="9529892" y="1747949"/>
            <a:ext cx="2223822" cy="1266343"/>
          </a:xfrm>
          <a:prstGeom prst="rect">
            <a:avLst/>
          </a:prstGeom>
        </p:spPr>
      </p:pic>
      <p:sp>
        <p:nvSpPr>
          <p:cNvPr id="12" name="Rectángulo 11">
            <a:extLst>
              <a:ext uri="{FF2B5EF4-FFF2-40B4-BE49-F238E27FC236}">
                <a16:creationId xmlns:a16="http://schemas.microsoft.com/office/drawing/2014/main" id="{3B5EAB40-0CD4-93C7-4298-1A78017D515F}"/>
              </a:ext>
            </a:extLst>
          </p:cNvPr>
          <p:cNvSpPr/>
          <p:nvPr/>
        </p:nvSpPr>
        <p:spPr>
          <a:xfrm>
            <a:off x="1476999" y="76200"/>
            <a:ext cx="9371710" cy="607577"/>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a:extLst>
              <a:ext uri="{FF2B5EF4-FFF2-40B4-BE49-F238E27FC236}">
                <a16:creationId xmlns:a16="http://schemas.microsoft.com/office/drawing/2014/main" id="{F9254E4C-A124-C91A-6543-5168C672274D}"/>
              </a:ext>
            </a:extLst>
          </p:cNvPr>
          <p:cNvPicPr>
            <a:picLocks noChangeAspect="1"/>
          </p:cNvPicPr>
          <p:nvPr/>
        </p:nvPicPr>
        <p:blipFill>
          <a:blip r:embed="rId4">
            <a:alphaModFix/>
          </a:blip>
          <a:stretch>
            <a:fillRect/>
          </a:stretch>
        </p:blipFill>
        <p:spPr>
          <a:xfrm>
            <a:off x="1512712" y="67200"/>
            <a:ext cx="1580445" cy="899976"/>
          </a:xfrm>
          <a:prstGeom prst="rect">
            <a:avLst/>
          </a:prstGeom>
        </p:spPr>
      </p:pic>
      <p:grpSp>
        <p:nvGrpSpPr>
          <p:cNvPr id="14" name="Grupo 13">
            <a:extLst>
              <a:ext uri="{FF2B5EF4-FFF2-40B4-BE49-F238E27FC236}">
                <a16:creationId xmlns:a16="http://schemas.microsoft.com/office/drawing/2014/main" id="{B2E6BF9C-5FCC-BBBA-07C0-8D0DEEF408D3}"/>
              </a:ext>
            </a:extLst>
          </p:cNvPr>
          <p:cNvGrpSpPr/>
          <p:nvPr/>
        </p:nvGrpSpPr>
        <p:grpSpPr>
          <a:xfrm>
            <a:off x="5263598" y="146226"/>
            <a:ext cx="5323397" cy="522652"/>
            <a:chOff x="3739597" y="141001"/>
            <a:chExt cx="5323397" cy="522652"/>
          </a:xfrm>
        </p:grpSpPr>
        <p:grpSp>
          <p:nvGrpSpPr>
            <p:cNvPr id="15" name="Grupo 14">
              <a:extLst>
                <a:ext uri="{FF2B5EF4-FFF2-40B4-BE49-F238E27FC236}">
                  <a16:creationId xmlns:a16="http://schemas.microsoft.com/office/drawing/2014/main" id="{5EFB2D43-1427-0F85-A720-88B8BF89324D}"/>
                </a:ext>
              </a:extLst>
            </p:cNvPr>
            <p:cNvGrpSpPr>
              <a:grpSpLocks noChangeAspect="1"/>
            </p:cNvGrpSpPr>
            <p:nvPr/>
          </p:nvGrpSpPr>
          <p:grpSpPr>
            <a:xfrm>
              <a:off x="4786916" y="185604"/>
              <a:ext cx="4276078" cy="360000"/>
              <a:chOff x="3709419" y="306435"/>
              <a:chExt cx="5411674" cy="455605"/>
            </a:xfrm>
          </p:grpSpPr>
          <p:pic>
            <p:nvPicPr>
              <p:cNvPr id="17" name="Imagen 16">
                <a:extLst>
                  <a:ext uri="{FF2B5EF4-FFF2-40B4-BE49-F238E27FC236}">
                    <a16:creationId xmlns:a16="http://schemas.microsoft.com/office/drawing/2014/main" id="{DC1FB192-C6C1-A208-B922-90DE15AFA7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8882" y="323872"/>
                <a:ext cx="1228845" cy="417808"/>
              </a:xfrm>
              <a:prstGeom prst="rect">
                <a:avLst/>
              </a:prstGeom>
            </p:spPr>
          </p:pic>
          <p:pic>
            <p:nvPicPr>
              <p:cNvPr id="18" name="Imagen 17">
                <a:extLst>
                  <a:ext uri="{FF2B5EF4-FFF2-40B4-BE49-F238E27FC236}">
                    <a16:creationId xmlns:a16="http://schemas.microsoft.com/office/drawing/2014/main" id="{45085AFF-B1D8-5EEB-F35D-516D39907429}"/>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8950" t="68293"/>
              <a:stretch/>
            </p:blipFill>
            <p:spPr>
              <a:xfrm>
                <a:off x="7783256" y="572701"/>
                <a:ext cx="1337837" cy="189339"/>
              </a:xfrm>
              <a:prstGeom prst="rect">
                <a:avLst/>
              </a:prstGeom>
            </p:spPr>
          </p:pic>
          <p:pic>
            <p:nvPicPr>
              <p:cNvPr id="19" name="Imagen 18">
                <a:extLst>
                  <a:ext uri="{FF2B5EF4-FFF2-40B4-BE49-F238E27FC236}">
                    <a16:creationId xmlns:a16="http://schemas.microsoft.com/office/drawing/2014/main" id="{9482F286-2F38-7343-6842-9215367B03F4}"/>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62313"/>
              <a:stretch/>
            </p:blipFill>
            <p:spPr>
              <a:xfrm>
                <a:off x="7105577" y="306435"/>
                <a:ext cx="630100" cy="455605"/>
              </a:xfrm>
              <a:prstGeom prst="rect">
                <a:avLst/>
              </a:prstGeom>
            </p:spPr>
          </p:pic>
          <p:pic>
            <p:nvPicPr>
              <p:cNvPr id="20" name="Imagen 19">
                <a:extLst>
                  <a:ext uri="{FF2B5EF4-FFF2-40B4-BE49-F238E27FC236}">
                    <a16:creationId xmlns:a16="http://schemas.microsoft.com/office/drawing/2014/main" id="{4954130A-0E12-2642-1402-A30F99EA22C9}"/>
                  </a:ext>
                </a:extLst>
              </p:cNvPr>
              <p:cNvPicPr>
                <a:picLocks noChangeAspect="1"/>
              </p:cNvPicPr>
              <p:nvPr/>
            </p:nvPicPr>
            <p:blipFill>
              <a:blip r:embed="rId7"/>
              <a:stretch>
                <a:fillRect/>
              </a:stretch>
            </p:blipFill>
            <p:spPr>
              <a:xfrm>
                <a:off x="3709419" y="358241"/>
                <a:ext cx="1636663" cy="378479"/>
              </a:xfrm>
              <a:prstGeom prst="rect">
                <a:avLst/>
              </a:prstGeom>
            </p:spPr>
          </p:pic>
        </p:grpSp>
        <p:pic>
          <p:nvPicPr>
            <p:cNvPr id="16" name="Imagen 15">
              <a:extLst>
                <a:ext uri="{FF2B5EF4-FFF2-40B4-BE49-F238E27FC236}">
                  <a16:creationId xmlns:a16="http://schemas.microsoft.com/office/drawing/2014/main" id="{DFAA68AC-21D4-79D1-9B91-BE6250AD755E}"/>
                </a:ext>
              </a:extLst>
            </p:cNvPr>
            <p:cNvPicPr>
              <a:picLocks noChangeAspect="1"/>
            </p:cNvPicPr>
            <p:nvPr/>
          </p:nvPicPr>
          <p:blipFill>
            <a:blip r:embed="rId8"/>
            <a:stretch>
              <a:fillRect/>
            </a:stretch>
          </p:blipFill>
          <p:spPr>
            <a:xfrm>
              <a:off x="3739597" y="141001"/>
              <a:ext cx="889239" cy="522652"/>
            </a:xfrm>
            <a:prstGeom prst="rect">
              <a:avLst/>
            </a:prstGeom>
          </p:spPr>
        </p:pic>
      </p:grpSp>
      <p:grpSp>
        <p:nvGrpSpPr>
          <p:cNvPr id="21" name="Grupo 20">
            <a:extLst>
              <a:ext uri="{FF2B5EF4-FFF2-40B4-BE49-F238E27FC236}">
                <a16:creationId xmlns:a16="http://schemas.microsoft.com/office/drawing/2014/main" id="{95B5E644-EA06-D31D-EC84-E1730A7BB9C7}"/>
              </a:ext>
            </a:extLst>
          </p:cNvPr>
          <p:cNvGrpSpPr/>
          <p:nvPr/>
        </p:nvGrpSpPr>
        <p:grpSpPr>
          <a:xfrm>
            <a:off x="203240" y="6340511"/>
            <a:ext cx="4499390" cy="522512"/>
            <a:chOff x="3739597" y="141001"/>
            <a:chExt cx="5323397" cy="522652"/>
          </a:xfrm>
        </p:grpSpPr>
        <p:grpSp>
          <p:nvGrpSpPr>
            <p:cNvPr id="22" name="Grupo 21">
              <a:extLst>
                <a:ext uri="{FF2B5EF4-FFF2-40B4-BE49-F238E27FC236}">
                  <a16:creationId xmlns:a16="http://schemas.microsoft.com/office/drawing/2014/main" id="{6C653D26-7824-5F52-96F6-13949000F7BA}"/>
                </a:ext>
              </a:extLst>
            </p:cNvPr>
            <p:cNvGrpSpPr>
              <a:grpSpLocks noChangeAspect="1"/>
            </p:cNvGrpSpPr>
            <p:nvPr/>
          </p:nvGrpSpPr>
          <p:grpSpPr>
            <a:xfrm>
              <a:off x="4786916" y="185604"/>
              <a:ext cx="4276078" cy="360000"/>
              <a:chOff x="3709419" y="306435"/>
              <a:chExt cx="5411674" cy="455605"/>
            </a:xfrm>
          </p:grpSpPr>
          <p:pic>
            <p:nvPicPr>
              <p:cNvPr id="24" name="Imagen 23">
                <a:extLst>
                  <a:ext uri="{FF2B5EF4-FFF2-40B4-BE49-F238E27FC236}">
                    <a16:creationId xmlns:a16="http://schemas.microsoft.com/office/drawing/2014/main" id="{586E2C78-C056-53FD-F9FD-2536C5DFCD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8882" y="323872"/>
                <a:ext cx="1228845" cy="417808"/>
              </a:xfrm>
              <a:prstGeom prst="rect">
                <a:avLst/>
              </a:prstGeom>
            </p:spPr>
          </p:pic>
          <p:pic>
            <p:nvPicPr>
              <p:cNvPr id="25" name="Imagen 24">
                <a:extLst>
                  <a:ext uri="{FF2B5EF4-FFF2-40B4-BE49-F238E27FC236}">
                    <a16:creationId xmlns:a16="http://schemas.microsoft.com/office/drawing/2014/main" id="{00DAAA14-1C4E-F33A-1DE7-77085A4F4851}"/>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8950" t="68293"/>
              <a:stretch/>
            </p:blipFill>
            <p:spPr>
              <a:xfrm>
                <a:off x="7783256" y="572701"/>
                <a:ext cx="1337837" cy="189339"/>
              </a:xfrm>
              <a:prstGeom prst="rect">
                <a:avLst/>
              </a:prstGeom>
            </p:spPr>
          </p:pic>
          <p:pic>
            <p:nvPicPr>
              <p:cNvPr id="26" name="Imagen 25">
                <a:extLst>
                  <a:ext uri="{FF2B5EF4-FFF2-40B4-BE49-F238E27FC236}">
                    <a16:creationId xmlns:a16="http://schemas.microsoft.com/office/drawing/2014/main" id="{8E21DE4E-5DC5-5ABF-A7BC-97E6CAC8C798}"/>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62313"/>
              <a:stretch/>
            </p:blipFill>
            <p:spPr>
              <a:xfrm>
                <a:off x="7105577" y="306435"/>
                <a:ext cx="630100" cy="455605"/>
              </a:xfrm>
              <a:prstGeom prst="rect">
                <a:avLst/>
              </a:prstGeom>
            </p:spPr>
          </p:pic>
          <p:pic>
            <p:nvPicPr>
              <p:cNvPr id="27" name="Imagen 26">
                <a:extLst>
                  <a:ext uri="{FF2B5EF4-FFF2-40B4-BE49-F238E27FC236}">
                    <a16:creationId xmlns:a16="http://schemas.microsoft.com/office/drawing/2014/main" id="{ECC6C9B9-0BE5-B2B5-F99F-67A8A907E8C2}"/>
                  </a:ext>
                </a:extLst>
              </p:cNvPr>
              <p:cNvPicPr>
                <a:picLocks noChangeAspect="1"/>
              </p:cNvPicPr>
              <p:nvPr/>
            </p:nvPicPr>
            <p:blipFill>
              <a:blip r:embed="rId7"/>
              <a:stretch>
                <a:fillRect/>
              </a:stretch>
            </p:blipFill>
            <p:spPr>
              <a:xfrm>
                <a:off x="3709419" y="358241"/>
                <a:ext cx="1636663" cy="378479"/>
              </a:xfrm>
              <a:prstGeom prst="rect">
                <a:avLst/>
              </a:prstGeom>
            </p:spPr>
          </p:pic>
        </p:grpSp>
        <p:pic>
          <p:nvPicPr>
            <p:cNvPr id="23" name="Imagen 22">
              <a:extLst>
                <a:ext uri="{FF2B5EF4-FFF2-40B4-BE49-F238E27FC236}">
                  <a16:creationId xmlns:a16="http://schemas.microsoft.com/office/drawing/2014/main" id="{E4920F72-454D-F64D-D542-DBD206D0CEAA}"/>
                </a:ext>
              </a:extLst>
            </p:cNvPr>
            <p:cNvPicPr>
              <a:picLocks noChangeAspect="1"/>
            </p:cNvPicPr>
            <p:nvPr/>
          </p:nvPicPr>
          <p:blipFill>
            <a:blip r:embed="rId8"/>
            <a:stretch>
              <a:fillRect/>
            </a:stretch>
          </p:blipFill>
          <p:spPr>
            <a:xfrm>
              <a:off x="3739597" y="141001"/>
              <a:ext cx="889239" cy="522652"/>
            </a:xfrm>
            <a:prstGeom prst="rect">
              <a:avLst/>
            </a:prstGeom>
          </p:spPr>
        </p:pic>
      </p:grpSp>
    </p:spTree>
    <p:extLst>
      <p:ext uri="{BB962C8B-B14F-4D97-AF65-F5344CB8AC3E}">
        <p14:creationId xmlns:p14="http://schemas.microsoft.com/office/powerpoint/2010/main" val="968231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a:extLst>
            <a:ext uri="{FF2B5EF4-FFF2-40B4-BE49-F238E27FC236}">
              <a16:creationId xmlns:a16="http://schemas.microsoft.com/office/drawing/2014/main" id="{22752F9D-E53D-97C5-B32D-0EBBC7F958CD}"/>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98B2756F-6686-32C0-42CD-F202A28BB545}"/>
              </a:ext>
            </a:extLst>
          </p:cNvPr>
          <p:cNvSpPr/>
          <p:nvPr/>
        </p:nvSpPr>
        <p:spPr>
          <a:xfrm>
            <a:off x="323775" y="1054027"/>
            <a:ext cx="8237180" cy="73326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78138E2C-9BC3-5F9E-BE8E-8A941CA249E1}"/>
              </a:ext>
            </a:extLst>
          </p:cNvPr>
          <p:cNvSpPr txBox="1"/>
          <p:nvPr/>
        </p:nvSpPr>
        <p:spPr>
          <a:xfrm>
            <a:off x="323775" y="1144056"/>
            <a:ext cx="7208537" cy="296684"/>
          </a:xfrm>
          <a:prstGeom prst="rect">
            <a:avLst/>
          </a:prstGeom>
          <a:noFill/>
        </p:spPr>
        <p:txBody>
          <a:bodyPr wrap="square" rtlCol="0">
            <a:spAutoFit/>
          </a:bodyPr>
          <a:lstStyle/>
          <a:p>
            <a:pPr>
              <a:lnSpc>
                <a:spcPts val="1700"/>
              </a:lnSpc>
            </a:pPr>
            <a:r>
              <a:rPr lang="es-ES" sz="1400" dirty="0">
                <a:solidFill>
                  <a:srgbClr val="007E66"/>
                </a:solidFill>
                <a:latin typeface="Arial" panose="020B0604020202020204" pitchFamily="34" charset="0"/>
                <a:cs typeface="Arial" panose="020B0604020202020204" pitchFamily="34" charset="0"/>
              </a:rPr>
              <a:t>IV FUTURO DE LA GESTIÓN DE LA DEMANDA</a:t>
            </a:r>
          </a:p>
        </p:txBody>
      </p:sp>
      <p:sp>
        <p:nvSpPr>
          <p:cNvPr id="4" name="CuadroTexto 3">
            <a:extLst>
              <a:ext uri="{FF2B5EF4-FFF2-40B4-BE49-F238E27FC236}">
                <a16:creationId xmlns:a16="http://schemas.microsoft.com/office/drawing/2014/main" id="{21748224-209C-A8EE-91C0-6D19D46B085A}"/>
              </a:ext>
            </a:extLst>
          </p:cNvPr>
          <p:cNvSpPr txBox="1"/>
          <p:nvPr/>
        </p:nvSpPr>
        <p:spPr>
          <a:xfrm>
            <a:off x="323773" y="1490603"/>
            <a:ext cx="9885351" cy="296684"/>
          </a:xfrm>
          <a:prstGeom prst="rect">
            <a:avLst/>
          </a:prstGeom>
          <a:noFill/>
        </p:spPr>
        <p:txBody>
          <a:bodyPr wrap="square" rtlCol="0">
            <a:spAutoFit/>
          </a:bodyPr>
          <a:lstStyle/>
          <a:p>
            <a:pPr>
              <a:lnSpc>
                <a:spcPts val="1700"/>
              </a:lnSpc>
            </a:pPr>
            <a:r>
              <a:rPr lang="es-ES" sz="1400" b="1" dirty="0">
                <a:solidFill>
                  <a:srgbClr val="007E66"/>
                </a:solidFill>
                <a:latin typeface="Arial" panose="020B0604020202020204" pitchFamily="34" charset="0"/>
                <a:cs typeface="Arial" panose="020B0604020202020204" pitchFamily="34" charset="0"/>
              </a:rPr>
              <a:t>MODELO DE COMUNICACIÓN DE LA “GESTIÓN DE LA DEMANDA 4.0” </a:t>
            </a:r>
            <a:endParaRPr lang="es-ES" sz="1000" b="1" dirty="0">
              <a:solidFill>
                <a:srgbClr val="007E66"/>
              </a:solidFill>
              <a:latin typeface="Arial" panose="020B0604020202020204" pitchFamily="34" charset="0"/>
              <a:cs typeface="Arial" panose="020B0604020202020204" pitchFamily="34" charset="0"/>
            </a:endParaRPr>
          </a:p>
        </p:txBody>
      </p:sp>
      <p:pic>
        <p:nvPicPr>
          <p:cNvPr id="7" name="Imagen 6">
            <a:extLst>
              <a:ext uri="{FF2B5EF4-FFF2-40B4-BE49-F238E27FC236}">
                <a16:creationId xmlns:a16="http://schemas.microsoft.com/office/drawing/2014/main" id="{3D0076B1-B1EA-FEF6-5640-B4A0D48E51DA}"/>
              </a:ext>
            </a:extLst>
          </p:cNvPr>
          <p:cNvPicPr>
            <a:picLocks noChangeAspect="1"/>
          </p:cNvPicPr>
          <p:nvPr/>
        </p:nvPicPr>
        <p:blipFill>
          <a:blip r:embed="rId3"/>
          <a:srcRect l="39642" t="12196" r="4231" b="8865"/>
          <a:stretch>
            <a:fillRect/>
          </a:stretch>
        </p:blipFill>
        <p:spPr>
          <a:xfrm>
            <a:off x="5792625" y="1787287"/>
            <a:ext cx="6399375" cy="5062745"/>
          </a:xfrm>
          <a:prstGeom prst="rect">
            <a:avLst/>
          </a:prstGeom>
        </p:spPr>
      </p:pic>
      <p:pic>
        <p:nvPicPr>
          <p:cNvPr id="5" name="Imagen 4">
            <a:extLst>
              <a:ext uri="{FF2B5EF4-FFF2-40B4-BE49-F238E27FC236}">
                <a16:creationId xmlns:a16="http://schemas.microsoft.com/office/drawing/2014/main" id="{59005433-236F-89EF-1136-6C4E55BC5614}"/>
              </a:ext>
            </a:extLst>
          </p:cNvPr>
          <p:cNvPicPr>
            <a:picLocks noChangeAspect="1"/>
          </p:cNvPicPr>
          <p:nvPr/>
        </p:nvPicPr>
        <p:blipFill>
          <a:blip r:embed="rId4">
            <a:alphaModFix/>
          </a:blip>
          <a:stretch>
            <a:fillRect/>
          </a:stretch>
        </p:blipFill>
        <p:spPr>
          <a:xfrm>
            <a:off x="3355104" y="4600056"/>
            <a:ext cx="2695051" cy="1534682"/>
          </a:xfrm>
          <a:prstGeom prst="rect">
            <a:avLst/>
          </a:prstGeom>
        </p:spPr>
      </p:pic>
      <p:grpSp>
        <p:nvGrpSpPr>
          <p:cNvPr id="6" name="Grupo 5">
            <a:extLst>
              <a:ext uri="{FF2B5EF4-FFF2-40B4-BE49-F238E27FC236}">
                <a16:creationId xmlns:a16="http://schemas.microsoft.com/office/drawing/2014/main" id="{EB3252BC-06F6-8B38-1CDF-E3B73DDB4C13}"/>
              </a:ext>
            </a:extLst>
          </p:cNvPr>
          <p:cNvGrpSpPr/>
          <p:nvPr/>
        </p:nvGrpSpPr>
        <p:grpSpPr>
          <a:xfrm>
            <a:off x="203240" y="6340511"/>
            <a:ext cx="4499390" cy="522512"/>
            <a:chOff x="3739597" y="141001"/>
            <a:chExt cx="5323397" cy="522652"/>
          </a:xfrm>
        </p:grpSpPr>
        <p:grpSp>
          <p:nvGrpSpPr>
            <p:cNvPr id="9" name="Grupo 8">
              <a:extLst>
                <a:ext uri="{FF2B5EF4-FFF2-40B4-BE49-F238E27FC236}">
                  <a16:creationId xmlns:a16="http://schemas.microsoft.com/office/drawing/2014/main" id="{4D42DE86-C4A8-86D1-7AA9-65CE7E354E40}"/>
                </a:ext>
              </a:extLst>
            </p:cNvPr>
            <p:cNvGrpSpPr>
              <a:grpSpLocks noChangeAspect="1"/>
            </p:cNvGrpSpPr>
            <p:nvPr/>
          </p:nvGrpSpPr>
          <p:grpSpPr>
            <a:xfrm>
              <a:off x="4786916" y="185604"/>
              <a:ext cx="4276078" cy="360000"/>
              <a:chOff x="3709419" y="306435"/>
              <a:chExt cx="5411674" cy="455605"/>
            </a:xfrm>
          </p:grpSpPr>
          <p:pic>
            <p:nvPicPr>
              <p:cNvPr id="11" name="Imagen 10">
                <a:extLst>
                  <a:ext uri="{FF2B5EF4-FFF2-40B4-BE49-F238E27FC236}">
                    <a16:creationId xmlns:a16="http://schemas.microsoft.com/office/drawing/2014/main" id="{E85A0833-1B46-91A0-4F2D-683725A464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8882" y="323872"/>
                <a:ext cx="1228845" cy="417808"/>
              </a:xfrm>
              <a:prstGeom prst="rect">
                <a:avLst/>
              </a:prstGeom>
            </p:spPr>
          </p:pic>
          <p:pic>
            <p:nvPicPr>
              <p:cNvPr id="12" name="Imagen 11">
                <a:extLst>
                  <a:ext uri="{FF2B5EF4-FFF2-40B4-BE49-F238E27FC236}">
                    <a16:creationId xmlns:a16="http://schemas.microsoft.com/office/drawing/2014/main" id="{B5A1297D-31D6-829B-EB22-5567221D34EF}"/>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8950" t="68293"/>
              <a:stretch/>
            </p:blipFill>
            <p:spPr>
              <a:xfrm>
                <a:off x="7783256" y="572701"/>
                <a:ext cx="1337837" cy="189339"/>
              </a:xfrm>
              <a:prstGeom prst="rect">
                <a:avLst/>
              </a:prstGeom>
            </p:spPr>
          </p:pic>
          <p:pic>
            <p:nvPicPr>
              <p:cNvPr id="13" name="Imagen 12">
                <a:extLst>
                  <a:ext uri="{FF2B5EF4-FFF2-40B4-BE49-F238E27FC236}">
                    <a16:creationId xmlns:a16="http://schemas.microsoft.com/office/drawing/2014/main" id="{590875C7-253A-6C33-4F22-F762F2334F67}"/>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62313"/>
              <a:stretch/>
            </p:blipFill>
            <p:spPr>
              <a:xfrm>
                <a:off x="7105577" y="306435"/>
                <a:ext cx="630100" cy="455605"/>
              </a:xfrm>
              <a:prstGeom prst="rect">
                <a:avLst/>
              </a:prstGeom>
            </p:spPr>
          </p:pic>
          <p:pic>
            <p:nvPicPr>
              <p:cNvPr id="14" name="Imagen 13">
                <a:extLst>
                  <a:ext uri="{FF2B5EF4-FFF2-40B4-BE49-F238E27FC236}">
                    <a16:creationId xmlns:a16="http://schemas.microsoft.com/office/drawing/2014/main" id="{4EE73C7E-199D-6BFA-7470-D227DB1A3ABF}"/>
                  </a:ext>
                </a:extLst>
              </p:cNvPr>
              <p:cNvPicPr>
                <a:picLocks noChangeAspect="1"/>
              </p:cNvPicPr>
              <p:nvPr/>
            </p:nvPicPr>
            <p:blipFill>
              <a:blip r:embed="rId7"/>
              <a:stretch>
                <a:fillRect/>
              </a:stretch>
            </p:blipFill>
            <p:spPr>
              <a:xfrm>
                <a:off x="3709419" y="358241"/>
                <a:ext cx="1636663" cy="378479"/>
              </a:xfrm>
              <a:prstGeom prst="rect">
                <a:avLst/>
              </a:prstGeom>
            </p:spPr>
          </p:pic>
        </p:grpSp>
        <p:pic>
          <p:nvPicPr>
            <p:cNvPr id="10" name="Imagen 9">
              <a:extLst>
                <a:ext uri="{FF2B5EF4-FFF2-40B4-BE49-F238E27FC236}">
                  <a16:creationId xmlns:a16="http://schemas.microsoft.com/office/drawing/2014/main" id="{F85409DC-A743-0AAB-6652-56B609BEE41F}"/>
                </a:ext>
              </a:extLst>
            </p:cNvPr>
            <p:cNvPicPr>
              <a:picLocks noChangeAspect="1"/>
            </p:cNvPicPr>
            <p:nvPr/>
          </p:nvPicPr>
          <p:blipFill>
            <a:blip r:embed="rId8"/>
            <a:stretch>
              <a:fillRect/>
            </a:stretch>
          </p:blipFill>
          <p:spPr>
            <a:xfrm>
              <a:off x="3739597" y="141001"/>
              <a:ext cx="889239" cy="522652"/>
            </a:xfrm>
            <a:prstGeom prst="rect">
              <a:avLst/>
            </a:prstGeom>
          </p:spPr>
        </p:pic>
      </p:grpSp>
    </p:spTree>
    <p:extLst>
      <p:ext uri="{BB962C8B-B14F-4D97-AF65-F5344CB8AC3E}">
        <p14:creationId xmlns:p14="http://schemas.microsoft.com/office/powerpoint/2010/main" val="2013955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6000"/>
          </a:stretch>
        </a:blipFill>
        <a:effectLst/>
      </p:bgPr>
    </p:bg>
    <p:spTree>
      <p:nvGrpSpPr>
        <p:cNvPr id="1" name="">
          <a:extLst>
            <a:ext uri="{FF2B5EF4-FFF2-40B4-BE49-F238E27FC236}">
              <a16:creationId xmlns:a16="http://schemas.microsoft.com/office/drawing/2014/main" id="{6DA47152-3BAE-8B26-B8A9-433BFDD12A4C}"/>
            </a:ext>
          </a:extLst>
        </p:cNvPr>
        <p:cNvGrpSpPr/>
        <p:nvPr/>
      </p:nvGrpSpPr>
      <p:grpSpPr>
        <a:xfrm>
          <a:off x="0" y="0"/>
          <a:ext cx="0" cy="0"/>
          <a:chOff x="0" y="0"/>
          <a:chExt cx="0" cy="0"/>
        </a:xfrm>
      </p:grpSpPr>
      <p:pic>
        <p:nvPicPr>
          <p:cNvPr id="12" name="Imagen 11">
            <a:extLst>
              <a:ext uri="{FF2B5EF4-FFF2-40B4-BE49-F238E27FC236}">
                <a16:creationId xmlns:a16="http://schemas.microsoft.com/office/drawing/2014/main" id="{5788B899-688D-4344-F2A0-58EE782609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6145" y="6110140"/>
            <a:ext cx="1151732" cy="747860"/>
          </a:xfrm>
          <a:prstGeom prst="rect">
            <a:avLst/>
          </a:prstGeom>
        </p:spPr>
      </p:pic>
      <p:pic>
        <p:nvPicPr>
          <p:cNvPr id="11" name="Imagen 10" descr="Interfaz de usuario gráfica, Aplicación, Word&#10;&#10;El contenido generado por IA puede ser incorrecto.">
            <a:extLst>
              <a:ext uri="{FF2B5EF4-FFF2-40B4-BE49-F238E27FC236}">
                <a16:creationId xmlns:a16="http://schemas.microsoft.com/office/drawing/2014/main" id="{12901C9F-BE5F-CBFE-C33A-83382FCABD4B}"/>
              </a:ext>
            </a:extLst>
          </p:cNvPr>
          <p:cNvPicPr>
            <a:picLocks noChangeAspect="1"/>
          </p:cNvPicPr>
          <p:nvPr/>
        </p:nvPicPr>
        <p:blipFill rotWithShape="1">
          <a:blip r:embed="rId5">
            <a:extLst>
              <a:ext uri="{28A0092B-C50C-407E-A947-70E740481C1C}">
                <a14:useLocalDpi xmlns:a14="http://schemas.microsoft.com/office/drawing/2010/main" val="0"/>
              </a:ext>
            </a:extLst>
          </a:blip>
          <a:srcRect l="69572" t="23970" r="20500" b="15759"/>
          <a:stretch>
            <a:fillRect/>
          </a:stretch>
        </p:blipFill>
        <p:spPr bwMode="auto">
          <a:xfrm>
            <a:off x="273181" y="1097782"/>
            <a:ext cx="3088021" cy="5634093"/>
          </a:xfrm>
          <a:prstGeom prst="rect">
            <a:avLst/>
          </a:prstGeom>
          <a:ln>
            <a:noFill/>
          </a:ln>
          <a:extLst>
            <a:ext uri="{53640926-AAD7-44D8-BBD7-CCE9431645EC}">
              <a14:shadowObscured xmlns:a14="http://schemas.microsoft.com/office/drawing/2010/main"/>
            </a:ext>
          </a:extLst>
        </p:spPr>
      </p:pic>
      <p:pic>
        <p:nvPicPr>
          <p:cNvPr id="14" name="Imagen 13" descr="Interfaz de usuario gráfica, Aplicación, Word&#10;&#10;El contenido generado por IA puede ser incorrecto.">
            <a:extLst>
              <a:ext uri="{FF2B5EF4-FFF2-40B4-BE49-F238E27FC236}">
                <a16:creationId xmlns:a16="http://schemas.microsoft.com/office/drawing/2014/main" id="{52C36A67-2038-7444-588C-ACCD9998AFB6}"/>
              </a:ext>
            </a:extLst>
          </p:cNvPr>
          <p:cNvPicPr>
            <a:picLocks noChangeAspect="1"/>
          </p:cNvPicPr>
          <p:nvPr/>
        </p:nvPicPr>
        <p:blipFill rotWithShape="1">
          <a:blip r:embed="rId5">
            <a:extLst>
              <a:ext uri="{28A0092B-C50C-407E-A947-70E740481C1C}">
                <a14:useLocalDpi xmlns:a14="http://schemas.microsoft.com/office/drawing/2010/main" val="0"/>
              </a:ext>
            </a:extLst>
          </a:blip>
          <a:srcRect l="50672" t="22625" r="38923" b="14361"/>
          <a:stretch>
            <a:fillRect/>
          </a:stretch>
        </p:blipFill>
        <p:spPr bwMode="auto">
          <a:xfrm>
            <a:off x="3361202" y="1034207"/>
            <a:ext cx="1732152" cy="3152903"/>
          </a:xfrm>
          <a:prstGeom prst="rect">
            <a:avLst/>
          </a:prstGeom>
          <a:ln>
            <a:noFill/>
          </a:ln>
          <a:extLst>
            <a:ext uri="{53640926-AAD7-44D8-BBD7-CCE9431645EC}">
              <a14:shadowObscured xmlns:a14="http://schemas.microsoft.com/office/drawing/2010/main"/>
            </a:ext>
          </a:extLst>
        </p:spPr>
      </p:pic>
      <p:sp>
        <p:nvSpPr>
          <p:cNvPr id="13" name="Text Box 8">
            <a:extLst>
              <a:ext uri="{FF2B5EF4-FFF2-40B4-BE49-F238E27FC236}">
                <a16:creationId xmlns:a16="http://schemas.microsoft.com/office/drawing/2014/main" id="{6C65A31A-82B0-FC7D-C5A6-325281EAD61F}"/>
              </a:ext>
            </a:extLst>
          </p:cNvPr>
          <p:cNvSpPr txBox="1">
            <a:spLocks noChangeArrowheads="1"/>
          </p:cNvSpPr>
          <p:nvPr/>
        </p:nvSpPr>
        <p:spPr bwMode="auto">
          <a:xfrm>
            <a:off x="3632421" y="3729886"/>
            <a:ext cx="8170784" cy="209390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180975" indent="-18097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fontAlgn="base">
              <a:buNone/>
            </a:pPr>
            <a:r>
              <a:rPr lang="es-ES" sz="1800" i="1" dirty="0"/>
              <a:t>“</a:t>
            </a:r>
            <a:r>
              <a:rPr lang="es-ES" sz="1800" i="1" dirty="0">
                <a:latin typeface="Arial" panose="020B0604020202020204" pitchFamily="34" charset="0"/>
                <a:cs typeface="Arial" panose="020B0604020202020204" pitchFamily="34" charset="0"/>
              </a:rPr>
              <a:t>Cuando la NASA empezó a enviar astronautas al espacio, se dio cuenta de que los bolígrafos no funcionaban en ausencia de gravedad.</a:t>
            </a:r>
            <a:endParaRPr lang="es-ES" sz="1800" dirty="0">
              <a:latin typeface="Arial" panose="020B0604020202020204" pitchFamily="34" charset="0"/>
              <a:cs typeface="Arial" panose="020B0604020202020204" pitchFamily="34" charset="0"/>
            </a:endParaRPr>
          </a:p>
          <a:p>
            <a:pPr marL="0" indent="0" fontAlgn="base">
              <a:buNone/>
            </a:pPr>
            <a:r>
              <a:rPr lang="es-ES" sz="1800" i="1" dirty="0">
                <a:latin typeface="Arial" panose="020B0604020202020204" pitchFamily="34" charset="0"/>
                <a:cs typeface="Arial" panose="020B0604020202020204" pitchFamily="34" charset="0"/>
              </a:rPr>
              <a:t>Tras invertir varios millones de euros y dos años de pruebas, la agencia espacial desarrolló un boli que podía escribir en el espacio, bocabajo, en casi cualquier superficie y a temperaturas que iban de los -80 a los 65 grados Celsius.</a:t>
            </a:r>
            <a:endParaRPr lang="es-ES" sz="1800" dirty="0">
              <a:latin typeface="Arial" panose="020B0604020202020204" pitchFamily="34" charset="0"/>
              <a:cs typeface="Arial" panose="020B0604020202020204" pitchFamily="34" charset="0"/>
            </a:endParaRPr>
          </a:p>
          <a:p>
            <a:pPr marL="0" indent="0" fontAlgn="base">
              <a:buNone/>
            </a:pPr>
            <a:r>
              <a:rPr lang="es-ES" sz="1800" i="1" dirty="0">
                <a:latin typeface="Arial" panose="020B0604020202020204" pitchFamily="34" charset="0"/>
                <a:cs typeface="Arial" panose="020B0604020202020204" pitchFamily="34" charset="0"/>
              </a:rPr>
              <a:t>Cuando se enfrentaron al mismo problema, los rusos usaron un lápiz.”</a:t>
            </a:r>
            <a:endParaRPr lang="es-E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1462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a:extLst>
            <a:ext uri="{FF2B5EF4-FFF2-40B4-BE49-F238E27FC236}">
              <a16:creationId xmlns:a16="http://schemas.microsoft.com/office/drawing/2014/main" id="{B9C9AF97-8317-FFED-0FA9-5D4084DF5CD0}"/>
            </a:ext>
          </a:extLst>
        </p:cNvPr>
        <p:cNvGrpSpPr/>
        <p:nvPr/>
      </p:nvGrpSpPr>
      <p:grpSpPr>
        <a:xfrm>
          <a:off x="0" y="0"/>
          <a:ext cx="0" cy="0"/>
          <a:chOff x="0" y="0"/>
          <a:chExt cx="0" cy="0"/>
        </a:xfrm>
      </p:grpSpPr>
      <p:pic>
        <p:nvPicPr>
          <p:cNvPr id="5" name="Imagen 4">
            <a:hlinkClick r:id="rId3"/>
            <a:extLst>
              <a:ext uri="{FF2B5EF4-FFF2-40B4-BE49-F238E27FC236}">
                <a16:creationId xmlns:a16="http://schemas.microsoft.com/office/drawing/2014/main" id="{CB287A2B-4BD2-0FAC-7CCE-4E502CE4BBCF}"/>
              </a:ext>
            </a:extLst>
          </p:cNvPr>
          <p:cNvPicPr>
            <a:picLocks noChangeAspect="1"/>
          </p:cNvPicPr>
          <p:nvPr/>
        </p:nvPicPr>
        <p:blipFill>
          <a:blip r:embed="rId4"/>
          <a:srcRect l="51594" t="18462" r="6538" b="6667"/>
          <a:stretch>
            <a:fillRect/>
          </a:stretch>
        </p:blipFill>
        <p:spPr>
          <a:xfrm>
            <a:off x="656895" y="5458384"/>
            <a:ext cx="1258454" cy="1265885"/>
          </a:xfrm>
          <a:prstGeom prst="rect">
            <a:avLst/>
          </a:prstGeom>
        </p:spPr>
      </p:pic>
      <p:sp>
        <p:nvSpPr>
          <p:cNvPr id="7" name="CuadroTexto 6">
            <a:extLst>
              <a:ext uri="{FF2B5EF4-FFF2-40B4-BE49-F238E27FC236}">
                <a16:creationId xmlns:a16="http://schemas.microsoft.com/office/drawing/2014/main" id="{7EC10EA6-0FB1-81C7-4111-3BDEF8A26314}"/>
              </a:ext>
            </a:extLst>
          </p:cNvPr>
          <p:cNvSpPr txBox="1"/>
          <p:nvPr/>
        </p:nvSpPr>
        <p:spPr>
          <a:xfrm>
            <a:off x="1915349" y="6170271"/>
            <a:ext cx="2411185" cy="553998"/>
          </a:xfrm>
          <a:prstGeom prst="rect">
            <a:avLst/>
          </a:prstGeom>
          <a:noFill/>
        </p:spPr>
        <p:txBody>
          <a:bodyPr wrap="square">
            <a:spAutoFit/>
          </a:bodyPr>
          <a:lstStyle/>
          <a:p>
            <a:r>
              <a:rPr lang="es-ES" sz="1000" dirty="0">
                <a:solidFill>
                  <a:schemeClr val="tx2">
                    <a:lumMod val="75000"/>
                    <a:lumOff val="25000"/>
                  </a:schemeClr>
                </a:solidFill>
              </a:rPr>
              <a:t>https://www.vitoria-gasteiz.org/docs/wb021/contenidosEstaticos/adjuntos/es/38/62/63862.pdf</a:t>
            </a:r>
          </a:p>
        </p:txBody>
      </p:sp>
      <p:grpSp>
        <p:nvGrpSpPr>
          <p:cNvPr id="11" name="Grupo 10">
            <a:extLst>
              <a:ext uri="{FF2B5EF4-FFF2-40B4-BE49-F238E27FC236}">
                <a16:creationId xmlns:a16="http://schemas.microsoft.com/office/drawing/2014/main" id="{675E1196-10E5-A835-222D-8E262806741D}"/>
              </a:ext>
            </a:extLst>
          </p:cNvPr>
          <p:cNvGrpSpPr/>
          <p:nvPr/>
        </p:nvGrpSpPr>
        <p:grpSpPr>
          <a:xfrm>
            <a:off x="323775" y="1054027"/>
            <a:ext cx="8663351" cy="733260"/>
            <a:chOff x="1132056" y="76198"/>
            <a:chExt cx="8813817" cy="757808"/>
          </a:xfrm>
        </p:grpSpPr>
        <p:sp>
          <p:nvSpPr>
            <p:cNvPr id="12" name="Rectángulo 11">
              <a:extLst>
                <a:ext uri="{FF2B5EF4-FFF2-40B4-BE49-F238E27FC236}">
                  <a16:creationId xmlns:a16="http://schemas.microsoft.com/office/drawing/2014/main" id="{CFF9D6FA-CCB9-B6C0-4EF3-D8C7344E35A8}"/>
                </a:ext>
              </a:extLst>
            </p:cNvPr>
            <p:cNvSpPr/>
            <p:nvPr/>
          </p:nvSpPr>
          <p:spPr>
            <a:xfrm>
              <a:off x="1132056" y="76198"/>
              <a:ext cx="8380244" cy="75780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3" name="Gráfico 12" descr="Agua con relleno sólido">
              <a:extLst>
                <a:ext uri="{FF2B5EF4-FFF2-40B4-BE49-F238E27FC236}">
                  <a16:creationId xmlns:a16="http://schemas.microsoft.com/office/drawing/2014/main" id="{032AF45B-3E1B-45C3-5E9E-AF1D777803D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11928" y="135342"/>
              <a:ext cx="733945" cy="635998"/>
            </a:xfrm>
            <a:prstGeom prst="rect">
              <a:avLst/>
            </a:prstGeom>
          </p:spPr>
        </p:pic>
      </p:grpSp>
      <p:sp>
        <p:nvSpPr>
          <p:cNvPr id="14" name="CuadroTexto 13">
            <a:extLst>
              <a:ext uri="{FF2B5EF4-FFF2-40B4-BE49-F238E27FC236}">
                <a16:creationId xmlns:a16="http://schemas.microsoft.com/office/drawing/2014/main" id="{966157C6-38C9-BFA0-80BA-91DEA5C3C0D2}"/>
              </a:ext>
            </a:extLst>
          </p:cNvPr>
          <p:cNvSpPr txBox="1"/>
          <p:nvPr/>
        </p:nvSpPr>
        <p:spPr>
          <a:xfrm>
            <a:off x="323775" y="1144056"/>
            <a:ext cx="7208537" cy="296684"/>
          </a:xfrm>
          <a:prstGeom prst="rect">
            <a:avLst/>
          </a:prstGeom>
          <a:noFill/>
        </p:spPr>
        <p:txBody>
          <a:bodyPr wrap="square" rtlCol="0">
            <a:spAutoFit/>
          </a:bodyPr>
          <a:lstStyle/>
          <a:p>
            <a:pPr>
              <a:lnSpc>
                <a:spcPts val="1700"/>
              </a:lnSpc>
            </a:pPr>
            <a:r>
              <a:rPr lang="es-ES" sz="1400" dirty="0">
                <a:solidFill>
                  <a:srgbClr val="007E66"/>
                </a:solidFill>
                <a:latin typeface="Arial" panose="020B0604020202020204" pitchFamily="34" charset="0"/>
                <a:cs typeface="Arial" panose="020B0604020202020204" pitchFamily="34" charset="0"/>
              </a:rPr>
              <a:t>20 AÑOS DE GESTIÓN DE LA DEMANDA</a:t>
            </a:r>
          </a:p>
        </p:txBody>
      </p:sp>
      <p:sp>
        <p:nvSpPr>
          <p:cNvPr id="15" name="CuadroTexto 14">
            <a:extLst>
              <a:ext uri="{FF2B5EF4-FFF2-40B4-BE49-F238E27FC236}">
                <a16:creationId xmlns:a16="http://schemas.microsoft.com/office/drawing/2014/main" id="{8116CF38-43BE-A3D6-20D0-47E5851FF720}"/>
              </a:ext>
            </a:extLst>
          </p:cNvPr>
          <p:cNvSpPr txBox="1"/>
          <p:nvPr/>
        </p:nvSpPr>
        <p:spPr>
          <a:xfrm>
            <a:off x="323773" y="1490603"/>
            <a:ext cx="9885351" cy="296684"/>
          </a:xfrm>
          <a:prstGeom prst="rect">
            <a:avLst/>
          </a:prstGeom>
          <a:noFill/>
        </p:spPr>
        <p:txBody>
          <a:bodyPr wrap="square" rtlCol="0">
            <a:spAutoFit/>
          </a:bodyPr>
          <a:lstStyle/>
          <a:p>
            <a:pPr>
              <a:lnSpc>
                <a:spcPts val="1700"/>
              </a:lnSpc>
            </a:pPr>
            <a:r>
              <a:rPr lang="es-ES" sz="1400" b="1" dirty="0">
                <a:solidFill>
                  <a:srgbClr val="007E66"/>
                </a:solidFill>
                <a:latin typeface="Arial" panose="020B0604020202020204" pitchFamily="34" charset="0"/>
                <a:cs typeface="Arial" panose="020B0604020202020204" pitchFamily="34" charset="0"/>
              </a:rPr>
              <a:t>EXPERIENCIA COMPARTIDA </a:t>
            </a:r>
            <a:endParaRPr lang="es-ES" sz="1000" b="1" dirty="0">
              <a:solidFill>
                <a:srgbClr val="007E66"/>
              </a:solidFill>
              <a:latin typeface="Arial" panose="020B0604020202020204" pitchFamily="34" charset="0"/>
              <a:cs typeface="Arial" panose="020B0604020202020204" pitchFamily="34" charset="0"/>
            </a:endParaRPr>
          </a:p>
        </p:txBody>
      </p:sp>
      <p:pic>
        <p:nvPicPr>
          <p:cNvPr id="16" name="Imagen 15">
            <a:extLst>
              <a:ext uri="{FF2B5EF4-FFF2-40B4-BE49-F238E27FC236}">
                <a16:creationId xmlns:a16="http://schemas.microsoft.com/office/drawing/2014/main" id="{0994E5DA-E1C9-97B8-9FA1-99B64900FD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42540" y="6129407"/>
            <a:ext cx="1151732" cy="747860"/>
          </a:xfrm>
          <a:prstGeom prst="rect">
            <a:avLst/>
          </a:prstGeom>
        </p:spPr>
      </p:pic>
      <p:sp>
        <p:nvSpPr>
          <p:cNvPr id="17" name="Rectángulo: esquinas redondeadas 16">
            <a:extLst>
              <a:ext uri="{FF2B5EF4-FFF2-40B4-BE49-F238E27FC236}">
                <a16:creationId xmlns:a16="http://schemas.microsoft.com/office/drawing/2014/main" id="{3001E5D8-0201-AF3B-AC61-B6A41961900D}"/>
              </a:ext>
            </a:extLst>
          </p:cNvPr>
          <p:cNvSpPr/>
          <p:nvPr/>
        </p:nvSpPr>
        <p:spPr>
          <a:xfrm>
            <a:off x="5603849" y="2020852"/>
            <a:ext cx="3022569" cy="2861121"/>
          </a:xfrm>
          <a:prstGeom prst="roundRect">
            <a:avLst>
              <a:gd name="adj" fmla="val 3861"/>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0" name="CuadroTexto 19">
            <a:extLst>
              <a:ext uri="{FF2B5EF4-FFF2-40B4-BE49-F238E27FC236}">
                <a16:creationId xmlns:a16="http://schemas.microsoft.com/office/drawing/2014/main" id="{20BD5BA0-ECD0-AF70-EE77-79F6D4163DDD}"/>
              </a:ext>
            </a:extLst>
          </p:cNvPr>
          <p:cNvSpPr txBox="1"/>
          <p:nvPr/>
        </p:nvSpPr>
        <p:spPr>
          <a:xfrm>
            <a:off x="581166" y="4881973"/>
            <a:ext cx="3098298" cy="553998"/>
          </a:xfrm>
          <a:prstGeom prst="rect">
            <a:avLst/>
          </a:prstGeom>
          <a:noFill/>
        </p:spPr>
        <p:txBody>
          <a:bodyPr wrap="square">
            <a:spAutoFit/>
          </a:bodyPr>
          <a:lstStyle/>
          <a:p>
            <a:r>
              <a:rPr lang="es-ES" sz="1000" dirty="0">
                <a:solidFill>
                  <a:srgbClr val="0070C0"/>
                </a:solidFill>
              </a:rPr>
              <a:t>https://www.vitoria-gasteiz.org/docs/wb021/contenidosEstaticos/adjuntos/es/17/97/71797.pdf</a:t>
            </a:r>
          </a:p>
        </p:txBody>
      </p:sp>
      <p:sp>
        <p:nvSpPr>
          <p:cNvPr id="21" name="Rectángulo: esquinas redondeadas 20">
            <a:hlinkClick r:id="rId8"/>
            <a:extLst>
              <a:ext uri="{FF2B5EF4-FFF2-40B4-BE49-F238E27FC236}">
                <a16:creationId xmlns:a16="http://schemas.microsoft.com/office/drawing/2014/main" id="{2713A99C-1821-8224-E2E1-327769C671D4}"/>
              </a:ext>
            </a:extLst>
          </p:cNvPr>
          <p:cNvSpPr/>
          <p:nvPr/>
        </p:nvSpPr>
        <p:spPr>
          <a:xfrm>
            <a:off x="656895" y="1998439"/>
            <a:ext cx="3022569" cy="2861121"/>
          </a:xfrm>
          <a:prstGeom prst="roundRect">
            <a:avLst>
              <a:gd name="adj" fmla="val 3861"/>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14413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a:extLst>
            <a:ext uri="{FF2B5EF4-FFF2-40B4-BE49-F238E27FC236}">
              <a16:creationId xmlns:a16="http://schemas.microsoft.com/office/drawing/2014/main" id="{2772BFF7-C239-3608-0FD0-3E69DCDD1F6E}"/>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A04D0BA0-EBF6-F94B-F77C-C8D1CA2289FC}"/>
              </a:ext>
            </a:extLst>
          </p:cNvPr>
          <p:cNvPicPr>
            <a:picLocks noChangeAspect="1"/>
          </p:cNvPicPr>
          <p:nvPr/>
        </p:nvPicPr>
        <p:blipFill rotWithShape="1">
          <a:blip r:embed="rId3">
            <a:alphaModFix amt="79000"/>
          </a:blip>
          <a:srcRect l="32422" t="11197" r="36220" b="17630"/>
          <a:stretch>
            <a:fillRect/>
          </a:stretch>
        </p:blipFill>
        <p:spPr>
          <a:xfrm>
            <a:off x="7749724" y="956445"/>
            <a:ext cx="4442276" cy="5915217"/>
          </a:xfrm>
          <a:prstGeom prst="rect">
            <a:avLst/>
          </a:prstGeom>
        </p:spPr>
      </p:pic>
      <p:sp>
        <p:nvSpPr>
          <p:cNvPr id="3" name="Text Box 8">
            <a:extLst>
              <a:ext uri="{FF2B5EF4-FFF2-40B4-BE49-F238E27FC236}">
                <a16:creationId xmlns:a16="http://schemas.microsoft.com/office/drawing/2014/main" id="{AB5D5519-F732-D13C-203D-5F0E3608768A}"/>
              </a:ext>
            </a:extLst>
          </p:cNvPr>
          <p:cNvSpPr txBox="1">
            <a:spLocks noChangeArrowheads="1"/>
          </p:cNvSpPr>
          <p:nvPr/>
        </p:nvSpPr>
        <p:spPr bwMode="auto">
          <a:xfrm>
            <a:off x="323774" y="3843073"/>
            <a:ext cx="7261976" cy="204825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180975" indent="-18097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indent="0">
              <a:spcBef>
                <a:spcPct val="0"/>
              </a:spcBef>
              <a:spcAft>
                <a:spcPts val="1200"/>
              </a:spcAft>
              <a:buClr>
                <a:srgbClr val="5B9BD5"/>
              </a:buClr>
              <a:buSzPct val="110000"/>
              <a:buFont typeface="Arial" panose="020B0604020202020204" pitchFamily="34" charset="0"/>
              <a:buNone/>
              <a:defRPr/>
            </a:pPr>
            <a:r>
              <a:rPr lang="es-ES_tradnl" altLang="es-ES" sz="1700" kern="1000" spc="-30" dirty="0">
                <a:latin typeface="Arial" panose="020B0604020202020204" pitchFamily="34" charset="0"/>
                <a:cs typeface="Arial" panose="020B0604020202020204" pitchFamily="34" charset="0"/>
              </a:rPr>
              <a:t>En el contexto actual de incertidumbre climática, crisis energética y escenarios económicos frágiles es importante dotar al Servicio de </a:t>
            </a:r>
            <a:r>
              <a:rPr lang="es-ES_tradnl" altLang="es-ES" sz="1700" b="1" kern="1000" spc="-30" dirty="0">
                <a:solidFill>
                  <a:srgbClr val="007E66"/>
                </a:solidFill>
                <a:latin typeface="Arial" panose="020B0604020202020204" pitchFamily="34" charset="0"/>
                <a:cs typeface="Arial" panose="020B0604020202020204" pitchFamily="34" charset="0"/>
              </a:rPr>
              <a:t>capacidad de adaptación y respuesta</a:t>
            </a:r>
            <a:r>
              <a:rPr lang="es-ES_tradnl" altLang="es-ES" sz="1700" kern="1000" spc="-30" dirty="0">
                <a:latin typeface="Arial" panose="020B0604020202020204" pitchFamily="34" charset="0"/>
                <a:cs typeface="Arial" panose="020B0604020202020204" pitchFamily="34" charset="0"/>
              </a:rPr>
              <a:t>, y de </a:t>
            </a:r>
            <a:r>
              <a:rPr lang="es-ES_tradnl" altLang="es-ES" sz="1700" b="1" kern="1000" spc="-30" dirty="0">
                <a:solidFill>
                  <a:srgbClr val="007E66"/>
                </a:solidFill>
                <a:latin typeface="Arial" panose="020B0604020202020204" pitchFamily="34" charset="0"/>
                <a:cs typeface="Arial" panose="020B0604020202020204" pitchFamily="34" charset="0"/>
              </a:rPr>
              <a:t>visión a largo plazo </a:t>
            </a:r>
            <a:r>
              <a:rPr lang="es-ES_tradnl" altLang="es-ES" sz="1700" kern="1000" spc="-30" dirty="0">
                <a:latin typeface="Arial" panose="020B0604020202020204" pitchFamily="34" charset="0"/>
                <a:cs typeface="Arial" panose="020B0604020202020204" pitchFamily="34" charset="0"/>
              </a:rPr>
              <a:t>ante la evolución de la demanda…</a:t>
            </a:r>
          </a:p>
          <a:p>
            <a:pPr marL="0" lvl="1" indent="0">
              <a:spcBef>
                <a:spcPct val="0"/>
              </a:spcBef>
              <a:spcAft>
                <a:spcPts val="1200"/>
              </a:spcAft>
              <a:buClr>
                <a:srgbClr val="5B9BD5"/>
              </a:buClr>
              <a:buSzPct val="110000"/>
              <a:buNone/>
              <a:defRPr/>
            </a:pPr>
            <a:r>
              <a:rPr lang="es-ES" sz="1700" kern="1000" spc="-30" dirty="0">
                <a:latin typeface="Arial" panose="020B0604020202020204" pitchFamily="34" charset="0"/>
                <a:cs typeface="Arial" panose="020B0604020202020204" pitchFamily="34" charset="0"/>
              </a:rPr>
              <a:t>…desde la obligación de </a:t>
            </a:r>
            <a:r>
              <a:rPr lang="es-ES" sz="1700" b="1" kern="1000" spc="-30" dirty="0">
                <a:solidFill>
                  <a:srgbClr val="007E66"/>
                </a:solidFill>
                <a:latin typeface="Arial" panose="020B0604020202020204" pitchFamily="34" charset="0"/>
                <a:cs typeface="Arial" panose="020B0604020202020204" pitchFamily="34" charset="0"/>
              </a:rPr>
              <a:t>garantizar el suministro </a:t>
            </a:r>
            <a:r>
              <a:rPr lang="es-ES" sz="1700" kern="1000" spc="-30" dirty="0">
                <a:latin typeface="Arial" panose="020B0604020202020204" pitchFamily="34" charset="0"/>
                <a:cs typeface="Arial" panose="020B0604020202020204" pitchFamily="34" charset="0"/>
              </a:rPr>
              <a:t>a través de un servicio orientado al cliente.</a:t>
            </a:r>
          </a:p>
          <a:p>
            <a:pPr marL="0" lvl="1" indent="0">
              <a:spcBef>
                <a:spcPct val="0"/>
              </a:spcBef>
              <a:spcAft>
                <a:spcPts val="1200"/>
              </a:spcAft>
              <a:buClr>
                <a:srgbClr val="5B9BD5"/>
              </a:buClr>
              <a:buSzPct val="110000"/>
              <a:buFont typeface="Arial" panose="020B0604020202020204" pitchFamily="34" charset="0"/>
              <a:buNone/>
              <a:defRPr/>
            </a:pPr>
            <a:endParaRPr lang="es-ES" altLang="es-ES" sz="1700" kern="1000" spc="-30" dirty="0">
              <a:latin typeface="Arial" panose="020B0604020202020204" pitchFamily="34" charset="0"/>
              <a:cs typeface="Arial" panose="020B0604020202020204" pitchFamily="34" charset="0"/>
            </a:endParaRPr>
          </a:p>
        </p:txBody>
      </p:sp>
      <p:sp>
        <p:nvSpPr>
          <p:cNvPr id="6" name="Text Box 8">
            <a:extLst>
              <a:ext uri="{FF2B5EF4-FFF2-40B4-BE49-F238E27FC236}">
                <a16:creationId xmlns:a16="http://schemas.microsoft.com/office/drawing/2014/main" id="{2911531E-D1FD-7A52-9724-D63E3957B84C}"/>
              </a:ext>
            </a:extLst>
          </p:cNvPr>
          <p:cNvSpPr txBox="1">
            <a:spLocks noChangeArrowheads="1"/>
          </p:cNvSpPr>
          <p:nvPr/>
        </p:nvSpPr>
        <p:spPr bwMode="auto">
          <a:xfrm>
            <a:off x="344873" y="2341699"/>
            <a:ext cx="7240877" cy="1144929"/>
          </a:xfrm>
          <a:prstGeom prst="rect">
            <a:avLst/>
          </a:prstGeom>
          <a:solidFill>
            <a:srgbClr val="007E66">
              <a:alpha val="10196"/>
            </a:srgbClr>
          </a:solidFill>
          <a:ln w="9525">
            <a:noFill/>
            <a:miter lim="800000"/>
            <a:headEnd/>
            <a:tailEnd/>
          </a:ln>
          <a:effectLst/>
        </p:spPr>
        <p:txBody>
          <a:bodyPr wrap="square">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180975" indent="-18097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indent="0" algn="just">
              <a:spcBef>
                <a:spcPct val="0"/>
              </a:spcBef>
              <a:spcAft>
                <a:spcPts val="1200"/>
              </a:spcAft>
              <a:buClr>
                <a:srgbClr val="5B9BD5"/>
              </a:buClr>
              <a:buSzPct val="110000"/>
              <a:buFont typeface="Arial" panose="020B0604020202020204" pitchFamily="34" charset="0"/>
              <a:buNone/>
              <a:defRPr/>
            </a:pPr>
            <a:r>
              <a:rPr lang="es-ES_tradnl" altLang="es-ES" sz="1800" kern="1000" spc="-30" dirty="0">
                <a:latin typeface="Arial" panose="020B0604020202020204" pitchFamily="34" charset="0"/>
                <a:cs typeface="Arial" panose="020B0604020202020204" pitchFamily="34" charset="0"/>
              </a:rPr>
              <a:t>Según las proyecciones del IPPC, para el periodo 2081-2100, la temperatura media se incrementará entre </a:t>
            </a:r>
            <a:r>
              <a:rPr lang="es-ES_tradnl" altLang="es-ES" sz="2000" b="1" kern="1000" spc="-30" dirty="0">
                <a:latin typeface="Arial" panose="020B0604020202020204" pitchFamily="34" charset="0"/>
                <a:cs typeface="Arial" panose="020B0604020202020204" pitchFamily="34" charset="0"/>
              </a:rPr>
              <a:t>2ºC y 6,4ºC </a:t>
            </a:r>
            <a:r>
              <a:rPr lang="es-ES_tradnl" altLang="es-ES" sz="1800" kern="1000" spc="-30" dirty="0">
                <a:latin typeface="Arial" panose="020B0604020202020204" pitchFamily="34" charset="0"/>
                <a:cs typeface="Arial" panose="020B0604020202020204" pitchFamily="34" charset="0"/>
              </a:rPr>
              <a:t>dependiendo de diferentes escenarios emisivos, y las precipitaciones disminuirán en torno a un </a:t>
            </a:r>
            <a:r>
              <a:rPr lang="es-ES_tradnl" altLang="es-ES" sz="2000" b="1" kern="1000" spc="-30" dirty="0">
                <a:latin typeface="Arial" panose="020B0604020202020204" pitchFamily="34" charset="0"/>
                <a:cs typeface="Arial" panose="020B0604020202020204" pitchFamily="34" charset="0"/>
              </a:rPr>
              <a:t>20%.</a:t>
            </a:r>
          </a:p>
        </p:txBody>
      </p:sp>
      <p:grpSp>
        <p:nvGrpSpPr>
          <p:cNvPr id="10" name="Grupo 9">
            <a:extLst>
              <a:ext uri="{FF2B5EF4-FFF2-40B4-BE49-F238E27FC236}">
                <a16:creationId xmlns:a16="http://schemas.microsoft.com/office/drawing/2014/main" id="{9F7464C0-CF24-35F5-BB85-97F34FD0ABD5}"/>
              </a:ext>
            </a:extLst>
          </p:cNvPr>
          <p:cNvGrpSpPr/>
          <p:nvPr/>
        </p:nvGrpSpPr>
        <p:grpSpPr>
          <a:xfrm>
            <a:off x="323775" y="1033931"/>
            <a:ext cx="8663351" cy="733260"/>
            <a:chOff x="1132056" y="76198"/>
            <a:chExt cx="8813817" cy="757808"/>
          </a:xfrm>
        </p:grpSpPr>
        <p:sp>
          <p:nvSpPr>
            <p:cNvPr id="12" name="Rectángulo 11">
              <a:extLst>
                <a:ext uri="{FF2B5EF4-FFF2-40B4-BE49-F238E27FC236}">
                  <a16:creationId xmlns:a16="http://schemas.microsoft.com/office/drawing/2014/main" id="{AC0F08AC-374F-33C3-6FD4-6D23851043B5}"/>
                </a:ext>
              </a:extLst>
            </p:cNvPr>
            <p:cNvSpPr/>
            <p:nvPr/>
          </p:nvSpPr>
          <p:spPr>
            <a:xfrm>
              <a:off x="1132056" y="76198"/>
              <a:ext cx="8380244" cy="75780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3" name="Gráfico 12" descr="Agua con relleno sólido">
              <a:extLst>
                <a:ext uri="{FF2B5EF4-FFF2-40B4-BE49-F238E27FC236}">
                  <a16:creationId xmlns:a16="http://schemas.microsoft.com/office/drawing/2014/main" id="{1DBD0B75-0833-FA42-A91C-53A2106D65F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11928" y="135342"/>
              <a:ext cx="733945" cy="635998"/>
            </a:xfrm>
            <a:prstGeom prst="rect">
              <a:avLst/>
            </a:prstGeom>
          </p:spPr>
        </p:pic>
      </p:grpSp>
      <p:pic>
        <p:nvPicPr>
          <p:cNvPr id="15" name="Imagen 14">
            <a:extLst>
              <a:ext uri="{FF2B5EF4-FFF2-40B4-BE49-F238E27FC236}">
                <a16:creationId xmlns:a16="http://schemas.microsoft.com/office/drawing/2014/main" id="{7CC92ADB-4D66-B0EC-8E07-ECCB2DA45D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15" y="6073562"/>
            <a:ext cx="1151732" cy="747860"/>
          </a:xfrm>
          <a:prstGeom prst="rect">
            <a:avLst/>
          </a:prstGeom>
        </p:spPr>
      </p:pic>
      <p:sp>
        <p:nvSpPr>
          <p:cNvPr id="16" name="CuadroTexto 15">
            <a:extLst>
              <a:ext uri="{FF2B5EF4-FFF2-40B4-BE49-F238E27FC236}">
                <a16:creationId xmlns:a16="http://schemas.microsoft.com/office/drawing/2014/main" id="{5D94859E-638F-BB06-10F3-61272EA59B68}"/>
              </a:ext>
            </a:extLst>
          </p:cNvPr>
          <p:cNvSpPr txBox="1"/>
          <p:nvPr/>
        </p:nvSpPr>
        <p:spPr>
          <a:xfrm>
            <a:off x="323775" y="1123960"/>
            <a:ext cx="7208537" cy="296684"/>
          </a:xfrm>
          <a:prstGeom prst="rect">
            <a:avLst/>
          </a:prstGeom>
          <a:noFill/>
        </p:spPr>
        <p:txBody>
          <a:bodyPr wrap="square" rtlCol="0">
            <a:spAutoFit/>
          </a:bodyPr>
          <a:lstStyle/>
          <a:p>
            <a:pPr>
              <a:lnSpc>
                <a:spcPts val="1700"/>
              </a:lnSpc>
            </a:pPr>
            <a:r>
              <a:rPr lang="es-ES" sz="1400" dirty="0">
                <a:solidFill>
                  <a:srgbClr val="007E66"/>
                </a:solidFill>
                <a:latin typeface="Arial" panose="020B0604020202020204" pitchFamily="34" charset="0"/>
                <a:cs typeface="Arial" panose="020B0604020202020204" pitchFamily="34" charset="0"/>
              </a:rPr>
              <a:t>I PUNTO DE PARTIDA </a:t>
            </a:r>
          </a:p>
        </p:txBody>
      </p:sp>
      <p:sp>
        <p:nvSpPr>
          <p:cNvPr id="21" name="CuadroTexto 20">
            <a:extLst>
              <a:ext uri="{FF2B5EF4-FFF2-40B4-BE49-F238E27FC236}">
                <a16:creationId xmlns:a16="http://schemas.microsoft.com/office/drawing/2014/main" id="{8D83BFC2-774B-1179-BE00-413F36028081}"/>
              </a:ext>
            </a:extLst>
          </p:cNvPr>
          <p:cNvSpPr txBox="1"/>
          <p:nvPr/>
        </p:nvSpPr>
        <p:spPr>
          <a:xfrm>
            <a:off x="323774" y="1470507"/>
            <a:ext cx="7208537" cy="296684"/>
          </a:xfrm>
          <a:prstGeom prst="rect">
            <a:avLst/>
          </a:prstGeom>
          <a:noFill/>
        </p:spPr>
        <p:txBody>
          <a:bodyPr wrap="square" rtlCol="0">
            <a:spAutoFit/>
          </a:bodyPr>
          <a:lstStyle/>
          <a:p>
            <a:pPr>
              <a:lnSpc>
                <a:spcPts val="1700"/>
              </a:lnSpc>
            </a:pPr>
            <a:r>
              <a:rPr lang="es-ES" sz="1400" b="1" dirty="0">
                <a:solidFill>
                  <a:srgbClr val="007E66"/>
                </a:solidFill>
                <a:latin typeface="Arial" panose="020B0604020202020204" pitchFamily="34" charset="0"/>
                <a:cs typeface="Arial" panose="020B0604020202020204" pitchFamily="34" charset="0"/>
              </a:rPr>
              <a:t>PRESTACIÓN DEL SERVICIO DE ABASTECIMIENTO Y SANEAMIENTO URBANO </a:t>
            </a:r>
          </a:p>
        </p:txBody>
      </p:sp>
    </p:spTree>
    <p:extLst>
      <p:ext uri="{BB962C8B-B14F-4D97-AF65-F5344CB8AC3E}">
        <p14:creationId xmlns:p14="http://schemas.microsoft.com/office/powerpoint/2010/main" val="3636668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a:extLst>
            <a:ext uri="{FF2B5EF4-FFF2-40B4-BE49-F238E27FC236}">
              <a16:creationId xmlns:a16="http://schemas.microsoft.com/office/drawing/2014/main" id="{76E8D4D2-541D-51E0-3307-A6327A493298}"/>
            </a:ext>
          </a:extLst>
        </p:cNvPr>
        <p:cNvGrpSpPr/>
        <p:nvPr/>
      </p:nvGrpSpPr>
      <p:grpSpPr>
        <a:xfrm>
          <a:off x="0" y="0"/>
          <a:ext cx="0" cy="0"/>
          <a:chOff x="0" y="0"/>
          <a:chExt cx="0" cy="0"/>
        </a:xfrm>
      </p:grpSpPr>
      <p:grpSp>
        <p:nvGrpSpPr>
          <p:cNvPr id="2" name="Grupo 1">
            <a:extLst>
              <a:ext uri="{FF2B5EF4-FFF2-40B4-BE49-F238E27FC236}">
                <a16:creationId xmlns:a16="http://schemas.microsoft.com/office/drawing/2014/main" id="{25BD16B8-B748-00D6-D887-A868C755B495}"/>
              </a:ext>
            </a:extLst>
          </p:cNvPr>
          <p:cNvGrpSpPr/>
          <p:nvPr/>
        </p:nvGrpSpPr>
        <p:grpSpPr>
          <a:xfrm>
            <a:off x="323775" y="1054027"/>
            <a:ext cx="8663351" cy="733260"/>
            <a:chOff x="1132056" y="76198"/>
            <a:chExt cx="8813817" cy="757808"/>
          </a:xfrm>
        </p:grpSpPr>
        <p:sp>
          <p:nvSpPr>
            <p:cNvPr id="3" name="Rectángulo 2">
              <a:extLst>
                <a:ext uri="{FF2B5EF4-FFF2-40B4-BE49-F238E27FC236}">
                  <a16:creationId xmlns:a16="http://schemas.microsoft.com/office/drawing/2014/main" id="{DC0A9E19-00CA-979E-E507-E569F5E319B3}"/>
                </a:ext>
              </a:extLst>
            </p:cNvPr>
            <p:cNvSpPr/>
            <p:nvPr/>
          </p:nvSpPr>
          <p:spPr>
            <a:xfrm>
              <a:off x="1132056" y="76198"/>
              <a:ext cx="8380244" cy="75780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4" name="Gráfico 3" descr="Agua con relleno sólido">
              <a:extLst>
                <a:ext uri="{FF2B5EF4-FFF2-40B4-BE49-F238E27FC236}">
                  <a16:creationId xmlns:a16="http://schemas.microsoft.com/office/drawing/2014/main" id="{152D42E6-79D6-BD2C-26F7-7D0E4A3279A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11928" y="135342"/>
              <a:ext cx="733945" cy="635998"/>
            </a:xfrm>
            <a:prstGeom prst="rect">
              <a:avLst/>
            </a:prstGeom>
          </p:spPr>
        </p:pic>
      </p:grpSp>
      <p:sp>
        <p:nvSpPr>
          <p:cNvPr id="5" name="CuadroTexto 4">
            <a:extLst>
              <a:ext uri="{FF2B5EF4-FFF2-40B4-BE49-F238E27FC236}">
                <a16:creationId xmlns:a16="http://schemas.microsoft.com/office/drawing/2014/main" id="{DD886188-C7D1-075B-A9B5-EB399F39F205}"/>
              </a:ext>
            </a:extLst>
          </p:cNvPr>
          <p:cNvSpPr txBox="1"/>
          <p:nvPr/>
        </p:nvSpPr>
        <p:spPr>
          <a:xfrm>
            <a:off x="323775" y="1144056"/>
            <a:ext cx="7208537" cy="296684"/>
          </a:xfrm>
          <a:prstGeom prst="rect">
            <a:avLst/>
          </a:prstGeom>
          <a:noFill/>
        </p:spPr>
        <p:txBody>
          <a:bodyPr wrap="square" rtlCol="0">
            <a:spAutoFit/>
          </a:bodyPr>
          <a:lstStyle/>
          <a:p>
            <a:pPr>
              <a:lnSpc>
                <a:spcPts val="1700"/>
              </a:lnSpc>
            </a:pPr>
            <a:r>
              <a:rPr lang="es-ES" sz="1400" dirty="0">
                <a:solidFill>
                  <a:srgbClr val="007E66"/>
                </a:solidFill>
                <a:latin typeface="Arial" panose="020B0604020202020204" pitchFamily="34" charset="0"/>
                <a:cs typeface="Arial" panose="020B0604020202020204" pitchFamily="34" charset="0"/>
              </a:rPr>
              <a:t>I PUNTO DE PARTIDA </a:t>
            </a:r>
          </a:p>
        </p:txBody>
      </p:sp>
      <p:sp>
        <p:nvSpPr>
          <p:cNvPr id="6" name="CuadroTexto 5">
            <a:extLst>
              <a:ext uri="{FF2B5EF4-FFF2-40B4-BE49-F238E27FC236}">
                <a16:creationId xmlns:a16="http://schemas.microsoft.com/office/drawing/2014/main" id="{2AA2AC5A-654D-EF0A-ED68-3518F422706E}"/>
              </a:ext>
            </a:extLst>
          </p:cNvPr>
          <p:cNvSpPr txBox="1"/>
          <p:nvPr/>
        </p:nvSpPr>
        <p:spPr>
          <a:xfrm>
            <a:off x="323774" y="1490603"/>
            <a:ext cx="7208537" cy="296684"/>
          </a:xfrm>
          <a:prstGeom prst="rect">
            <a:avLst/>
          </a:prstGeom>
          <a:noFill/>
        </p:spPr>
        <p:txBody>
          <a:bodyPr wrap="square" rtlCol="0">
            <a:spAutoFit/>
          </a:bodyPr>
          <a:lstStyle/>
          <a:p>
            <a:pPr>
              <a:lnSpc>
                <a:spcPts val="1700"/>
              </a:lnSpc>
            </a:pPr>
            <a:r>
              <a:rPr lang="es-ES" sz="1400" b="1" dirty="0">
                <a:solidFill>
                  <a:srgbClr val="007E66"/>
                </a:solidFill>
                <a:latin typeface="Arial" panose="020B0604020202020204" pitchFamily="34" charset="0"/>
                <a:cs typeface="Arial" panose="020B0604020202020204" pitchFamily="34" charset="0"/>
              </a:rPr>
              <a:t>GESTIÓN DE LA DEMANDA </a:t>
            </a:r>
          </a:p>
        </p:txBody>
      </p:sp>
      <p:sp>
        <p:nvSpPr>
          <p:cNvPr id="7" name="Text Box 8">
            <a:extLst>
              <a:ext uri="{FF2B5EF4-FFF2-40B4-BE49-F238E27FC236}">
                <a16:creationId xmlns:a16="http://schemas.microsoft.com/office/drawing/2014/main" id="{ADC43750-7D4C-75D4-878E-8D02218F6E80}"/>
              </a:ext>
            </a:extLst>
          </p:cNvPr>
          <p:cNvSpPr txBox="1">
            <a:spLocks noChangeArrowheads="1"/>
          </p:cNvSpPr>
          <p:nvPr/>
        </p:nvSpPr>
        <p:spPr bwMode="auto">
          <a:xfrm>
            <a:off x="323774" y="2019213"/>
            <a:ext cx="1119463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180975" indent="-18097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indent="0" algn="just">
              <a:spcBef>
                <a:spcPct val="0"/>
              </a:spcBef>
              <a:spcAft>
                <a:spcPts val="1200"/>
              </a:spcAft>
              <a:buClr>
                <a:srgbClr val="5B9BD5"/>
              </a:buClr>
              <a:buSzPct val="110000"/>
              <a:buFont typeface="Arial" panose="020B0604020202020204" pitchFamily="34" charset="0"/>
              <a:buNone/>
              <a:defRPr/>
            </a:pPr>
            <a:r>
              <a:rPr lang="es-ES_tradnl" altLang="es-ES" sz="2000" b="1"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Desarrollar un </a:t>
            </a:r>
            <a:r>
              <a:rPr lang="es-ES_tradnl" altLang="es-ES" sz="2000" b="1" dirty="0">
                <a:solidFill>
                  <a:srgbClr val="007E66"/>
                </a:solidFill>
                <a:latin typeface="Arial Unicode MS" panose="020B0604020202020204" pitchFamily="34" charset="-128"/>
                <a:ea typeface="Arial Unicode MS" panose="020B0604020202020204" pitchFamily="34" charset="-128"/>
                <a:cs typeface="Arial Unicode MS" panose="020B0604020202020204" pitchFamily="34" charset="-128"/>
              </a:rPr>
              <a:t>conjunto de actividades </a:t>
            </a:r>
            <a:r>
              <a:rPr lang="es-ES_tradnl" altLang="es-ES" sz="2000" b="1"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que permiten </a:t>
            </a:r>
            <a:r>
              <a:rPr lang="es-ES_tradnl" altLang="es-ES" sz="2000" b="1" dirty="0">
                <a:solidFill>
                  <a:schemeClr val="accent1">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reducir</a:t>
            </a:r>
            <a:r>
              <a:rPr lang="es-ES_tradnl" altLang="es-ES" sz="2000" b="1"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la demanda de agua, </a:t>
            </a:r>
            <a:r>
              <a:rPr lang="es-ES_tradnl" altLang="es-ES" sz="2000" b="1" dirty="0">
                <a:solidFill>
                  <a:schemeClr val="accent1">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mejorar la eficiencia en el uso </a:t>
            </a:r>
            <a:r>
              <a:rPr lang="es-ES_tradnl" altLang="es-ES" sz="2000" b="1"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y </a:t>
            </a:r>
            <a:r>
              <a:rPr lang="es-ES_tradnl" altLang="es-ES" sz="2000" b="1" dirty="0">
                <a:solidFill>
                  <a:schemeClr val="accent1">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evitar</a:t>
            </a:r>
            <a:r>
              <a:rPr lang="es-ES_tradnl" altLang="es-ES" sz="2000" b="1"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el </a:t>
            </a:r>
            <a:r>
              <a:rPr lang="es-ES_tradnl" altLang="es-ES" sz="2000" b="1" dirty="0">
                <a:solidFill>
                  <a:schemeClr val="accent1">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deterioro de los recursos hídricos</a:t>
            </a:r>
            <a:r>
              <a:rPr lang="es-ES_tradnl" altLang="es-ES" sz="2000"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s-ES" altLang="es-ES" sz="2000"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8" name="Grupo 7">
            <a:extLst>
              <a:ext uri="{FF2B5EF4-FFF2-40B4-BE49-F238E27FC236}">
                <a16:creationId xmlns:a16="http://schemas.microsoft.com/office/drawing/2014/main" id="{C67DD9DC-5D12-257B-F325-C855D8A3CC68}"/>
              </a:ext>
            </a:extLst>
          </p:cNvPr>
          <p:cNvGrpSpPr/>
          <p:nvPr/>
        </p:nvGrpSpPr>
        <p:grpSpPr>
          <a:xfrm>
            <a:off x="268570" y="2866610"/>
            <a:ext cx="496877" cy="2839244"/>
            <a:chOff x="218569" y="2684977"/>
            <a:chExt cx="496877" cy="2839244"/>
          </a:xfrm>
        </p:grpSpPr>
        <p:sp>
          <p:nvSpPr>
            <p:cNvPr id="9" name="CuadroTexto 8">
              <a:extLst>
                <a:ext uri="{FF2B5EF4-FFF2-40B4-BE49-F238E27FC236}">
                  <a16:creationId xmlns:a16="http://schemas.microsoft.com/office/drawing/2014/main" id="{9ABE4DC0-AE96-79BC-9484-88B3E642DAB1}"/>
                </a:ext>
              </a:extLst>
            </p:cNvPr>
            <p:cNvSpPr txBox="1"/>
            <p:nvPr/>
          </p:nvSpPr>
          <p:spPr>
            <a:xfrm rot="16200000">
              <a:off x="-832356" y="3971328"/>
              <a:ext cx="2563812" cy="461962"/>
            </a:xfrm>
            <a:prstGeom prst="rect">
              <a:avLst/>
            </a:prstGeom>
            <a:noFill/>
          </p:spPr>
          <p:txBody>
            <a:bodyPr>
              <a:spAutoFit/>
            </a:bodyPr>
            <a:lstStyle/>
            <a:p>
              <a:pPr>
                <a:defRPr/>
              </a:pPr>
              <a:r>
                <a:rPr lang="es-ES_tradnl" sz="2400" kern="1000" spc="-30" dirty="0">
                  <a:solidFill>
                    <a:schemeClr val="bg2">
                      <a:lumMod val="50000"/>
                    </a:schemeClr>
                  </a:solidFill>
                  <a:latin typeface="Arial Narrow" panose="020B0606020202030204" pitchFamily="34" charset="0"/>
                  <a:cs typeface="Arial" panose="020B0604020202020204" pitchFamily="34" charset="0"/>
                </a:rPr>
                <a:t>Objetivos</a:t>
              </a:r>
              <a:endParaRPr lang="es-ES" sz="2400" kern="1000" spc="-30" dirty="0">
                <a:solidFill>
                  <a:schemeClr val="bg2">
                    <a:lumMod val="50000"/>
                  </a:schemeClr>
                </a:solidFill>
                <a:latin typeface="Arial Narrow" panose="020B0606020202030204" pitchFamily="34" charset="0"/>
                <a:cs typeface="Arial" panose="020B0604020202020204" pitchFamily="34" charset="0"/>
              </a:endParaRPr>
            </a:p>
          </p:txBody>
        </p:sp>
        <p:cxnSp>
          <p:nvCxnSpPr>
            <p:cNvPr id="10" name="Conector recto 9">
              <a:extLst>
                <a:ext uri="{FF2B5EF4-FFF2-40B4-BE49-F238E27FC236}">
                  <a16:creationId xmlns:a16="http://schemas.microsoft.com/office/drawing/2014/main" id="{D84DF41D-CF2F-FA0C-2D97-8AA0AD207781}"/>
                </a:ext>
              </a:extLst>
            </p:cNvPr>
            <p:cNvCxnSpPr>
              <a:cxnSpLocks/>
            </p:cNvCxnSpPr>
            <p:nvPr/>
          </p:nvCxnSpPr>
          <p:spPr>
            <a:xfrm>
              <a:off x="715446" y="2684977"/>
              <a:ext cx="0" cy="2839244"/>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upo 10">
            <a:extLst>
              <a:ext uri="{FF2B5EF4-FFF2-40B4-BE49-F238E27FC236}">
                <a16:creationId xmlns:a16="http://schemas.microsoft.com/office/drawing/2014/main" id="{9D6DF4D0-EDA3-5EDC-9256-007990B673E0}"/>
              </a:ext>
            </a:extLst>
          </p:cNvPr>
          <p:cNvGrpSpPr/>
          <p:nvPr/>
        </p:nvGrpSpPr>
        <p:grpSpPr>
          <a:xfrm>
            <a:off x="771772" y="3151309"/>
            <a:ext cx="9949819" cy="2554545"/>
            <a:chOff x="701675" y="2969676"/>
            <a:chExt cx="8194675" cy="2554545"/>
          </a:xfrm>
        </p:grpSpPr>
        <p:sp>
          <p:nvSpPr>
            <p:cNvPr id="12" name="CuadroTexto 8">
              <a:extLst>
                <a:ext uri="{FF2B5EF4-FFF2-40B4-BE49-F238E27FC236}">
                  <a16:creationId xmlns:a16="http://schemas.microsoft.com/office/drawing/2014/main" id="{60B5110E-4CF2-81BD-2B89-6C23DAB1E2D8}"/>
                </a:ext>
              </a:extLst>
            </p:cNvPr>
            <p:cNvSpPr txBox="1">
              <a:spLocks noChangeArrowheads="1"/>
            </p:cNvSpPr>
            <p:nvPr/>
          </p:nvSpPr>
          <p:spPr bwMode="auto">
            <a:xfrm>
              <a:off x="809625" y="2969676"/>
              <a:ext cx="808672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180975" indent="-18097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lvl="1" indent="0" algn="just">
                <a:spcAft>
                  <a:spcPts val="1200"/>
                </a:spcAft>
                <a:buClr>
                  <a:srgbClr val="5B9BD5"/>
                </a:buClr>
                <a:buSzPct val="110000"/>
                <a:defRPr/>
              </a:pPr>
              <a:r>
                <a:rPr lang="es-ES" altLang="es-ES" sz="1500"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Asegurar a medio-largo plazo el abastecimiento (adaptación al </a:t>
              </a:r>
              <a:r>
                <a:rPr lang="es-ES" altLang="es-ES" sz="1500" b="1"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CAMBIO CLIMÁTICO).</a:t>
              </a:r>
            </a:p>
            <a:p>
              <a:pPr marL="0" lvl="1" indent="0" algn="just">
                <a:spcAft>
                  <a:spcPts val="1200"/>
                </a:spcAft>
                <a:buClr>
                  <a:srgbClr val="5B9BD5"/>
                </a:buClr>
                <a:buSzPct val="110000"/>
                <a:defRPr/>
              </a:pPr>
              <a:r>
                <a:rPr lang="es-ES" altLang="es-ES" sz="1500"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Elevar los niveles de garantía de suministro a través del </a:t>
              </a:r>
              <a:r>
                <a:rPr lang="es-ES" altLang="es-ES" sz="1500" b="1"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aumento de la eficiencia en la distribución y la utilización</a:t>
              </a:r>
              <a:r>
                <a:rPr lang="es-ES" altLang="es-ES" sz="1500"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marL="0" lvl="1" indent="0" algn="just">
                <a:spcAft>
                  <a:spcPts val="1200"/>
                </a:spcAft>
                <a:buClr>
                  <a:srgbClr val="5B9BD5"/>
                </a:buClr>
                <a:buSzPct val="110000"/>
                <a:defRPr/>
              </a:pPr>
              <a:r>
                <a:rPr lang="es-ES" altLang="es-ES" sz="1500"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Mantener el </a:t>
              </a:r>
              <a:r>
                <a:rPr lang="es-ES" altLang="es-ES" sz="1500" b="1"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equilibrio económico y financiero </a:t>
              </a:r>
              <a:r>
                <a:rPr lang="es-ES" altLang="es-ES" sz="1500"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de las entidades abastecedoras.</a:t>
              </a:r>
            </a:p>
            <a:p>
              <a:pPr marL="0" lvl="1" indent="0" algn="just">
                <a:spcAft>
                  <a:spcPts val="1200"/>
                </a:spcAft>
                <a:buClr>
                  <a:srgbClr val="5B9BD5"/>
                </a:buClr>
                <a:buSzPct val="110000"/>
                <a:defRPr/>
              </a:pPr>
              <a:r>
                <a:rPr lang="es-ES" altLang="es-ES" sz="1500" b="1"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Reforzar la prestación del servicio público </a:t>
              </a:r>
              <a:r>
                <a:rPr lang="es-ES" altLang="es-ES" sz="1500"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(abastecimiento y saneamiento) que presta la empresa en términos de calidad y orientación al ciudadano.</a:t>
              </a:r>
            </a:p>
            <a:p>
              <a:pPr marL="0" lvl="1" indent="0" algn="just">
                <a:spcAft>
                  <a:spcPts val="1200"/>
                </a:spcAft>
                <a:buClr>
                  <a:srgbClr val="5B9BD5"/>
                </a:buClr>
                <a:buSzPct val="110000"/>
                <a:defRPr/>
              </a:pPr>
              <a:r>
                <a:rPr lang="es-ES" altLang="es-ES" sz="1500"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Tratar de responder a demandas actuales: </a:t>
              </a:r>
              <a:r>
                <a:rPr lang="es-ES" altLang="es-ES" sz="1500" b="1"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sensibilización ambiental</a:t>
              </a:r>
              <a:r>
                <a:rPr lang="es-ES" altLang="es-ES" sz="1500"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s-ES" altLang="es-ES" sz="1500" b="1"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transparencia en la gestión, escenarios económicos y ambientales</a:t>
              </a:r>
              <a:r>
                <a:rPr lang="es-ES" altLang="es-ES" sz="1500"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etc. </a:t>
              </a:r>
            </a:p>
          </p:txBody>
        </p:sp>
        <p:cxnSp>
          <p:nvCxnSpPr>
            <p:cNvPr id="13" name="Conector recto 12">
              <a:extLst>
                <a:ext uri="{FF2B5EF4-FFF2-40B4-BE49-F238E27FC236}">
                  <a16:creationId xmlns:a16="http://schemas.microsoft.com/office/drawing/2014/main" id="{2938AE94-06B5-C045-EC30-B3E6A0B3CEF9}"/>
                </a:ext>
              </a:extLst>
            </p:cNvPr>
            <p:cNvCxnSpPr/>
            <p:nvPr/>
          </p:nvCxnSpPr>
          <p:spPr>
            <a:xfrm rot="16200000">
              <a:off x="755650" y="3100217"/>
              <a:ext cx="0" cy="10795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993DF4DF-A049-7125-472A-BE553A1D1A68}"/>
                </a:ext>
              </a:extLst>
            </p:cNvPr>
            <p:cNvCxnSpPr/>
            <p:nvPr/>
          </p:nvCxnSpPr>
          <p:spPr>
            <a:xfrm rot="16200000">
              <a:off x="755650" y="3480313"/>
              <a:ext cx="0" cy="10795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F6FB8A8A-4D38-6EDA-0CCF-C30D4D1270BF}"/>
                </a:ext>
              </a:extLst>
            </p:cNvPr>
            <p:cNvCxnSpPr/>
            <p:nvPr/>
          </p:nvCxnSpPr>
          <p:spPr>
            <a:xfrm rot="16200000">
              <a:off x="755650" y="4475988"/>
              <a:ext cx="0" cy="10795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6ED84D33-8634-87CC-2026-42146E6C16D7}"/>
                </a:ext>
              </a:extLst>
            </p:cNvPr>
            <p:cNvCxnSpPr>
              <a:cxnSpLocks/>
            </p:cNvCxnSpPr>
            <p:nvPr/>
          </p:nvCxnSpPr>
          <p:spPr>
            <a:xfrm rot="16200000">
              <a:off x="755975" y="5101619"/>
              <a:ext cx="0" cy="10795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E891A889-69AB-6E9E-C2C7-59D9055D16C9}"/>
                </a:ext>
              </a:extLst>
            </p:cNvPr>
            <p:cNvCxnSpPr>
              <a:cxnSpLocks/>
            </p:cNvCxnSpPr>
            <p:nvPr/>
          </p:nvCxnSpPr>
          <p:spPr>
            <a:xfrm rot="16200000">
              <a:off x="755975" y="4075794"/>
              <a:ext cx="0" cy="10795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upo 17">
            <a:extLst>
              <a:ext uri="{FF2B5EF4-FFF2-40B4-BE49-F238E27FC236}">
                <a16:creationId xmlns:a16="http://schemas.microsoft.com/office/drawing/2014/main" id="{C2C08EFD-134B-9E2F-6055-0F04FF2D2D82}"/>
              </a:ext>
            </a:extLst>
          </p:cNvPr>
          <p:cNvGrpSpPr/>
          <p:nvPr/>
        </p:nvGrpSpPr>
        <p:grpSpPr>
          <a:xfrm>
            <a:off x="771772" y="2837182"/>
            <a:ext cx="8995226" cy="323426"/>
            <a:chOff x="701675" y="2655549"/>
            <a:chExt cx="7052625" cy="323426"/>
          </a:xfrm>
          <a:solidFill>
            <a:srgbClr val="009999">
              <a:alpha val="34902"/>
            </a:srgbClr>
          </a:solidFill>
        </p:grpSpPr>
        <p:cxnSp>
          <p:nvCxnSpPr>
            <p:cNvPr id="19" name="Conector recto 18">
              <a:extLst>
                <a:ext uri="{FF2B5EF4-FFF2-40B4-BE49-F238E27FC236}">
                  <a16:creationId xmlns:a16="http://schemas.microsoft.com/office/drawing/2014/main" id="{A3E32D06-394E-9EF9-B8DC-CA0888B5F237}"/>
                </a:ext>
              </a:extLst>
            </p:cNvPr>
            <p:cNvCxnSpPr/>
            <p:nvPr/>
          </p:nvCxnSpPr>
          <p:spPr>
            <a:xfrm rot="16200000">
              <a:off x="755650" y="2825409"/>
              <a:ext cx="0" cy="107950"/>
            </a:xfrm>
            <a:prstGeom prst="line">
              <a:avLst/>
            </a:prstGeom>
            <a:grpFill/>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0" name="Rectángulo 19">
              <a:extLst>
                <a:ext uri="{FF2B5EF4-FFF2-40B4-BE49-F238E27FC236}">
                  <a16:creationId xmlns:a16="http://schemas.microsoft.com/office/drawing/2014/main" id="{B447E37E-8533-0FDC-3E9A-FA796EE917B3}"/>
                </a:ext>
              </a:extLst>
            </p:cNvPr>
            <p:cNvSpPr/>
            <p:nvPr/>
          </p:nvSpPr>
          <p:spPr>
            <a:xfrm>
              <a:off x="837000" y="2655549"/>
              <a:ext cx="6917300" cy="323426"/>
            </a:xfrm>
            <a:prstGeom prst="rect">
              <a:avLst/>
            </a:prstGeom>
            <a:solidFill>
              <a:srgbClr val="007E6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indent="0" algn="just">
                <a:spcAft>
                  <a:spcPts val="1200"/>
                </a:spcAft>
                <a:buClr>
                  <a:srgbClr val="5B9BD5"/>
                </a:buClr>
                <a:buSzPct val="110000"/>
                <a:defRPr/>
              </a:pPr>
              <a:r>
                <a:rPr lang="es-ES" altLang="es-ES" b="1"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Minimizar la extracción de recursos y reducir el impacto en el medio.</a:t>
              </a:r>
            </a:p>
          </p:txBody>
        </p:sp>
      </p:grpSp>
      <p:sp>
        <p:nvSpPr>
          <p:cNvPr id="21" name="Rectángulo 20">
            <a:extLst>
              <a:ext uri="{FF2B5EF4-FFF2-40B4-BE49-F238E27FC236}">
                <a16:creationId xmlns:a16="http://schemas.microsoft.com/office/drawing/2014/main" id="{A8F0D6AB-27BE-998B-CB1B-E11B20D64D7E}"/>
              </a:ext>
            </a:extLst>
          </p:cNvPr>
          <p:cNvSpPr/>
          <p:nvPr/>
        </p:nvSpPr>
        <p:spPr>
          <a:xfrm>
            <a:off x="0" y="5743685"/>
            <a:ext cx="12192000" cy="1114315"/>
          </a:xfrm>
          <a:prstGeom prst="rect">
            <a:avLst/>
          </a:prstGeom>
          <a:solidFill>
            <a:srgbClr val="007E66">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22" name="Flecha abajo 19">
            <a:extLst>
              <a:ext uri="{FF2B5EF4-FFF2-40B4-BE49-F238E27FC236}">
                <a16:creationId xmlns:a16="http://schemas.microsoft.com/office/drawing/2014/main" id="{6FC14261-D835-27BA-9E15-8E59132FB489}"/>
              </a:ext>
            </a:extLst>
          </p:cNvPr>
          <p:cNvSpPr/>
          <p:nvPr/>
        </p:nvSpPr>
        <p:spPr>
          <a:xfrm>
            <a:off x="5021541" y="5743169"/>
            <a:ext cx="1581351" cy="315912"/>
          </a:xfrm>
          <a:prstGeom prst="downArrow">
            <a:avLst>
              <a:gd name="adj1" fmla="val 50000"/>
              <a:gd name="adj2" fmla="val 745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23" name="CuadroTexto 15">
            <a:extLst>
              <a:ext uri="{FF2B5EF4-FFF2-40B4-BE49-F238E27FC236}">
                <a16:creationId xmlns:a16="http://schemas.microsoft.com/office/drawing/2014/main" id="{9C244AA6-512C-5574-BAD5-C30C0A90CD02}"/>
              </a:ext>
            </a:extLst>
          </p:cNvPr>
          <p:cNvSpPr txBox="1">
            <a:spLocks noChangeArrowheads="1"/>
          </p:cNvSpPr>
          <p:nvPr/>
        </p:nvSpPr>
        <p:spPr bwMode="auto">
          <a:xfrm>
            <a:off x="1736906" y="5977419"/>
            <a:ext cx="815345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_tradnl" altLang="es-ES" sz="1800" dirty="0">
                <a:solidFill>
                  <a:srgbClr val="007E66"/>
                </a:solidFill>
                <a:latin typeface="Arial Narrow" panose="020B0606020202030204" pitchFamily="34" charset="0"/>
                <a:ea typeface="Arial Unicode MS" pitchFamily="34" charset="-128"/>
              </a:rPr>
              <a:t>La demanda es una variable sobre la que actuar y </a:t>
            </a:r>
            <a:r>
              <a:rPr lang="es-ES_tradnl" altLang="es-ES" sz="2200" b="1" dirty="0">
                <a:solidFill>
                  <a:srgbClr val="007E66"/>
                </a:solidFill>
                <a:latin typeface="Arial Narrow" panose="020B0606020202030204" pitchFamily="34" charset="0"/>
                <a:ea typeface="Arial Unicode MS" pitchFamily="34" charset="-128"/>
              </a:rPr>
              <a:t>los consumidores son parte activa de la gestión del ciclo del agua</a:t>
            </a:r>
          </a:p>
        </p:txBody>
      </p:sp>
      <p:pic>
        <p:nvPicPr>
          <p:cNvPr id="28" name="Imagen 27">
            <a:extLst>
              <a:ext uri="{FF2B5EF4-FFF2-40B4-BE49-F238E27FC236}">
                <a16:creationId xmlns:a16="http://schemas.microsoft.com/office/drawing/2014/main" id="{716AE0F2-5D91-2F27-5021-CBE7A0A97D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2540" y="6129407"/>
            <a:ext cx="1151732" cy="747860"/>
          </a:xfrm>
          <a:prstGeom prst="rect">
            <a:avLst/>
          </a:prstGeom>
        </p:spPr>
      </p:pic>
    </p:spTree>
    <p:extLst>
      <p:ext uri="{BB962C8B-B14F-4D97-AF65-F5344CB8AC3E}">
        <p14:creationId xmlns:p14="http://schemas.microsoft.com/office/powerpoint/2010/main" val="2259326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a:extLst>
            <a:ext uri="{FF2B5EF4-FFF2-40B4-BE49-F238E27FC236}">
              <a16:creationId xmlns:a16="http://schemas.microsoft.com/office/drawing/2014/main" id="{06FF74BE-A40A-067B-57DC-51117B5450DE}"/>
            </a:ext>
          </a:extLst>
        </p:cNvPr>
        <p:cNvGrpSpPr/>
        <p:nvPr/>
      </p:nvGrpSpPr>
      <p:grpSpPr>
        <a:xfrm>
          <a:off x="0" y="0"/>
          <a:ext cx="0" cy="0"/>
          <a:chOff x="0" y="0"/>
          <a:chExt cx="0" cy="0"/>
        </a:xfrm>
      </p:grpSpPr>
      <p:sp>
        <p:nvSpPr>
          <p:cNvPr id="7" name="Text Box 4">
            <a:extLst>
              <a:ext uri="{FF2B5EF4-FFF2-40B4-BE49-F238E27FC236}">
                <a16:creationId xmlns:a16="http://schemas.microsoft.com/office/drawing/2014/main" id="{402638E3-C335-DD0E-3AE0-34AAC5636199}"/>
              </a:ext>
            </a:extLst>
          </p:cNvPr>
          <p:cNvSpPr txBox="1">
            <a:spLocks noChangeArrowheads="1"/>
          </p:cNvSpPr>
          <p:nvPr/>
        </p:nvSpPr>
        <p:spPr bwMode="auto">
          <a:xfrm>
            <a:off x="3712237" y="2203195"/>
            <a:ext cx="7411287" cy="1384995"/>
          </a:xfrm>
          <a:prstGeom prst="rect">
            <a:avLst/>
          </a:prstGeom>
          <a:noFill/>
          <a:ln>
            <a:noFill/>
          </a:ln>
        </p:spPr>
        <p:txBody>
          <a:bodyPr wrap="square">
            <a:spAutoFit/>
          </a:bodyPr>
          <a:lstStyle>
            <a:defPPr>
              <a:defRPr lang="es-ES"/>
            </a:defPPr>
            <a:lvl1pPr algn="just">
              <a:defRPr sz="1200">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marL="180975" indent="-180975" algn="l">
              <a:spcAft>
                <a:spcPts val="1200"/>
              </a:spcAft>
              <a:buClr>
                <a:srgbClr val="5B9BD5"/>
              </a:buClr>
              <a:buSzPct val="110000"/>
              <a:buFont typeface="Wingdings" panose="05000000000000000000" pitchFamily="2" charset="2"/>
              <a:buChar char="§"/>
              <a:defRPr/>
            </a:pPr>
            <a:r>
              <a:rPr lang="es-ES" altLang="es-ES" sz="1600" b="1" spc="-30" dirty="0"/>
              <a:t>Compromiso y trayectoria ambiental de la ciudad</a:t>
            </a:r>
            <a:r>
              <a:rPr lang="es-ES" altLang="es-ES" sz="1600" spc="-30" dirty="0"/>
              <a:t>: apuesta estratégica</a:t>
            </a:r>
          </a:p>
          <a:p>
            <a:pPr marL="180975" indent="-180975" algn="l">
              <a:spcAft>
                <a:spcPts val="1200"/>
              </a:spcAft>
              <a:buClr>
                <a:srgbClr val="5B9BD5"/>
              </a:buClr>
              <a:buSzPct val="110000"/>
              <a:buFont typeface="Wingdings" panose="05000000000000000000" pitchFamily="2" charset="2"/>
              <a:buChar char="§"/>
              <a:defRPr/>
            </a:pPr>
            <a:r>
              <a:rPr lang="es-ES" altLang="es-ES" sz="1600" spc="-30" dirty="0"/>
              <a:t>Experiencias exitosas en otros lugares (Zaragoza)</a:t>
            </a:r>
          </a:p>
          <a:p>
            <a:pPr marL="180975" indent="-180975" algn="l">
              <a:spcAft>
                <a:spcPts val="1200"/>
              </a:spcAft>
              <a:buClr>
                <a:srgbClr val="5B9BD5"/>
              </a:buClr>
              <a:buSzPct val="110000"/>
              <a:buFont typeface="Wingdings" panose="05000000000000000000" pitchFamily="2" charset="2"/>
              <a:buChar char="§"/>
              <a:defRPr/>
            </a:pPr>
            <a:r>
              <a:rPr lang="es-ES" altLang="es-ES" sz="1600" spc="-30" dirty="0"/>
              <a:t>Acciones previas y exitosas de la empresa: políticas de gestión de la red (reducción de fugas, universalización de contadores, etc.)</a:t>
            </a:r>
          </a:p>
        </p:txBody>
      </p:sp>
      <p:sp>
        <p:nvSpPr>
          <p:cNvPr id="8" name="CuadroTexto 7">
            <a:extLst>
              <a:ext uri="{FF2B5EF4-FFF2-40B4-BE49-F238E27FC236}">
                <a16:creationId xmlns:a16="http://schemas.microsoft.com/office/drawing/2014/main" id="{CA6F38EB-091E-D517-606D-86B910E4EEE8}"/>
              </a:ext>
            </a:extLst>
          </p:cNvPr>
          <p:cNvSpPr txBox="1"/>
          <p:nvPr/>
        </p:nvSpPr>
        <p:spPr>
          <a:xfrm>
            <a:off x="3409813" y="1822950"/>
            <a:ext cx="4410475" cy="400110"/>
          </a:xfrm>
          <a:prstGeom prst="rect">
            <a:avLst/>
          </a:prstGeom>
          <a:noFill/>
          <a:ln>
            <a:noFill/>
          </a:ln>
        </p:spPr>
        <p:txBody>
          <a:bodyPr wrap="square">
            <a:spAutoFit/>
          </a:bodyPr>
          <a:lstStyle/>
          <a:p>
            <a:pPr algn="just">
              <a:defRPr/>
            </a:pPr>
            <a:r>
              <a:rPr lang="es-ES_tradnl" sz="2000" b="1" spc="-20" dirty="0">
                <a:solidFill>
                  <a:srgbClr val="007E66"/>
                </a:solidFill>
                <a:latin typeface="Arial Unicode MS" panose="020B0604020202020204" pitchFamily="34" charset="-128"/>
                <a:ea typeface="Arial Unicode MS" panose="020B0604020202020204" pitchFamily="34" charset="-128"/>
                <a:cs typeface="Arial Unicode MS" panose="020B0604020202020204" pitchFamily="34" charset="-128"/>
              </a:rPr>
              <a:t>¿POR QUÉ en Vitoria-Gasteiz?</a:t>
            </a:r>
          </a:p>
        </p:txBody>
      </p:sp>
      <p:sp>
        <p:nvSpPr>
          <p:cNvPr id="9" name="CuadroTexto 8">
            <a:extLst>
              <a:ext uri="{FF2B5EF4-FFF2-40B4-BE49-F238E27FC236}">
                <a16:creationId xmlns:a16="http://schemas.microsoft.com/office/drawing/2014/main" id="{51979BF8-A9EC-298A-66F5-6A3972509B3F}"/>
              </a:ext>
            </a:extLst>
          </p:cNvPr>
          <p:cNvSpPr txBox="1"/>
          <p:nvPr/>
        </p:nvSpPr>
        <p:spPr>
          <a:xfrm>
            <a:off x="3460411" y="3637664"/>
            <a:ext cx="2474913" cy="400110"/>
          </a:xfrm>
          <a:prstGeom prst="rect">
            <a:avLst/>
          </a:prstGeom>
          <a:noFill/>
          <a:ln>
            <a:noFill/>
          </a:ln>
        </p:spPr>
        <p:txBody>
          <a:bodyPr>
            <a:spAutoFit/>
          </a:bodyPr>
          <a:lstStyle/>
          <a:p>
            <a:pPr algn="just">
              <a:defRPr/>
            </a:pPr>
            <a:r>
              <a:rPr lang="es-ES_tradnl" sz="2000" b="1" spc="-20" dirty="0">
                <a:solidFill>
                  <a:srgbClr val="007E66"/>
                </a:solidFill>
                <a:latin typeface="Arial Unicode MS" panose="020B0604020202020204" pitchFamily="34" charset="-128"/>
                <a:ea typeface="Arial Unicode MS" panose="020B0604020202020204" pitchFamily="34" charset="-128"/>
                <a:cs typeface="Arial Unicode MS" panose="020B0604020202020204" pitchFamily="34" charset="-128"/>
              </a:rPr>
              <a:t>¿QUÉ? </a:t>
            </a:r>
          </a:p>
        </p:txBody>
      </p:sp>
      <p:sp>
        <p:nvSpPr>
          <p:cNvPr id="10" name="CuadroTexto 9">
            <a:extLst>
              <a:ext uri="{FF2B5EF4-FFF2-40B4-BE49-F238E27FC236}">
                <a16:creationId xmlns:a16="http://schemas.microsoft.com/office/drawing/2014/main" id="{E5D815FB-BEBB-41FC-EC1F-B46331E1790C}"/>
              </a:ext>
            </a:extLst>
          </p:cNvPr>
          <p:cNvSpPr txBox="1"/>
          <p:nvPr/>
        </p:nvSpPr>
        <p:spPr>
          <a:xfrm>
            <a:off x="3545288" y="5706942"/>
            <a:ext cx="2799821" cy="400050"/>
          </a:xfrm>
          <a:prstGeom prst="rect">
            <a:avLst/>
          </a:prstGeom>
          <a:noFill/>
          <a:ln>
            <a:noFill/>
          </a:ln>
        </p:spPr>
        <p:txBody>
          <a:bodyPr wrap="square">
            <a:spAutoFit/>
          </a:bodyPr>
          <a:lstStyle/>
          <a:p>
            <a:pPr algn="just">
              <a:defRPr/>
            </a:pPr>
            <a:r>
              <a:rPr lang="es-ES_tradnl" sz="2000" b="1" spc="-20" dirty="0">
                <a:solidFill>
                  <a:srgbClr val="007E66"/>
                </a:solidFill>
                <a:latin typeface="Arial Unicode MS" panose="020B0604020202020204" pitchFamily="34" charset="-128"/>
                <a:ea typeface="Arial Unicode MS" panose="020B0604020202020204" pitchFamily="34" charset="-128"/>
                <a:cs typeface="Arial Unicode MS" panose="020B0604020202020204" pitchFamily="34" charset="-128"/>
              </a:rPr>
              <a:t>¿CÓMO?</a:t>
            </a:r>
          </a:p>
        </p:txBody>
      </p:sp>
      <p:sp>
        <p:nvSpPr>
          <p:cNvPr id="11" name="Text Box 4">
            <a:extLst>
              <a:ext uri="{FF2B5EF4-FFF2-40B4-BE49-F238E27FC236}">
                <a16:creationId xmlns:a16="http://schemas.microsoft.com/office/drawing/2014/main" id="{25262739-6EB1-2970-9F5B-1F47FC34F51B}"/>
              </a:ext>
            </a:extLst>
          </p:cNvPr>
          <p:cNvSpPr txBox="1">
            <a:spLocks noChangeArrowheads="1"/>
          </p:cNvSpPr>
          <p:nvPr/>
        </p:nvSpPr>
        <p:spPr bwMode="auto">
          <a:xfrm>
            <a:off x="3718086" y="4017328"/>
            <a:ext cx="7405437" cy="1631216"/>
          </a:xfrm>
          <a:prstGeom prst="rect">
            <a:avLst/>
          </a:prstGeom>
          <a:noFill/>
          <a:ln>
            <a:noFill/>
          </a:ln>
        </p:spPr>
        <p:txBody>
          <a:bodyPr wrap="square">
            <a:spAutoFit/>
          </a:bodyPr>
          <a:lstStyle>
            <a:defPPr>
              <a:defRPr lang="es-ES"/>
            </a:defPPr>
            <a:lvl1pPr algn="just">
              <a:defRPr sz="1200">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marL="180975" indent="-180975" algn="l">
              <a:spcAft>
                <a:spcPts val="1200"/>
              </a:spcAft>
              <a:buClr>
                <a:srgbClr val="5B9BD5"/>
              </a:buClr>
              <a:buSzPct val="110000"/>
              <a:buFont typeface="Wingdings" panose="05000000000000000000" pitchFamily="2" charset="2"/>
              <a:buChar char="§"/>
              <a:defRPr/>
            </a:pPr>
            <a:r>
              <a:rPr lang="es-ES" altLang="es-ES" sz="1600" b="1" spc="-20" dirty="0"/>
              <a:t>Fomentar el ahorro y el uso responsable del agua </a:t>
            </a:r>
            <a:r>
              <a:rPr lang="es-ES" altLang="es-ES" sz="1600" spc="-20" dirty="0"/>
              <a:t>entre todos los consumidores y agentes </a:t>
            </a:r>
          </a:p>
          <a:p>
            <a:pPr marL="180975" indent="-180975" algn="l">
              <a:spcAft>
                <a:spcPts val="1200"/>
              </a:spcAft>
              <a:buClr>
                <a:srgbClr val="5B9BD5"/>
              </a:buClr>
              <a:buSzPct val="110000"/>
              <a:buFont typeface="Wingdings" panose="05000000000000000000" pitchFamily="2" charset="2"/>
              <a:buChar char="§"/>
              <a:defRPr/>
            </a:pPr>
            <a:r>
              <a:rPr lang="es-ES" altLang="es-ES" sz="1600" spc="-20" dirty="0"/>
              <a:t>R</a:t>
            </a:r>
            <a:r>
              <a:rPr lang="es-ES_tradnl" altLang="es-ES" sz="1600" spc="-20" dirty="0" err="1"/>
              <a:t>eforzar</a:t>
            </a:r>
            <a:r>
              <a:rPr lang="es-ES_tradnl" altLang="es-ES" sz="1600" spc="-20" dirty="0"/>
              <a:t> la gestión del agua en clave de </a:t>
            </a:r>
            <a:r>
              <a:rPr lang="es-ES_tradnl" altLang="es-ES" sz="1600" b="1" spc="-20" dirty="0"/>
              <a:t>eficiencia</a:t>
            </a:r>
            <a:r>
              <a:rPr lang="es-ES_tradnl" altLang="es-ES" sz="1600" spc="-20" dirty="0"/>
              <a:t>.</a:t>
            </a:r>
          </a:p>
          <a:p>
            <a:pPr marL="180975" indent="-180975" algn="l">
              <a:spcAft>
                <a:spcPts val="1200"/>
              </a:spcAft>
              <a:buClr>
                <a:srgbClr val="5B9BD5"/>
              </a:buClr>
              <a:buSzPct val="110000"/>
              <a:buFont typeface="Wingdings" panose="05000000000000000000" pitchFamily="2" charset="2"/>
              <a:buChar char="§"/>
              <a:defRPr/>
            </a:pPr>
            <a:r>
              <a:rPr lang="es-ES_tradnl" altLang="es-ES" sz="1600" spc="-20" dirty="0"/>
              <a:t>Otros: </a:t>
            </a:r>
            <a:r>
              <a:rPr lang="es-ES_tradnl" altLang="es-ES" sz="1600" b="1" spc="-20" dirty="0"/>
              <a:t>aumentar la garantía de suministro </a:t>
            </a:r>
            <a:r>
              <a:rPr lang="es-ES_tradnl" altLang="es-ES" sz="1600" spc="-20" dirty="0"/>
              <a:t>(sequías, etc.), alarga la </a:t>
            </a:r>
            <a:r>
              <a:rPr lang="es-ES_tradnl" altLang="es-ES" sz="1600" b="1" spc="-20" dirty="0"/>
              <a:t>vida útil de las infraestructuras</a:t>
            </a:r>
            <a:r>
              <a:rPr lang="es-ES_tradnl" altLang="es-ES" sz="1600" spc="-20" dirty="0"/>
              <a:t>, etc.   </a:t>
            </a:r>
            <a:endParaRPr lang="es-ES" altLang="es-ES" sz="1600" spc="-20" dirty="0"/>
          </a:p>
        </p:txBody>
      </p:sp>
      <p:sp>
        <p:nvSpPr>
          <p:cNvPr id="12" name="CuadroTexto 11">
            <a:extLst>
              <a:ext uri="{FF2B5EF4-FFF2-40B4-BE49-F238E27FC236}">
                <a16:creationId xmlns:a16="http://schemas.microsoft.com/office/drawing/2014/main" id="{32D8B667-B6D3-807D-CAAB-3402335203DF}"/>
              </a:ext>
            </a:extLst>
          </p:cNvPr>
          <p:cNvSpPr txBox="1"/>
          <p:nvPr/>
        </p:nvSpPr>
        <p:spPr>
          <a:xfrm>
            <a:off x="3689509" y="6073532"/>
            <a:ext cx="7434014" cy="584775"/>
          </a:xfrm>
          <a:prstGeom prst="rect">
            <a:avLst/>
          </a:prstGeom>
          <a:noFill/>
          <a:ln>
            <a:noFill/>
          </a:ln>
        </p:spPr>
        <p:txBody>
          <a:bodyPr wrap="square">
            <a:spAutoFit/>
          </a:bodyPr>
          <a:lstStyle>
            <a:defPPr>
              <a:defRPr lang="es-ES"/>
            </a:defPPr>
            <a:lvl1pPr algn="just">
              <a:defRPr>
                <a:solidFill>
                  <a:srgbClr val="0078AE"/>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marL="180975" indent="-180975" algn="l">
              <a:spcAft>
                <a:spcPts val="1200"/>
              </a:spcAft>
              <a:buClr>
                <a:srgbClr val="5B9BD5"/>
              </a:buClr>
              <a:buSzPct val="110000"/>
              <a:buFont typeface="Wingdings" panose="05000000000000000000" pitchFamily="2" charset="2"/>
              <a:buChar char="§"/>
              <a:defRPr/>
            </a:pPr>
            <a:r>
              <a:rPr lang="es-ES_tradnl" sz="1600" spc="-20" dirty="0">
                <a:solidFill>
                  <a:schemeClr val="tx1"/>
                </a:solidFill>
              </a:rPr>
              <a:t>Desarrollo del </a:t>
            </a:r>
            <a:r>
              <a:rPr lang="es-ES_tradnl" sz="1600" b="1" spc="-20" dirty="0">
                <a:solidFill>
                  <a:schemeClr val="tx1"/>
                </a:solidFill>
              </a:rPr>
              <a:t>Plan Integral de Gestión de la Demanda </a:t>
            </a:r>
            <a:r>
              <a:rPr lang="es-ES_tradnl" sz="1600" spc="-20" dirty="0">
                <a:solidFill>
                  <a:schemeClr val="tx1"/>
                </a:solidFill>
              </a:rPr>
              <a:t>(PIGDA) – líneas y programas de actuación específicas.</a:t>
            </a:r>
          </a:p>
        </p:txBody>
      </p:sp>
      <p:sp>
        <p:nvSpPr>
          <p:cNvPr id="13" name="Trapecio 12">
            <a:extLst>
              <a:ext uri="{FF2B5EF4-FFF2-40B4-BE49-F238E27FC236}">
                <a16:creationId xmlns:a16="http://schemas.microsoft.com/office/drawing/2014/main" id="{A3435E0C-2016-052F-50C8-040728D521F5}"/>
              </a:ext>
            </a:extLst>
          </p:cNvPr>
          <p:cNvSpPr/>
          <p:nvPr/>
        </p:nvSpPr>
        <p:spPr>
          <a:xfrm rot="21385786">
            <a:off x="-249785" y="1539538"/>
            <a:ext cx="4354971" cy="4967399"/>
          </a:xfrm>
          <a:prstGeom prst="trapezoid">
            <a:avLst>
              <a:gd name="adj" fmla="val 17632"/>
            </a:avLst>
          </a:prstGeom>
          <a:blipFill dpi="0" rotWithShape="1">
            <a:blip r:embed="rId3" cstate="print">
              <a:extLst>
                <a:ext uri="{28A0092B-C50C-407E-A947-70E740481C1C}">
                  <a14:useLocalDpi xmlns:a14="http://schemas.microsoft.com/office/drawing/2010/main" val="0"/>
                </a:ext>
              </a:extLst>
            </a:blip>
            <a:srcRect/>
            <a:stretch>
              <a:fillRect t="-15865" b="-15865"/>
            </a:stretch>
          </a:blipFill>
          <a:ln>
            <a:noFill/>
          </a:ln>
          <a:effectLst>
            <a:softEdge rad="889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00000"/>
              </a:lnSpc>
              <a:spcBef>
                <a:spcPct val="0"/>
              </a:spcBef>
              <a:spcAft>
                <a:spcPts val="1200"/>
              </a:spcAft>
              <a:buClr>
                <a:srgbClr val="5B9BD5"/>
              </a:buClr>
              <a:buSzPct val="110000"/>
            </a:pPr>
            <a:endParaRPr lang="es-ES" altLang="es-ES" sz="1800" dirty="0">
              <a:solidFill>
                <a:srgbClr val="FF0000"/>
              </a:solidFill>
              <a:latin typeface="Arial Unicode MS" pitchFamily="34" charset="-128"/>
              <a:ea typeface="Arial Unicode MS" pitchFamily="34" charset="-128"/>
            </a:endParaRPr>
          </a:p>
        </p:txBody>
      </p:sp>
      <p:grpSp>
        <p:nvGrpSpPr>
          <p:cNvPr id="14" name="Grupo 13">
            <a:extLst>
              <a:ext uri="{FF2B5EF4-FFF2-40B4-BE49-F238E27FC236}">
                <a16:creationId xmlns:a16="http://schemas.microsoft.com/office/drawing/2014/main" id="{24C14DF1-A0A5-1393-16A9-E9A3A9046DED}"/>
              </a:ext>
            </a:extLst>
          </p:cNvPr>
          <p:cNvGrpSpPr/>
          <p:nvPr/>
        </p:nvGrpSpPr>
        <p:grpSpPr>
          <a:xfrm>
            <a:off x="323775" y="1054027"/>
            <a:ext cx="8663351" cy="733260"/>
            <a:chOff x="1132056" y="76198"/>
            <a:chExt cx="8813817" cy="757808"/>
          </a:xfrm>
        </p:grpSpPr>
        <p:sp>
          <p:nvSpPr>
            <p:cNvPr id="15" name="Rectángulo 14">
              <a:extLst>
                <a:ext uri="{FF2B5EF4-FFF2-40B4-BE49-F238E27FC236}">
                  <a16:creationId xmlns:a16="http://schemas.microsoft.com/office/drawing/2014/main" id="{AADF3945-BC55-510C-2F4C-B169061B3FA3}"/>
                </a:ext>
              </a:extLst>
            </p:cNvPr>
            <p:cNvSpPr/>
            <p:nvPr/>
          </p:nvSpPr>
          <p:spPr>
            <a:xfrm>
              <a:off x="1132056" y="76198"/>
              <a:ext cx="8380244" cy="75780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6" name="Gráfico 15" descr="Agua con relleno sólido">
              <a:extLst>
                <a:ext uri="{FF2B5EF4-FFF2-40B4-BE49-F238E27FC236}">
                  <a16:creationId xmlns:a16="http://schemas.microsoft.com/office/drawing/2014/main" id="{9161B5AF-03E6-31CA-92D9-E0B3CB0E2C6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11928" y="135342"/>
              <a:ext cx="733945" cy="635998"/>
            </a:xfrm>
            <a:prstGeom prst="rect">
              <a:avLst/>
            </a:prstGeom>
          </p:spPr>
        </p:pic>
      </p:grpSp>
      <p:sp>
        <p:nvSpPr>
          <p:cNvPr id="17" name="CuadroTexto 16">
            <a:extLst>
              <a:ext uri="{FF2B5EF4-FFF2-40B4-BE49-F238E27FC236}">
                <a16:creationId xmlns:a16="http://schemas.microsoft.com/office/drawing/2014/main" id="{FA744481-A056-0510-7088-63D6BBAC4262}"/>
              </a:ext>
            </a:extLst>
          </p:cNvPr>
          <p:cNvSpPr txBox="1"/>
          <p:nvPr/>
        </p:nvSpPr>
        <p:spPr>
          <a:xfrm>
            <a:off x="323775" y="1144056"/>
            <a:ext cx="7208537" cy="296684"/>
          </a:xfrm>
          <a:prstGeom prst="rect">
            <a:avLst/>
          </a:prstGeom>
          <a:noFill/>
        </p:spPr>
        <p:txBody>
          <a:bodyPr wrap="square" rtlCol="0">
            <a:spAutoFit/>
          </a:bodyPr>
          <a:lstStyle/>
          <a:p>
            <a:pPr>
              <a:lnSpc>
                <a:spcPts val="1700"/>
              </a:lnSpc>
            </a:pPr>
            <a:r>
              <a:rPr lang="es-ES" sz="1400" dirty="0">
                <a:solidFill>
                  <a:srgbClr val="007E66"/>
                </a:solidFill>
                <a:latin typeface="Arial" panose="020B0604020202020204" pitchFamily="34" charset="0"/>
                <a:cs typeface="Arial" panose="020B0604020202020204" pitchFamily="34" charset="0"/>
              </a:rPr>
              <a:t>I PUNTO DE PARTIDA </a:t>
            </a:r>
          </a:p>
        </p:txBody>
      </p:sp>
      <p:sp>
        <p:nvSpPr>
          <p:cNvPr id="18" name="CuadroTexto 17">
            <a:extLst>
              <a:ext uri="{FF2B5EF4-FFF2-40B4-BE49-F238E27FC236}">
                <a16:creationId xmlns:a16="http://schemas.microsoft.com/office/drawing/2014/main" id="{A8FBD523-06CB-8190-0628-82E197D3A1B1}"/>
              </a:ext>
            </a:extLst>
          </p:cNvPr>
          <p:cNvSpPr txBox="1"/>
          <p:nvPr/>
        </p:nvSpPr>
        <p:spPr>
          <a:xfrm>
            <a:off x="323774" y="1490603"/>
            <a:ext cx="7208537" cy="296684"/>
          </a:xfrm>
          <a:prstGeom prst="rect">
            <a:avLst/>
          </a:prstGeom>
          <a:noFill/>
        </p:spPr>
        <p:txBody>
          <a:bodyPr wrap="square" rtlCol="0">
            <a:spAutoFit/>
          </a:bodyPr>
          <a:lstStyle/>
          <a:p>
            <a:pPr>
              <a:lnSpc>
                <a:spcPts val="1700"/>
              </a:lnSpc>
            </a:pPr>
            <a:r>
              <a:rPr lang="es-ES" sz="1400" b="1" dirty="0">
                <a:solidFill>
                  <a:srgbClr val="007E66"/>
                </a:solidFill>
                <a:latin typeface="Arial" panose="020B0604020202020204" pitchFamily="34" charset="0"/>
                <a:cs typeface="Arial" panose="020B0604020202020204" pitchFamily="34" charset="0"/>
              </a:rPr>
              <a:t>GESTIÓN DE LA DEMANDA </a:t>
            </a:r>
          </a:p>
        </p:txBody>
      </p:sp>
      <p:pic>
        <p:nvPicPr>
          <p:cNvPr id="19" name="Imagen 18">
            <a:extLst>
              <a:ext uri="{FF2B5EF4-FFF2-40B4-BE49-F238E27FC236}">
                <a16:creationId xmlns:a16="http://schemas.microsoft.com/office/drawing/2014/main" id="{24F12A76-86C6-D992-7A9E-3449CCD1D3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15" y="6073562"/>
            <a:ext cx="1151732" cy="747860"/>
          </a:xfrm>
          <a:prstGeom prst="rect">
            <a:avLst/>
          </a:prstGeom>
        </p:spPr>
      </p:pic>
    </p:spTree>
    <p:extLst>
      <p:ext uri="{BB962C8B-B14F-4D97-AF65-F5344CB8AC3E}">
        <p14:creationId xmlns:p14="http://schemas.microsoft.com/office/powerpoint/2010/main" val="2762627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a:extLst>
            <a:ext uri="{FF2B5EF4-FFF2-40B4-BE49-F238E27FC236}">
              <a16:creationId xmlns:a16="http://schemas.microsoft.com/office/drawing/2014/main" id="{7A4518C2-2C58-6681-4B7D-05416912E5F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A643D6F-10FD-889C-D0DA-05CE24DEF229}"/>
              </a:ext>
            </a:extLst>
          </p:cNvPr>
          <p:cNvSpPr txBox="1"/>
          <p:nvPr/>
        </p:nvSpPr>
        <p:spPr>
          <a:xfrm rot="16200000">
            <a:off x="64660" y="2825768"/>
            <a:ext cx="2563812" cy="523875"/>
          </a:xfrm>
          <a:prstGeom prst="rect">
            <a:avLst/>
          </a:prstGeom>
          <a:noFill/>
        </p:spPr>
        <p:txBody>
          <a:bodyPr>
            <a:spAutoFit/>
          </a:bodyPr>
          <a:lstStyle/>
          <a:p>
            <a:pPr>
              <a:defRPr/>
            </a:pPr>
            <a:r>
              <a:rPr lang="es-ES_tradnl" sz="2800" kern="1000" spc="-30" dirty="0">
                <a:solidFill>
                  <a:schemeClr val="bg2">
                    <a:lumMod val="75000"/>
                  </a:schemeClr>
                </a:solidFill>
                <a:latin typeface="Arial Narrow" panose="020B0606020202030204" pitchFamily="34" charset="0"/>
                <a:cs typeface="Arial" panose="020B0604020202020204" pitchFamily="34" charset="0"/>
              </a:rPr>
              <a:t>Preocupaciones</a:t>
            </a:r>
            <a:endParaRPr lang="es-ES" sz="2800" kern="1000" spc="-30" dirty="0">
              <a:solidFill>
                <a:schemeClr val="bg2">
                  <a:lumMod val="75000"/>
                </a:schemeClr>
              </a:solidFill>
              <a:latin typeface="Arial Narrow" panose="020B0606020202030204" pitchFamily="34" charset="0"/>
              <a:cs typeface="Arial" panose="020B0604020202020204" pitchFamily="34" charset="0"/>
            </a:endParaRPr>
          </a:p>
        </p:txBody>
      </p:sp>
      <p:grpSp>
        <p:nvGrpSpPr>
          <p:cNvPr id="4" name="Grupo 3">
            <a:extLst>
              <a:ext uri="{FF2B5EF4-FFF2-40B4-BE49-F238E27FC236}">
                <a16:creationId xmlns:a16="http://schemas.microsoft.com/office/drawing/2014/main" id="{5BF03513-5EFD-873B-95D0-7DFE4CD2B166}"/>
              </a:ext>
            </a:extLst>
          </p:cNvPr>
          <p:cNvGrpSpPr/>
          <p:nvPr/>
        </p:nvGrpSpPr>
        <p:grpSpPr>
          <a:xfrm>
            <a:off x="1616779" y="2153418"/>
            <a:ext cx="9490593" cy="2092325"/>
            <a:chOff x="341313" y="2303463"/>
            <a:chExt cx="9121775" cy="2092325"/>
          </a:xfrm>
        </p:grpSpPr>
        <p:sp>
          <p:nvSpPr>
            <p:cNvPr id="5" name="Rectángulo 4">
              <a:extLst>
                <a:ext uri="{FF2B5EF4-FFF2-40B4-BE49-F238E27FC236}">
                  <a16:creationId xmlns:a16="http://schemas.microsoft.com/office/drawing/2014/main" id="{F37F5BD0-CBF6-52CF-B599-ACCC0C76207D}"/>
                </a:ext>
              </a:extLst>
            </p:cNvPr>
            <p:cNvSpPr/>
            <p:nvPr/>
          </p:nvSpPr>
          <p:spPr>
            <a:xfrm>
              <a:off x="3627438" y="3038475"/>
              <a:ext cx="1935162" cy="135731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6" name="Rectángulo 5">
              <a:extLst>
                <a:ext uri="{FF2B5EF4-FFF2-40B4-BE49-F238E27FC236}">
                  <a16:creationId xmlns:a16="http://schemas.microsoft.com/office/drawing/2014/main" id="{0C2334F4-1306-F872-8F6E-00AAC0916FE4}"/>
                </a:ext>
              </a:extLst>
            </p:cNvPr>
            <p:cNvSpPr/>
            <p:nvPr/>
          </p:nvSpPr>
          <p:spPr>
            <a:xfrm>
              <a:off x="419894" y="3284032"/>
              <a:ext cx="1935162" cy="101441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7" name="Rectángulo 6">
              <a:extLst>
                <a:ext uri="{FF2B5EF4-FFF2-40B4-BE49-F238E27FC236}">
                  <a16:creationId xmlns:a16="http://schemas.microsoft.com/office/drawing/2014/main" id="{098210D8-AE3D-32CB-B138-F089917B816E}"/>
                </a:ext>
              </a:extLst>
            </p:cNvPr>
            <p:cNvSpPr/>
            <p:nvPr/>
          </p:nvSpPr>
          <p:spPr>
            <a:xfrm>
              <a:off x="6596064" y="3068638"/>
              <a:ext cx="1935162" cy="132715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8" name="Rectángulo redondeado 15">
              <a:extLst>
                <a:ext uri="{FF2B5EF4-FFF2-40B4-BE49-F238E27FC236}">
                  <a16:creationId xmlns:a16="http://schemas.microsoft.com/office/drawing/2014/main" id="{AD95CDFC-0C04-6B03-B47E-2E8999D5A556}"/>
                </a:ext>
              </a:extLst>
            </p:cNvPr>
            <p:cNvSpPr/>
            <p:nvPr/>
          </p:nvSpPr>
          <p:spPr>
            <a:xfrm>
              <a:off x="341313" y="2303463"/>
              <a:ext cx="8505825" cy="1114425"/>
            </a:xfrm>
            <a:prstGeom prst="roundRect">
              <a:avLst/>
            </a:prstGeom>
            <a:gradFill flip="none" rotWithShape="1">
              <a:gsLst>
                <a:gs pos="44000">
                  <a:srgbClr val="DFEBF7"/>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pic>
          <p:nvPicPr>
            <p:cNvPr id="9" name="Imagen 3">
              <a:extLst>
                <a:ext uri="{FF2B5EF4-FFF2-40B4-BE49-F238E27FC236}">
                  <a16:creationId xmlns:a16="http://schemas.microsoft.com/office/drawing/2014/main" id="{6EDB6E55-00BD-9867-E82D-8F69B57C6BC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1900" y="2452688"/>
              <a:ext cx="15113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5">
              <a:extLst>
                <a:ext uri="{FF2B5EF4-FFF2-40B4-BE49-F238E27FC236}">
                  <a16:creationId xmlns:a16="http://schemas.microsoft.com/office/drawing/2014/main" id="{0DD23244-4B15-589A-230A-9400968536D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288" y="2520950"/>
              <a:ext cx="10001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0">
              <a:extLst>
                <a:ext uri="{FF2B5EF4-FFF2-40B4-BE49-F238E27FC236}">
                  <a16:creationId xmlns:a16="http://schemas.microsoft.com/office/drawing/2014/main" id="{2890CC57-633F-7DCC-B194-594714AA273C}"/>
                </a:ext>
              </a:extLst>
            </p:cNvPr>
            <p:cNvSpPr txBox="1"/>
            <p:nvPr/>
          </p:nvSpPr>
          <p:spPr>
            <a:xfrm>
              <a:off x="1036638" y="2439988"/>
              <a:ext cx="1600200" cy="339725"/>
            </a:xfrm>
            <a:prstGeom prst="rect">
              <a:avLst/>
            </a:prstGeom>
            <a:noFill/>
          </p:spPr>
          <p:txBody>
            <a:bodyPr>
              <a:spAutoFit/>
            </a:bodyPr>
            <a:lstStyle/>
            <a:p>
              <a:pPr eaLnBrk="1" fontAlgn="auto" hangingPunct="1">
                <a:spcBef>
                  <a:spcPts val="0"/>
                </a:spcBef>
                <a:spcAft>
                  <a:spcPts val="0"/>
                </a:spcAft>
                <a:defRPr/>
              </a:pPr>
              <a:r>
                <a:rPr lang="es-ES" sz="1600" b="1" kern="1000" spc="-30" dirty="0">
                  <a:latin typeface="Arial Narrow" panose="020B0606020202030204" pitchFamily="34" charset="0"/>
                  <a:cs typeface="Arial" panose="020B0604020202020204" pitchFamily="34" charset="0"/>
                </a:rPr>
                <a:t>Ciudad/Territorio</a:t>
              </a:r>
            </a:p>
          </p:txBody>
        </p:sp>
        <p:sp>
          <p:nvSpPr>
            <p:cNvPr id="12" name="CuadroTexto 11">
              <a:extLst>
                <a:ext uri="{FF2B5EF4-FFF2-40B4-BE49-F238E27FC236}">
                  <a16:creationId xmlns:a16="http://schemas.microsoft.com/office/drawing/2014/main" id="{1F9E8D89-4FEC-06C4-8AAA-DF38AA39038A}"/>
                </a:ext>
              </a:extLst>
            </p:cNvPr>
            <p:cNvSpPr txBox="1"/>
            <p:nvPr/>
          </p:nvSpPr>
          <p:spPr>
            <a:xfrm>
              <a:off x="3524250" y="2470150"/>
              <a:ext cx="2493963" cy="585788"/>
            </a:xfrm>
            <a:prstGeom prst="rect">
              <a:avLst/>
            </a:prstGeom>
            <a:noFill/>
          </p:spPr>
          <p:txBody>
            <a:bodyPr>
              <a:spAutoFit/>
            </a:bodyPr>
            <a:lstStyle/>
            <a:p>
              <a:pPr eaLnBrk="1" fontAlgn="auto" hangingPunct="1">
                <a:spcBef>
                  <a:spcPts val="0"/>
                </a:spcBef>
                <a:spcAft>
                  <a:spcPts val="0"/>
                </a:spcAft>
                <a:defRPr/>
              </a:pPr>
              <a:r>
                <a:rPr lang="es-ES" sz="1600" b="1" kern="1000" spc="-30" dirty="0">
                  <a:latin typeface="Arial Narrow" panose="020B0606020202030204" pitchFamily="34" charset="0"/>
                  <a:cs typeface="Arial" panose="020B0604020202020204" pitchFamily="34" charset="0"/>
                </a:rPr>
                <a:t>Abonados/Usuarios del agua</a:t>
              </a:r>
            </a:p>
            <a:p>
              <a:pPr eaLnBrk="1" fontAlgn="auto" hangingPunct="1">
                <a:spcBef>
                  <a:spcPts val="0"/>
                </a:spcBef>
                <a:spcAft>
                  <a:spcPts val="0"/>
                </a:spcAft>
                <a:defRPr/>
              </a:pPr>
              <a:r>
                <a:rPr lang="es-ES" sz="1600" kern="1000" spc="-30" dirty="0">
                  <a:latin typeface="Arial Narrow" panose="020B0606020202030204" pitchFamily="34" charset="0"/>
                  <a:cs typeface="Arial" panose="020B0604020202020204" pitchFamily="34" charset="0"/>
                </a:rPr>
                <a:t>         </a:t>
              </a:r>
            </a:p>
          </p:txBody>
        </p:sp>
        <p:pic>
          <p:nvPicPr>
            <p:cNvPr id="13" name="Imagen 6">
              <a:extLst>
                <a:ext uri="{FF2B5EF4-FFF2-40B4-BE49-F238E27FC236}">
                  <a16:creationId xmlns:a16="http://schemas.microsoft.com/office/drawing/2014/main" id="{89655033-D1B2-81E3-599A-A8985EED116D}"/>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21375" y="2452688"/>
              <a:ext cx="1484313"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3">
              <a:extLst>
                <a:ext uri="{FF2B5EF4-FFF2-40B4-BE49-F238E27FC236}">
                  <a16:creationId xmlns:a16="http://schemas.microsoft.com/office/drawing/2014/main" id="{4DA47EF1-3BDC-5A49-D4B0-315554DE36B4}"/>
                </a:ext>
              </a:extLst>
            </p:cNvPr>
            <p:cNvSpPr txBox="1"/>
            <p:nvPr/>
          </p:nvSpPr>
          <p:spPr>
            <a:xfrm>
              <a:off x="6967538" y="2452688"/>
              <a:ext cx="2495550" cy="585787"/>
            </a:xfrm>
            <a:prstGeom prst="rect">
              <a:avLst/>
            </a:prstGeom>
            <a:noFill/>
          </p:spPr>
          <p:txBody>
            <a:bodyPr>
              <a:spAutoFit/>
            </a:bodyPr>
            <a:lstStyle/>
            <a:p>
              <a:pPr eaLnBrk="1" fontAlgn="auto" hangingPunct="1">
                <a:spcBef>
                  <a:spcPts val="0"/>
                </a:spcBef>
                <a:spcAft>
                  <a:spcPts val="0"/>
                </a:spcAft>
                <a:defRPr/>
              </a:pPr>
              <a:r>
                <a:rPr lang="es-ES" sz="1600" b="1" kern="1000" spc="-30" dirty="0">
                  <a:latin typeface="Arial Narrow" panose="020B0606020202030204" pitchFamily="34" charset="0"/>
                  <a:cs typeface="Arial" panose="020B0604020202020204" pitchFamily="34" charset="0"/>
                </a:rPr>
                <a:t>Operador</a:t>
              </a:r>
            </a:p>
            <a:p>
              <a:pPr eaLnBrk="1" fontAlgn="auto" hangingPunct="1">
                <a:spcBef>
                  <a:spcPts val="0"/>
                </a:spcBef>
                <a:spcAft>
                  <a:spcPts val="0"/>
                </a:spcAft>
                <a:defRPr/>
              </a:pPr>
              <a:r>
                <a:rPr lang="es-ES" sz="1600" kern="1000" spc="-30" dirty="0">
                  <a:latin typeface="Arial Narrow" panose="020B0606020202030204" pitchFamily="34" charset="0"/>
                  <a:cs typeface="Arial" panose="020B0604020202020204" pitchFamily="34" charset="0"/>
                </a:rPr>
                <a:t>        </a:t>
              </a:r>
            </a:p>
          </p:txBody>
        </p:sp>
        <p:sp>
          <p:nvSpPr>
            <p:cNvPr id="15" name="CuadroTexto 14">
              <a:extLst>
                <a:ext uri="{FF2B5EF4-FFF2-40B4-BE49-F238E27FC236}">
                  <a16:creationId xmlns:a16="http://schemas.microsoft.com/office/drawing/2014/main" id="{65C39C00-794C-A28B-5DB6-08713D15A863}"/>
                </a:ext>
              </a:extLst>
            </p:cNvPr>
            <p:cNvSpPr txBox="1"/>
            <p:nvPr/>
          </p:nvSpPr>
          <p:spPr>
            <a:xfrm>
              <a:off x="420361" y="3524269"/>
              <a:ext cx="1935162" cy="584200"/>
            </a:xfrm>
            <a:prstGeom prst="rect">
              <a:avLst/>
            </a:prstGeom>
            <a:noFill/>
          </p:spPr>
          <p:txBody>
            <a:bodyPr>
              <a:spAutoFit/>
            </a:bodyPr>
            <a:lstStyle/>
            <a:p>
              <a:pPr algn="ctr">
                <a:defRPr/>
              </a:pPr>
              <a:r>
                <a:rPr lang="es-ES_tradnl" sz="1600" b="1" kern="1000" spc="-30" dirty="0">
                  <a:solidFill>
                    <a:schemeClr val="bg1">
                      <a:lumMod val="50000"/>
                    </a:schemeClr>
                  </a:solidFill>
                  <a:latin typeface="Arial Narrow" panose="020B0606020202030204" pitchFamily="34" charset="0"/>
                  <a:cs typeface="Arial" panose="020B0604020202020204" pitchFamily="34" charset="0"/>
                </a:rPr>
                <a:t>Gestión de la demanda en clave ambiental</a:t>
              </a:r>
              <a:endParaRPr lang="es-ES" sz="1600" b="1" kern="1000" spc="-30" dirty="0">
                <a:solidFill>
                  <a:schemeClr val="bg1">
                    <a:lumMod val="50000"/>
                  </a:schemeClr>
                </a:solidFill>
                <a:latin typeface="Arial Narrow" panose="020B060602020203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447BE17C-F74A-C4BB-9F96-BACDC9A587FE}"/>
                </a:ext>
              </a:extLst>
            </p:cNvPr>
            <p:cNvSpPr txBox="1"/>
            <p:nvPr/>
          </p:nvSpPr>
          <p:spPr>
            <a:xfrm>
              <a:off x="6555542" y="3530600"/>
              <a:ext cx="2024063" cy="584200"/>
            </a:xfrm>
            <a:prstGeom prst="rect">
              <a:avLst/>
            </a:prstGeom>
            <a:noFill/>
          </p:spPr>
          <p:txBody>
            <a:bodyPr>
              <a:spAutoFit/>
            </a:bodyPr>
            <a:lstStyle/>
            <a:p>
              <a:pPr algn="ctr">
                <a:defRPr/>
              </a:pPr>
              <a:r>
                <a:rPr lang="es-ES_tradnl" sz="1600" b="1" kern="1000" spc="-30" dirty="0">
                  <a:solidFill>
                    <a:schemeClr val="bg1">
                      <a:lumMod val="50000"/>
                    </a:schemeClr>
                  </a:solidFill>
                  <a:latin typeface="Arial Narrow" panose="020B0606020202030204" pitchFamily="34" charset="0"/>
                  <a:cs typeface="Arial" panose="020B0604020202020204" pitchFamily="34" charset="0"/>
                </a:rPr>
                <a:t>Gestión de la demanda en clave de eficiencia</a:t>
              </a:r>
              <a:endParaRPr lang="es-ES" sz="1600" b="1" kern="1000" spc="-30" dirty="0">
                <a:solidFill>
                  <a:schemeClr val="bg1">
                    <a:lumMod val="50000"/>
                  </a:schemeClr>
                </a:solidFill>
                <a:latin typeface="Arial Narrow" panose="020B0606020202030204" pitchFamily="34" charset="0"/>
                <a:cs typeface="Arial" panose="020B0604020202020204" pitchFamily="34" charset="0"/>
              </a:endParaRPr>
            </a:p>
          </p:txBody>
        </p:sp>
        <p:sp>
          <p:nvSpPr>
            <p:cNvPr id="17" name="CuadroTexto 16">
              <a:extLst>
                <a:ext uri="{FF2B5EF4-FFF2-40B4-BE49-F238E27FC236}">
                  <a16:creationId xmlns:a16="http://schemas.microsoft.com/office/drawing/2014/main" id="{EE9CB3B2-2A64-390B-86DB-3539A022E5AF}"/>
                </a:ext>
              </a:extLst>
            </p:cNvPr>
            <p:cNvSpPr txBox="1"/>
            <p:nvPr/>
          </p:nvSpPr>
          <p:spPr>
            <a:xfrm>
              <a:off x="3608123" y="3536668"/>
              <a:ext cx="1935162" cy="584200"/>
            </a:xfrm>
            <a:prstGeom prst="rect">
              <a:avLst/>
            </a:prstGeom>
            <a:noFill/>
          </p:spPr>
          <p:txBody>
            <a:bodyPr>
              <a:spAutoFit/>
            </a:bodyPr>
            <a:lstStyle/>
            <a:p>
              <a:pPr algn="ctr">
                <a:defRPr/>
              </a:pPr>
              <a:r>
                <a:rPr lang="es-ES_tradnl" sz="1600" b="1" kern="1000" spc="-30" dirty="0">
                  <a:solidFill>
                    <a:schemeClr val="bg1">
                      <a:lumMod val="50000"/>
                    </a:schemeClr>
                  </a:solidFill>
                  <a:latin typeface="Arial Narrow" panose="020B0606020202030204" pitchFamily="34" charset="0"/>
                  <a:cs typeface="Arial" panose="020B0604020202020204" pitchFamily="34" charset="0"/>
                </a:rPr>
                <a:t>Gestión de la demanda en clave de servicio</a:t>
              </a:r>
              <a:endParaRPr lang="es-ES" sz="1600" b="1" kern="1000" spc="-30" dirty="0">
                <a:solidFill>
                  <a:schemeClr val="bg1">
                    <a:lumMod val="50000"/>
                  </a:schemeClr>
                </a:solidFill>
                <a:latin typeface="Arial Narrow" panose="020B0606020202030204" pitchFamily="34" charset="0"/>
                <a:cs typeface="Arial" panose="020B0604020202020204" pitchFamily="34" charset="0"/>
              </a:endParaRPr>
            </a:p>
          </p:txBody>
        </p:sp>
      </p:grpSp>
      <p:sp>
        <p:nvSpPr>
          <p:cNvPr id="18" name="CuadroTexto 17">
            <a:extLst>
              <a:ext uri="{FF2B5EF4-FFF2-40B4-BE49-F238E27FC236}">
                <a16:creationId xmlns:a16="http://schemas.microsoft.com/office/drawing/2014/main" id="{F8675213-0D24-FC5B-C847-3E8C0909A6DA}"/>
              </a:ext>
            </a:extLst>
          </p:cNvPr>
          <p:cNvSpPr txBox="1"/>
          <p:nvPr/>
        </p:nvSpPr>
        <p:spPr>
          <a:xfrm rot="16200000">
            <a:off x="55921" y="5119952"/>
            <a:ext cx="2563812" cy="523220"/>
          </a:xfrm>
          <a:prstGeom prst="rect">
            <a:avLst/>
          </a:prstGeom>
          <a:noFill/>
        </p:spPr>
        <p:txBody>
          <a:bodyPr>
            <a:spAutoFit/>
          </a:bodyPr>
          <a:lstStyle/>
          <a:p>
            <a:pPr>
              <a:defRPr/>
            </a:pPr>
            <a:r>
              <a:rPr lang="es-ES_tradnl" sz="2800" kern="1000" spc="-30" dirty="0">
                <a:solidFill>
                  <a:schemeClr val="bg2">
                    <a:lumMod val="75000"/>
                  </a:schemeClr>
                </a:solidFill>
                <a:latin typeface="Arial Narrow" panose="020B0606020202030204" pitchFamily="34" charset="0"/>
                <a:cs typeface="Arial" panose="020B0604020202020204" pitchFamily="34" charset="0"/>
              </a:rPr>
              <a:t>Desarrollando</a:t>
            </a:r>
            <a:endParaRPr lang="es-ES" sz="2800" kern="1000" spc="-30" dirty="0">
              <a:solidFill>
                <a:schemeClr val="bg2">
                  <a:lumMod val="75000"/>
                </a:schemeClr>
              </a:solidFill>
              <a:latin typeface="Arial Narrow" panose="020B0606020202030204" pitchFamily="34" charset="0"/>
              <a:cs typeface="Arial" panose="020B0604020202020204" pitchFamily="34" charset="0"/>
            </a:endParaRPr>
          </a:p>
        </p:txBody>
      </p:sp>
      <p:grpSp>
        <p:nvGrpSpPr>
          <p:cNvPr id="19" name="Grupo 18">
            <a:extLst>
              <a:ext uri="{FF2B5EF4-FFF2-40B4-BE49-F238E27FC236}">
                <a16:creationId xmlns:a16="http://schemas.microsoft.com/office/drawing/2014/main" id="{BADED713-3565-A36C-49D7-2E33AB5F1EC9}"/>
              </a:ext>
            </a:extLst>
          </p:cNvPr>
          <p:cNvGrpSpPr/>
          <p:nvPr/>
        </p:nvGrpSpPr>
        <p:grpSpPr>
          <a:xfrm>
            <a:off x="1813100" y="4636429"/>
            <a:ext cx="8476412" cy="1920129"/>
            <a:chOff x="822714" y="4670345"/>
            <a:chExt cx="7768023" cy="1920129"/>
          </a:xfrm>
        </p:grpSpPr>
        <p:grpSp>
          <p:nvGrpSpPr>
            <p:cNvPr id="20" name="Grupo 19">
              <a:extLst>
                <a:ext uri="{FF2B5EF4-FFF2-40B4-BE49-F238E27FC236}">
                  <a16:creationId xmlns:a16="http://schemas.microsoft.com/office/drawing/2014/main" id="{82743980-128D-CBCB-DF88-26F3FFBA903C}"/>
                </a:ext>
              </a:extLst>
            </p:cNvPr>
            <p:cNvGrpSpPr/>
            <p:nvPr/>
          </p:nvGrpSpPr>
          <p:grpSpPr>
            <a:xfrm>
              <a:off x="822714" y="4670345"/>
              <a:ext cx="7768023" cy="1385293"/>
              <a:chOff x="985880" y="5049000"/>
              <a:chExt cx="7768023" cy="1385293"/>
            </a:xfrm>
          </p:grpSpPr>
          <p:pic>
            <p:nvPicPr>
              <p:cNvPr id="22" name="Imagen 2">
                <a:extLst>
                  <a:ext uri="{FF2B5EF4-FFF2-40B4-BE49-F238E27FC236}">
                    <a16:creationId xmlns:a16="http://schemas.microsoft.com/office/drawing/2014/main" id="{0FCA7CF2-1168-BBFD-CF6A-3C9E49A6932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85880" y="5082779"/>
                <a:ext cx="6989649" cy="1351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ángulo 22">
                <a:extLst>
                  <a:ext uri="{FF2B5EF4-FFF2-40B4-BE49-F238E27FC236}">
                    <a16:creationId xmlns:a16="http://schemas.microsoft.com/office/drawing/2014/main" id="{B1292C9D-5068-3447-487A-1A289BFC799A}"/>
                  </a:ext>
                </a:extLst>
              </p:cNvPr>
              <p:cNvSpPr/>
              <p:nvPr/>
            </p:nvSpPr>
            <p:spPr>
              <a:xfrm>
                <a:off x="4818225" y="5049000"/>
                <a:ext cx="3170760" cy="589462"/>
              </a:xfrm>
              <a:prstGeom prst="rect">
                <a:avLst/>
              </a:prstGeom>
              <a:solidFill>
                <a:schemeClr val="accent2">
                  <a:lumMod val="40000"/>
                  <a:lumOff val="60000"/>
                  <a:alpha val="3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4" name="Imagen 23">
                <a:extLst>
                  <a:ext uri="{FF2B5EF4-FFF2-40B4-BE49-F238E27FC236}">
                    <a16:creationId xmlns:a16="http://schemas.microsoft.com/office/drawing/2014/main" id="{84C30ECC-DA68-B83D-0EFB-B8D8DD0813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0572" y="5410048"/>
                <a:ext cx="973331" cy="589462"/>
              </a:xfrm>
              <a:prstGeom prst="rect">
                <a:avLst/>
              </a:prstGeom>
              <a:ln>
                <a:noFill/>
              </a:ln>
              <a:effectLst>
                <a:outerShdw blurRad="292100" dist="139700" dir="2700000" algn="tl" rotWithShape="0">
                  <a:srgbClr val="333333">
                    <a:alpha val="65000"/>
                  </a:srgbClr>
                </a:outerShdw>
              </a:effectLst>
            </p:spPr>
          </p:pic>
        </p:grpSp>
        <p:pic>
          <p:nvPicPr>
            <p:cNvPr id="21" name="Imagen 20">
              <a:extLst>
                <a:ext uri="{FF2B5EF4-FFF2-40B4-BE49-F238E27FC236}">
                  <a16:creationId xmlns:a16="http://schemas.microsoft.com/office/drawing/2014/main" id="{312EE9A1-E0BE-FA4D-8FDB-0F9C546DAA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1637" y="5958852"/>
              <a:ext cx="1075176" cy="631622"/>
            </a:xfrm>
            <a:prstGeom prst="rect">
              <a:avLst/>
            </a:prstGeom>
            <a:ln>
              <a:noFill/>
            </a:ln>
            <a:effectLst>
              <a:outerShdw blurRad="292100" dist="139700" dir="2700000" algn="tl" rotWithShape="0">
                <a:srgbClr val="333333">
                  <a:alpha val="65000"/>
                </a:srgbClr>
              </a:outerShdw>
            </a:effectLst>
          </p:spPr>
        </p:pic>
      </p:grpSp>
      <p:grpSp>
        <p:nvGrpSpPr>
          <p:cNvPr id="25" name="Grupo 24">
            <a:extLst>
              <a:ext uri="{FF2B5EF4-FFF2-40B4-BE49-F238E27FC236}">
                <a16:creationId xmlns:a16="http://schemas.microsoft.com/office/drawing/2014/main" id="{6CFC0CF7-D81C-082F-BE13-BA4AEF1882CF}"/>
              </a:ext>
            </a:extLst>
          </p:cNvPr>
          <p:cNvGrpSpPr/>
          <p:nvPr/>
        </p:nvGrpSpPr>
        <p:grpSpPr>
          <a:xfrm>
            <a:off x="323775" y="1054027"/>
            <a:ext cx="8663351" cy="733260"/>
            <a:chOff x="1132056" y="76198"/>
            <a:chExt cx="8813817" cy="757808"/>
          </a:xfrm>
        </p:grpSpPr>
        <p:sp>
          <p:nvSpPr>
            <p:cNvPr id="26" name="Rectángulo 25">
              <a:extLst>
                <a:ext uri="{FF2B5EF4-FFF2-40B4-BE49-F238E27FC236}">
                  <a16:creationId xmlns:a16="http://schemas.microsoft.com/office/drawing/2014/main" id="{9273AD09-E23D-13B4-819A-53D3B27BE3B7}"/>
                </a:ext>
              </a:extLst>
            </p:cNvPr>
            <p:cNvSpPr/>
            <p:nvPr/>
          </p:nvSpPr>
          <p:spPr>
            <a:xfrm>
              <a:off x="1132056" y="76198"/>
              <a:ext cx="8380244" cy="75780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7" name="Gráfico 26" descr="Agua con relleno sólido">
              <a:extLst>
                <a:ext uri="{FF2B5EF4-FFF2-40B4-BE49-F238E27FC236}">
                  <a16:creationId xmlns:a16="http://schemas.microsoft.com/office/drawing/2014/main" id="{C7B9D052-0FB1-4C56-9CFE-12389BBDA7F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11928" y="135342"/>
              <a:ext cx="733945" cy="635998"/>
            </a:xfrm>
            <a:prstGeom prst="rect">
              <a:avLst/>
            </a:prstGeom>
          </p:spPr>
        </p:pic>
      </p:grpSp>
      <p:sp>
        <p:nvSpPr>
          <p:cNvPr id="28" name="CuadroTexto 27">
            <a:extLst>
              <a:ext uri="{FF2B5EF4-FFF2-40B4-BE49-F238E27FC236}">
                <a16:creationId xmlns:a16="http://schemas.microsoft.com/office/drawing/2014/main" id="{1A7C882A-C558-B207-54AC-310150EF3686}"/>
              </a:ext>
            </a:extLst>
          </p:cNvPr>
          <p:cNvSpPr txBox="1"/>
          <p:nvPr/>
        </p:nvSpPr>
        <p:spPr>
          <a:xfrm>
            <a:off x="323775" y="1144056"/>
            <a:ext cx="7208537" cy="296684"/>
          </a:xfrm>
          <a:prstGeom prst="rect">
            <a:avLst/>
          </a:prstGeom>
          <a:noFill/>
        </p:spPr>
        <p:txBody>
          <a:bodyPr wrap="square" rtlCol="0">
            <a:spAutoFit/>
          </a:bodyPr>
          <a:lstStyle/>
          <a:p>
            <a:pPr>
              <a:lnSpc>
                <a:spcPts val="1700"/>
              </a:lnSpc>
            </a:pPr>
            <a:r>
              <a:rPr lang="es-ES" sz="1400" dirty="0">
                <a:solidFill>
                  <a:srgbClr val="007E66"/>
                </a:solidFill>
                <a:latin typeface="Arial" panose="020B0604020202020204" pitchFamily="34" charset="0"/>
                <a:cs typeface="Arial" panose="020B0604020202020204" pitchFamily="34" charset="0"/>
              </a:rPr>
              <a:t>EFICIENTE, SOSTENIBLE Y RESPONSABLE </a:t>
            </a:r>
          </a:p>
        </p:txBody>
      </p:sp>
      <p:sp>
        <p:nvSpPr>
          <p:cNvPr id="29" name="CuadroTexto 28">
            <a:extLst>
              <a:ext uri="{FF2B5EF4-FFF2-40B4-BE49-F238E27FC236}">
                <a16:creationId xmlns:a16="http://schemas.microsoft.com/office/drawing/2014/main" id="{46265DAC-2EF4-ABBA-746D-FCF35CD92FE9}"/>
              </a:ext>
            </a:extLst>
          </p:cNvPr>
          <p:cNvSpPr txBox="1"/>
          <p:nvPr/>
        </p:nvSpPr>
        <p:spPr>
          <a:xfrm>
            <a:off x="323774" y="1490603"/>
            <a:ext cx="9121677" cy="296684"/>
          </a:xfrm>
          <a:prstGeom prst="rect">
            <a:avLst/>
          </a:prstGeom>
          <a:noFill/>
        </p:spPr>
        <p:txBody>
          <a:bodyPr wrap="square" rtlCol="0">
            <a:spAutoFit/>
          </a:bodyPr>
          <a:lstStyle/>
          <a:p>
            <a:pPr>
              <a:lnSpc>
                <a:spcPts val="1700"/>
              </a:lnSpc>
            </a:pPr>
            <a:r>
              <a:rPr lang="es-ES" sz="1400" b="1" dirty="0">
                <a:solidFill>
                  <a:srgbClr val="007E66"/>
                </a:solidFill>
                <a:latin typeface="Arial" panose="020B0604020202020204" pitchFamily="34" charset="0"/>
                <a:cs typeface="Arial" panose="020B0604020202020204" pitchFamily="34" charset="0"/>
              </a:rPr>
              <a:t>Conjugando intereses y preocupaciones de los diferentes agentes que intervienen en la gestión del agua</a:t>
            </a:r>
          </a:p>
        </p:txBody>
      </p:sp>
      <p:pic>
        <p:nvPicPr>
          <p:cNvPr id="30" name="Imagen 29">
            <a:extLst>
              <a:ext uri="{FF2B5EF4-FFF2-40B4-BE49-F238E27FC236}">
                <a16:creationId xmlns:a16="http://schemas.microsoft.com/office/drawing/2014/main" id="{69DE9D59-F797-610D-B5C2-E0666C6B670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42540" y="6129407"/>
            <a:ext cx="1151732" cy="747860"/>
          </a:xfrm>
          <a:prstGeom prst="rect">
            <a:avLst/>
          </a:prstGeom>
        </p:spPr>
      </p:pic>
    </p:spTree>
    <p:extLst>
      <p:ext uri="{BB962C8B-B14F-4D97-AF65-F5344CB8AC3E}">
        <p14:creationId xmlns:p14="http://schemas.microsoft.com/office/powerpoint/2010/main" val="3985289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a:extLst>
            <a:ext uri="{FF2B5EF4-FFF2-40B4-BE49-F238E27FC236}">
              <a16:creationId xmlns:a16="http://schemas.microsoft.com/office/drawing/2014/main" id="{A1226338-2E1A-B39F-9DFF-82CDBAE75FE3}"/>
            </a:ext>
          </a:extLst>
        </p:cNvPr>
        <p:cNvGrpSpPr/>
        <p:nvPr/>
      </p:nvGrpSpPr>
      <p:grpSpPr>
        <a:xfrm>
          <a:off x="0" y="0"/>
          <a:ext cx="0" cy="0"/>
          <a:chOff x="0" y="0"/>
          <a:chExt cx="0" cy="0"/>
        </a:xfrm>
      </p:grpSpPr>
      <p:grpSp>
        <p:nvGrpSpPr>
          <p:cNvPr id="2" name="Grupo 1">
            <a:extLst>
              <a:ext uri="{FF2B5EF4-FFF2-40B4-BE49-F238E27FC236}">
                <a16:creationId xmlns:a16="http://schemas.microsoft.com/office/drawing/2014/main" id="{735571F6-E3D4-A94D-4197-D287782A429E}"/>
              </a:ext>
            </a:extLst>
          </p:cNvPr>
          <p:cNvGrpSpPr/>
          <p:nvPr/>
        </p:nvGrpSpPr>
        <p:grpSpPr>
          <a:xfrm>
            <a:off x="323775" y="1054027"/>
            <a:ext cx="8663351" cy="733260"/>
            <a:chOff x="1132056" y="76198"/>
            <a:chExt cx="8813817" cy="757808"/>
          </a:xfrm>
        </p:grpSpPr>
        <p:sp>
          <p:nvSpPr>
            <p:cNvPr id="3" name="Rectángulo 2">
              <a:extLst>
                <a:ext uri="{FF2B5EF4-FFF2-40B4-BE49-F238E27FC236}">
                  <a16:creationId xmlns:a16="http://schemas.microsoft.com/office/drawing/2014/main" id="{428DCA69-D0FE-5A88-F9C7-115F93635A70}"/>
                </a:ext>
              </a:extLst>
            </p:cNvPr>
            <p:cNvSpPr/>
            <p:nvPr/>
          </p:nvSpPr>
          <p:spPr>
            <a:xfrm>
              <a:off x="1132056" y="76198"/>
              <a:ext cx="8380244" cy="75780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4" name="Gráfico 3" descr="Agua con relleno sólido">
              <a:extLst>
                <a:ext uri="{FF2B5EF4-FFF2-40B4-BE49-F238E27FC236}">
                  <a16:creationId xmlns:a16="http://schemas.microsoft.com/office/drawing/2014/main" id="{0D8388CC-C28F-9DAC-BE31-02CC9BD4DD0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11928" y="135342"/>
              <a:ext cx="733945" cy="635998"/>
            </a:xfrm>
            <a:prstGeom prst="rect">
              <a:avLst/>
            </a:prstGeom>
          </p:spPr>
        </p:pic>
      </p:grpSp>
      <p:sp>
        <p:nvSpPr>
          <p:cNvPr id="5" name="CuadroTexto 4">
            <a:extLst>
              <a:ext uri="{FF2B5EF4-FFF2-40B4-BE49-F238E27FC236}">
                <a16:creationId xmlns:a16="http://schemas.microsoft.com/office/drawing/2014/main" id="{4A1BE54E-955E-597A-01BE-42A2AB75B995}"/>
              </a:ext>
            </a:extLst>
          </p:cNvPr>
          <p:cNvSpPr txBox="1"/>
          <p:nvPr/>
        </p:nvSpPr>
        <p:spPr>
          <a:xfrm>
            <a:off x="323775" y="1144056"/>
            <a:ext cx="7208537" cy="296684"/>
          </a:xfrm>
          <a:prstGeom prst="rect">
            <a:avLst/>
          </a:prstGeom>
          <a:noFill/>
        </p:spPr>
        <p:txBody>
          <a:bodyPr wrap="square" rtlCol="0">
            <a:spAutoFit/>
          </a:bodyPr>
          <a:lstStyle/>
          <a:p>
            <a:pPr>
              <a:lnSpc>
                <a:spcPts val="1700"/>
              </a:lnSpc>
            </a:pPr>
            <a:r>
              <a:rPr lang="es-ES" sz="1400" dirty="0">
                <a:solidFill>
                  <a:srgbClr val="007E66"/>
                </a:solidFill>
                <a:latin typeface="Arial" panose="020B0604020202020204" pitchFamily="34" charset="0"/>
                <a:cs typeface="Arial" panose="020B0604020202020204" pitchFamily="34" charset="0"/>
              </a:rPr>
              <a:t>II TRAYECTORIA DE AMVISA DURANTE más de 20 AÑOS </a:t>
            </a:r>
          </a:p>
        </p:txBody>
      </p:sp>
      <p:sp>
        <p:nvSpPr>
          <p:cNvPr id="6" name="CuadroTexto 5">
            <a:extLst>
              <a:ext uri="{FF2B5EF4-FFF2-40B4-BE49-F238E27FC236}">
                <a16:creationId xmlns:a16="http://schemas.microsoft.com/office/drawing/2014/main" id="{937E073F-1E6F-F8A1-26D6-744CB6FB1115}"/>
              </a:ext>
            </a:extLst>
          </p:cNvPr>
          <p:cNvSpPr txBox="1"/>
          <p:nvPr/>
        </p:nvSpPr>
        <p:spPr>
          <a:xfrm>
            <a:off x="323774" y="1490603"/>
            <a:ext cx="7208537" cy="296684"/>
          </a:xfrm>
          <a:prstGeom prst="rect">
            <a:avLst/>
          </a:prstGeom>
          <a:noFill/>
        </p:spPr>
        <p:txBody>
          <a:bodyPr wrap="square" rtlCol="0">
            <a:spAutoFit/>
          </a:bodyPr>
          <a:lstStyle/>
          <a:p>
            <a:pPr>
              <a:lnSpc>
                <a:spcPts val="1700"/>
              </a:lnSpc>
            </a:pPr>
            <a:r>
              <a:rPr lang="es-ES" sz="1400" b="1" dirty="0">
                <a:solidFill>
                  <a:srgbClr val="007E66"/>
                </a:solidFill>
                <a:latin typeface="Arial" panose="020B0604020202020204" pitchFamily="34" charset="0"/>
                <a:cs typeface="Arial" panose="020B0604020202020204" pitchFamily="34" charset="0"/>
              </a:rPr>
              <a:t>TRAYECTORIA DEL PIGDA DE VITORIA-GASTEIZ</a:t>
            </a:r>
          </a:p>
        </p:txBody>
      </p:sp>
      <p:grpSp>
        <p:nvGrpSpPr>
          <p:cNvPr id="7" name="Grupo 8">
            <a:extLst>
              <a:ext uri="{FF2B5EF4-FFF2-40B4-BE49-F238E27FC236}">
                <a16:creationId xmlns:a16="http://schemas.microsoft.com/office/drawing/2014/main" id="{420C33E3-6818-2ABD-7881-F5594643E42D}"/>
              </a:ext>
            </a:extLst>
          </p:cNvPr>
          <p:cNvGrpSpPr>
            <a:grpSpLocks/>
          </p:cNvGrpSpPr>
          <p:nvPr/>
        </p:nvGrpSpPr>
        <p:grpSpPr bwMode="auto">
          <a:xfrm>
            <a:off x="70336" y="952927"/>
            <a:ext cx="12031225" cy="5905073"/>
            <a:chOff x="-108000" y="884571"/>
            <a:chExt cx="10170000" cy="5696003"/>
          </a:xfrm>
        </p:grpSpPr>
        <p:sp>
          <p:nvSpPr>
            <p:cNvPr id="8" name="Paralelogramo 7">
              <a:extLst>
                <a:ext uri="{FF2B5EF4-FFF2-40B4-BE49-F238E27FC236}">
                  <a16:creationId xmlns:a16="http://schemas.microsoft.com/office/drawing/2014/main" id="{3160EFC6-6187-0867-1BF5-C127D334FD0D}"/>
                </a:ext>
              </a:extLst>
            </p:cNvPr>
            <p:cNvSpPr/>
            <p:nvPr/>
          </p:nvSpPr>
          <p:spPr>
            <a:xfrm>
              <a:off x="7043727" y="884571"/>
              <a:ext cx="3018273" cy="5696003"/>
            </a:xfrm>
            <a:prstGeom prst="parallelogram">
              <a:avLst>
                <a:gd name="adj" fmla="val 12519"/>
              </a:avLst>
            </a:prstGeom>
            <a:solidFill>
              <a:srgbClr val="EFF5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grpSp>
          <p:nvGrpSpPr>
            <p:cNvPr id="9" name="Grupo 10">
              <a:extLst>
                <a:ext uri="{FF2B5EF4-FFF2-40B4-BE49-F238E27FC236}">
                  <a16:creationId xmlns:a16="http://schemas.microsoft.com/office/drawing/2014/main" id="{CC66CFB9-1645-05C7-B7DA-78E046E67DA5}"/>
                </a:ext>
              </a:extLst>
            </p:cNvPr>
            <p:cNvGrpSpPr>
              <a:grpSpLocks/>
            </p:cNvGrpSpPr>
            <p:nvPr/>
          </p:nvGrpSpPr>
          <p:grpSpPr bwMode="auto">
            <a:xfrm>
              <a:off x="-108000" y="1355113"/>
              <a:ext cx="9880521" cy="5001204"/>
              <a:chOff x="-108000" y="1355113"/>
              <a:chExt cx="9880521" cy="5001204"/>
            </a:xfrm>
          </p:grpSpPr>
          <p:grpSp>
            <p:nvGrpSpPr>
              <p:cNvPr id="11" name="Grupo 9">
                <a:extLst>
                  <a:ext uri="{FF2B5EF4-FFF2-40B4-BE49-F238E27FC236}">
                    <a16:creationId xmlns:a16="http://schemas.microsoft.com/office/drawing/2014/main" id="{AB250C4E-C52A-65D3-E138-C4717EF840C6}"/>
                  </a:ext>
                </a:extLst>
              </p:cNvPr>
              <p:cNvGrpSpPr>
                <a:grpSpLocks/>
              </p:cNvGrpSpPr>
              <p:nvPr/>
            </p:nvGrpSpPr>
            <p:grpSpPr bwMode="auto">
              <a:xfrm>
                <a:off x="-108000" y="1355113"/>
                <a:ext cx="9880521" cy="5001204"/>
                <a:chOff x="-108000" y="1355113"/>
                <a:chExt cx="9880521" cy="5001204"/>
              </a:xfrm>
            </p:grpSpPr>
            <p:pic>
              <p:nvPicPr>
                <p:cNvPr id="12" name="Imagen 11">
                  <a:extLst>
                    <a:ext uri="{FF2B5EF4-FFF2-40B4-BE49-F238E27FC236}">
                      <a16:creationId xmlns:a16="http://schemas.microsoft.com/office/drawing/2014/main" id="{C68D2F95-9EC1-55F3-6F12-C221906B91C5}"/>
                    </a:ext>
                  </a:extLst>
                </p:cNvPr>
                <p:cNvPicPr>
                  <a:picLocks noChangeAspect="1"/>
                </p:cNvPicPr>
                <p:nvPr/>
              </p:nvPicPr>
              <p:blipFill rotWithShape="1">
                <a:blip r:embed="rId4">
                  <a:duotone>
                    <a:schemeClr val="accent1">
                      <a:shade val="45000"/>
                      <a:satMod val="135000"/>
                    </a:schemeClr>
                    <a:prstClr val="white"/>
                  </a:duotone>
                </a:blip>
                <a:srcRect l="28516" t="80403" r="27924" b="2448"/>
                <a:stretch/>
              </p:blipFill>
              <p:spPr>
                <a:xfrm>
                  <a:off x="1827000" y="4599000"/>
                  <a:ext cx="2377440" cy="935915"/>
                </a:xfrm>
                <a:prstGeom prst="rect">
                  <a:avLst/>
                </a:prstGeom>
              </p:spPr>
            </p:pic>
            <p:cxnSp>
              <p:nvCxnSpPr>
                <p:cNvPr id="13" name="Conector recto 12">
                  <a:extLst>
                    <a:ext uri="{FF2B5EF4-FFF2-40B4-BE49-F238E27FC236}">
                      <a16:creationId xmlns:a16="http://schemas.microsoft.com/office/drawing/2014/main" id="{9AC69DF4-C048-E5D3-BB36-9A4DF8FFEF64}"/>
                    </a:ext>
                  </a:extLst>
                </p:cNvPr>
                <p:cNvCxnSpPr/>
                <p:nvPr/>
              </p:nvCxnSpPr>
              <p:spPr>
                <a:xfrm flipV="1">
                  <a:off x="1760575" y="5724534"/>
                  <a:ext cx="0" cy="215886"/>
                </a:xfrm>
                <a:prstGeom prst="line">
                  <a:avLst/>
                </a:prstGeom>
                <a:ln w="28575">
                  <a:solidFill>
                    <a:srgbClr val="548FD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2699953D-A1E0-6915-6627-C0CCABF27621}"/>
                    </a:ext>
                  </a:extLst>
                </p:cNvPr>
                <p:cNvCxnSpPr/>
                <p:nvPr/>
              </p:nvCxnSpPr>
              <p:spPr>
                <a:xfrm flipV="1">
                  <a:off x="6281986" y="5724534"/>
                  <a:ext cx="0" cy="215886"/>
                </a:xfrm>
                <a:prstGeom prst="line">
                  <a:avLst/>
                </a:prstGeom>
                <a:ln w="28575">
                  <a:solidFill>
                    <a:srgbClr val="548FD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EF3DB06D-DFFC-3268-DA0E-548D060630C3}"/>
                    </a:ext>
                  </a:extLst>
                </p:cNvPr>
                <p:cNvCxnSpPr/>
                <p:nvPr/>
              </p:nvCxnSpPr>
              <p:spPr>
                <a:xfrm flipV="1">
                  <a:off x="3941902" y="5732472"/>
                  <a:ext cx="0" cy="215886"/>
                </a:xfrm>
                <a:prstGeom prst="line">
                  <a:avLst/>
                </a:prstGeom>
                <a:ln w="28575">
                  <a:solidFill>
                    <a:srgbClr val="548FD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Rectángulo 15">
                  <a:extLst>
                    <a:ext uri="{FF2B5EF4-FFF2-40B4-BE49-F238E27FC236}">
                      <a16:creationId xmlns:a16="http://schemas.microsoft.com/office/drawing/2014/main" id="{F7A16265-990D-E811-4DA2-6FC43B3E635B}"/>
                    </a:ext>
                  </a:extLst>
                </p:cNvPr>
                <p:cNvSpPr/>
                <p:nvPr/>
              </p:nvSpPr>
              <p:spPr>
                <a:xfrm>
                  <a:off x="-46" y="5448329"/>
                  <a:ext cx="9772567" cy="226369"/>
                </a:xfrm>
                <a:prstGeom prst="rect">
                  <a:avLst/>
                </a:prstGeom>
                <a:gradFill flip="none" rotWithShape="1">
                  <a:gsLst>
                    <a:gs pos="4000">
                      <a:schemeClr val="bg1"/>
                    </a:gs>
                    <a:gs pos="87611">
                      <a:srgbClr val="ABC8E8"/>
                    </a:gs>
                    <a:gs pos="21000">
                      <a:srgbClr val="AB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dirty="0"/>
                </a:p>
              </p:txBody>
            </p:sp>
            <p:sp>
              <p:nvSpPr>
                <p:cNvPr id="17" name="CuadroTexto 9">
                  <a:extLst>
                    <a:ext uri="{FF2B5EF4-FFF2-40B4-BE49-F238E27FC236}">
                      <a16:creationId xmlns:a16="http://schemas.microsoft.com/office/drawing/2014/main" id="{A1ECBA19-9830-102C-2AA7-8B1B1606C3D6}"/>
                    </a:ext>
                  </a:extLst>
                </p:cNvPr>
                <p:cNvSpPr txBox="1">
                  <a:spLocks noChangeArrowheads="1"/>
                </p:cNvSpPr>
                <p:nvPr/>
              </p:nvSpPr>
              <p:spPr bwMode="auto">
                <a:xfrm>
                  <a:off x="707975" y="5427663"/>
                  <a:ext cx="7191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1600" b="1" dirty="0"/>
                    <a:t>2002</a:t>
                  </a:r>
                </a:p>
              </p:txBody>
            </p:sp>
            <p:sp>
              <p:nvSpPr>
                <p:cNvPr id="18" name="CuadroTexto 10">
                  <a:extLst>
                    <a:ext uri="{FF2B5EF4-FFF2-40B4-BE49-F238E27FC236}">
                      <a16:creationId xmlns:a16="http://schemas.microsoft.com/office/drawing/2014/main" id="{1C880008-A7FE-8298-2FF5-88EC24A4DE76}"/>
                    </a:ext>
                  </a:extLst>
                </p:cNvPr>
                <p:cNvSpPr txBox="1">
                  <a:spLocks noChangeArrowheads="1"/>
                </p:cNvSpPr>
                <p:nvPr/>
              </p:nvSpPr>
              <p:spPr bwMode="auto">
                <a:xfrm>
                  <a:off x="1406475" y="5427663"/>
                  <a:ext cx="720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1600" b="1" dirty="0"/>
                    <a:t>2004</a:t>
                  </a:r>
                </a:p>
              </p:txBody>
            </p:sp>
            <p:sp>
              <p:nvSpPr>
                <p:cNvPr id="19" name="CuadroTexto 11">
                  <a:extLst>
                    <a:ext uri="{FF2B5EF4-FFF2-40B4-BE49-F238E27FC236}">
                      <a16:creationId xmlns:a16="http://schemas.microsoft.com/office/drawing/2014/main" id="{6B9E6EE3-92E2-467B-2E06-BEEDBD81FD5D}"/>
                    </a:ext>
                  </a:extLst>
                </p:cNvPr>
                <p:cNvSpPr txBox="1">
                  <a:spLocks noChangeArrowheads="1"/>
                </p:cNvSpPr>
                <p:nvPr/>
              </p:nvSpPr>
              <p:spPr bwMode="auto">
                <a:xfrm>
                  <a:off x="3582000" y="5427663"/>
                  <a:ext cx="720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1600" b="1" dirty="0"/>
                    <a:t>2008</a:t>
                  </a:r>
                </a:p>
              </p:txBody>
            </p:sp>
            <p:sp>
              <p:nvSpPr>
                <p:cNvPr id="20" name="CuadroTexto 12">
                  <a:extLst>
                    <a:ext uri="{FF2B5EF4-FFF2-40B4-BE49-F238E27FC236}">
                      <a16:creationId xmlns:a16="http://schemas.microsoft.com/office/drawing/2014/main" id="{43176724-4DEB-7604-51F1-DB11700263CA}"/>
                    </a:ext>
                  </a:extLst>
                </p:cNvPr>
                <p:cNvSpPr txBox="1">
                  <a:spLocks noChangeArrowheads="1"/>
                </p:cNvSpPr>
                <p:nvPr/>
              </p:nvSpPr>
              <p:spPr bwMode="auto">
                <a:xfrm>
                  <a:off x="6597000" y="5417970"/>
                  <a:ext cx="720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1600" b="1" dirty="0"/>
                    <a:t>2014</a:t>
                  </a:r>
                </a:p>
              </p:txBody>
            </p:sp>
            <p:sp>
              <p:nvSpPr>
                <p:cNvPr id="21" name="CuadroTexto 13">
                  <a:extLst>
                    <a:ext uri="{FF2B5EF4-FFF2-40B4-BE49-F238E27FC236}">
                      <a16:creationId xmlns:a16="http://schemas.microsoft.com/office/drawing/2014/main" id="{94B1192F-911E-EBF4-DA04-5FF9A975F6EF}"/>
                    </a:ext>
                  </a:extLst>
                </p:cNvPr>
                <p:cNvSpPr txBox="1">
                  <a:spLocks noChangeArrowheads="1"/>
                </p:cNvSpPr>
                <p:nvPr/>
              </p:nvSpPr>
              <p:spPr bwMode="auto">
                <a:xfrm>
                  <a:off x="4167248" y="5425004"/>
                  <a:ext cx="7191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1600" b="1" dirty="0"/>
                    <a:t>2009</a:t>
                  </a:r>
                </a:p>
              </p:txBody>
            </p:sp>
            <p:cxnSp>
              <p:nvCxnSpPr>
                <p:cNvPr id="22" name="Conector recto 21">
                  <a:extLst>
                    <a:ext uri="{FF2B5EF4-FFF2-40B4-BE49-F238E27FC236}">
                      <a16:creationId xmlns:a16="http://schemas.microsoft.com/office/drawing/2014/main" id="{30518E71-C586-F336-F172-6EF7E458E1CC}"/>
                    </a:ext>
                  </a:extLst>
                </p:cNvPr>
                <p:cNvCxnSpPr/>
                <p:nvPr/>
              </p:nvCxnSpPr>
              <p:spPr>
                <a:xfrm>
                  <a:off x="1089031" y="4729239"/>
                  <a:ext cx="0" cy="719089"/>
                </a:xfrm>
                <a:prstGeom prst="line">
                  <a:avLst/>
                </a:prstGeom>
                <a:ln w="28575">
                  <a:solidFill>
                    <a:srgbClr val="93B8E1"/>
                  </a:solidFill>
                </a:ln>
              </p:spPr>
              <p:style>
                <a:lnRef idx="1">
                  <a:schemeClr val="accent1"/>
                </a:lnRef>
                <a:fillRef idx="0">
                  <a:schemeClr val="accent1"/>
                </a:fillRef>
                <a:effectRef idx="0">
                  <a:schemeClr val="accent1"/>
                </a:effectRef>
                <a:fontRef idx="minor">
                  <a:schemeClr val="tx1"/>
                </a:fontRef>
              </p:style>
            </p:cxnSp>
            <p:sp>
              <p:nvSpPr>
                <p:cNvPr id="23" name="Elipse 22">
                  <a:extLst>
                    <a:ext uri="{FF2B5EF4-FFF2-40B4-BE49-F238E27FC236}">
                      <a16:creationId xmlns:a16="http://schemas.microsoft.com/office/drawing/2014/main" id="{6545D8F4-D40F-D7E9-0786-30FA27E243C2}"/>
                    </a:ext>
                  </a:extLst>
                </p:cNvPr>
                <p:cNvSpPr/>
                <p:nvPr/>
              </p:nvSpPr>
              <p:spPr>
                <a:xfrm>
                  <a:off x="1014415" y="4635582"/>
                  <a:ext cx="150819" cy="136516"/>
                </a:xfrm>
                <a:prstGeom prst="ellipse">
                  <a:avLst/>
                </a:prstGeom>
                <a:solidFill>
                  <a:srgbClr val="93B8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dirty="0"/>
                </a:p>
              </p:txBody>
            </p:sp>
            <p:sp>
              <p:nvSpPr>
                <p:cNvPr id="24" name="Elipse 23">
                  <a:extLst>
                    <a:ext uri="{FF2B5EF4-FFF2-40B4-BE49-F238E27FC236}">
                      <a16:creationId xmlns:a16="http://schemas.microsoft.com/office/drawing/2014/main" id="{70D64A86-BA0A-7B42-8130-3259155A9BA6}"/>
                    </a:ext>
                  </a:extLst>
                </p:cNvPr>
                <p:cNvSpPr/>
                <p:nvPr/>
              </p:nvSpPr>
              <p:spPr>
                <a:xfrm>
                  <a:off x="1690722" y="3249788"/>
                  <a:ext cx="152407" cy="134928"/>
                </a:xfrm>
                <a:prstGeom prst="ellipse">
                  <a:avLst/>
                </a:prstGeom>
                <a:solidFill>
                  <a:srgbClr val="93B8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dirty="0"/>
                </a:p>
              </p:txBody>
            </p:sp>
            <p:sp>
              <p:nvSpPr>
                <p:cNvPr id="25" name="CuadroTexto 20">
                  <a:extLst>
                    <a:ext uri="{FF2B5EF4-FFF2-40B4-BE49-F238E27FC236}">
                      <a16:creationId xmlns:a16="http://schemas.microsoft.com/office/drawing/2014/main" id="{C08A4D66-F509-9E54-506B-DBAF880A5212}"/>
                    </a:ext>
                  </a:extLst>
                </p:cNvPr>
                <p:cNvSpPr txBox="1">
                  <a:spLocks noChangeArrowheads="1"/>
                </p:cNvSpPr>
                <p:nvPr/>
              </p:nvSpPr>
              <p:spPr bwMode="auto">
                <a:xfrm>
                  <a:off x="1544200" y="2619000"/>
                  <a:ext cx="20828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s-ES" altLang="es-ES" sz="1300" b="1" dirty="0">
                      <a:sym typeface="Symbol" panose="05050102010706020507" pitchFamily="18" charset="2"/>
                    </a:rPr>
                    <a:t>1ª fase PIGDA</a:t>
                  </a:r>
                </a:p>
                <a:p>
                  <a:pPr eaLnBrk="1" hangingPunct="1">
                    <a:spcBef>
                      <a:spcPct val="0"/>
                    </a:spcBef>
                    <a:buFontTx/>
                    <a:buNone/>
                  </a:pPr>
                  <a:r>
                    <a:rPr lang="es-ES" altLang="es-ES" sz="1300" b="1" dirty="0">
                      <a:solidFill>
                        <a:srgbClr val="349EDA"/>
                      </a:solidFill>
                      <a:sym typeface="Symbol" panose="05050102010706020507" pitchFamily="18" charset="2"/>
                    </a:rPr>
                    <a:t>Plan Integral de Ahorro de Agua de VG 2004-2008</a:t>
                  </a:r>
                  <a:endParaRPr lang="es-ES" altLang="es-ES" sz="1300" b="1" dirty="0">
                    <a:solidFill>
                      <a:srgbClr val="349EDA"/>
                    </a:solidFill>
                  </a:endParaRPr>
                </a:p>
              </p:txBody>
            </p:sp>
            <p:cxnSp>
              <p:nvCxnSpPr>
                <p:cNvPr id="26" name="Conector recto 25">
                  <a:extLst>
                    <a:ext uri="{FF2B5EF4-FFF2-40B4-BE49-F238E27FC236}">
                      <a16:creationId xmlns:a16="http://schemas.microsoft.com/office/drawing/2014/main" id="{A2CF446B-D19E-43EB-E95A-71FC11A1901E}"/>
                    </a:ext>
                  </a:extLst>
                </p:cNvPr>
                <p:cNvCxnSpPr/>
                <p:nvPr/>
              </p:nvCxnSpPr>
              <p:spPr>
                <a:xfrm>
                  <a:off x="4515016" y="3384716"/>
                  <a:ext cx="0" cy="2050913"/>
                </a:xfrm>
                <a:prstGeom prst="line">
                  <a:avLst/>
                </a:prstGeom>
                <a:ln w="28575">
                  <a:solidFill>
                    <a:srgbClr val="93B8E1"/>
                  </a:solidFill>
                </a:ln>
              </p:spPr>
              <p:style>
                <a:lnRef idx="1">
                  <a:schemeClr val="accent1"/>
                </a:lnRef>
                <a:fillRef idx="0">
                  <a:schemeClr val="accent1"/>
                </a:fillRef>
                <a:effectRef idx="0">
                  <a:schemeClr val="accent1"/>
                </a:effectRef>
                <a:fontRef idx="minor">
                  <a:schemeClr val="tx1"/>
                </a:fontRef>
              </p:style>
            </p:cxnSp>
            <p:sp>
              <p:nvSpPr>
                <p:cNvPr id="27" name="Elipse 26">
                  <a:extLst>
                    <a:ext uri="{FF2B5EF4-FFF2-40B4-BE49-F238E27FC236}">
                      <a16:creationId xmlns:a16="http://schemas.microsoft.com/office/drawing/2014/main" id="{F7DE473F-C849-71DE-97D2-9B0A87D47198}"/>
                    </a:ext>
                  </a:extLst>
                </p:cNvPr>
                <p:cNvSpPr/>
                <p:nvPr/>
              </p:nvSpPr>
              <p:spPr>
                <a:xfrm>
                  <a:off x="4437225" y="3248200"/>
                  <a:ext cx="150819" cy="136516"/>
                </a:xfrm>
                <a:prstGeom prst="ellipse">
                  <a:avLst/>
                </a:prstGeom>
                <a:solidFill>
                  <a:srgbClr val="93B8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dirty="0"/>
                </a:p>
              </p:txBody>
            </p:sp>
            <p:cxnSp>
              <p:nvCxnSpPr>
                <p:cNvPr id="28" name="Conector recto 27">
                  <a:extLst>
                    <a:ext uri="{FF2B5EF4-FFF2-40B4-BE49-F238E27FC236}">
                      <a16:creationId xmlns:a16="http://schemas.microsoft.com/office/drawing/2014/main" id="{E46D11F1-739C-8EDB-C52E-41221DEBC126}"/>
                    </a:ext>
                  </a:extLst>
                </p:cNvPr>
                <p:cNvCxnSpPr/>
                <p:nvPr/>
              </p:nvCxnSpPr>
              <p:spPr>
                <a:xfrm>
                  <a:off x="6963055" y="3338682"/>
                  <a:ext cx="0" cy="2123933"/>
                </a:xfrm>
                <a:prstGeom prst="line">
                  <a:avLst/>
                </a:prstGeom>
                <a:ln w="28575">
                  <a:solidFill>
                    <a:srgbClr val="93B8E1"/>
                  </a:solidFill>
                </a:ln>
              </p:spPr>
              <p:style>
                <a:lnRef idx="1">
                  <a:schemeClr val="accent1"/>
                </a:lnRef>
                <a:fillRef idx="0">
                  <a:schemeClr val="accent1"/>
                </a:fillRef>
                <a:effectRef idx="0">
                  <a:schemeClr val="accent1"/>
                </a:effectRef>
                <a:fontRef idx="minor">
                  <a:schemeClr val="tx1"/>
                </a:fontRef>
              </p:style>
            </p:cxnSp>
            <p:sp>
              <p:nvSpPr>
                <p:cNvPr id="29" name="Elipse 28">
                  <a:extLst>
                    <a:ext uri="{FF2B5EF4-FFF2-40B4-BE49-F238E27FC236}">
                      <a16:creationId xmlns:a16="http://schemas.microsoft.com/office/drawing/2014/main" id="{EF5346CB-3DEA-ED31-AA0E-AE0D0EE3F37D}"/>
                    </a:ext>
                  </a:extLst>
                </p:cNvPr>
                <p:cNvSpPr/>
                <p:nvPr/>
              </p:nvSpPr>
              <p:spPr>
                <a:xfrm>
                  <a:off x="6886852" y="3249788"/>
                  <a:ext cx="150820" cy="136516"/>
                </a:xfrm>
                <a:prstGeom prst="ellipse">
                  <a:avLst/>
                </a:prstGeom>
                <a:solidFill>
                  <a:srgbClr val="93B8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dirty="0"/>
                </a:p>
              </p:txBody>
            </p:sp>
            <p:sp>
              <p:nvSpPr>
                <p:cNvPr id="30" name="CuadroTexto 29">
                  <a:extLst>
                    <a:ext uri="{FF2B5EF4-FFF2-40B4-BE49-F238E27FC236}">
                      <a16:creationId xmlns:a16="http://schemas.microsoft.com/office/drawing/2014/main" id="{A41B54EF-F1A5-C762-B6E1-C68DF23D7C8C}"/>
                    </a:ext>
                  </a:extLst>
                </p:cNvPr>
                <p:cNvSpPr txBox="1">
                  <a:spLocks noChangeArrowheads="1"/>
                </p:cNvSpPr>
                <p:nvPr/>
              </p:nvSpPr>
              <p:spPr bwMode="auto">
                <a:xfrm>
                  <a:off x="4211790" y="2619592"/>
                  <a:ext cx="1260534" cy="63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defRPr/>
                  </a:pPr>
                  <a:r>
                    <a:rPr lang="es-ES" altLang="es-ES" sz="1300" b="1" spc="-30" dirty="0">
                      <a:sym typeface="Symbol" panose="05050102010706020507" pitchFamily="18" charset="2"/>
                    </a:rPr>
                    <a:t>2ª fase PIGDA</a:t>
                  </a:r>
                </a:p>
                <a:p>
                  <a:pPr eaLnBrk="1" hangingPunct="1">
                    <a:spcBef>
                      <a:spcPct val="0"/>
                    </a:spcBef>
                    <a:buFontTx/>
                    <a:buNone/>
                    <a:defRPr/>
                  </a:pPr>
                  <a:r>
                    <a:rPr lang="es-ES" altLang="es-ES" sz="1300" b="1" spc="-30" dirty="0">
                      <a:solidFill>
                        <a:srgbClr val="349EDA"/>
                      </a:solidFill>
                      <a:sym typeface="Symbol" panose="05050102010706020507" pitchFamily="18" charset="2"/>
                    </a:rPr>
                    <a:t>Plan Futura 2009-2012</a:t>
                  </a:r>
                  <a:endParaRPr lang="es-ES" altLang="es-ES" sz="1300" b="1" spc="-30" dirty="0">
                    <a:solidFill>
                      <a:srgbClr val="349EDA"/>
                    </a:solidFill>
                  </a:endParaRPr>
                </a:p>
              </p:txBody>
            </p:sp>
            <p:sp>
              <p:nvSpPr>
                <p:cNvPr id="31" name="CuadroTexto 30">
                  <a:extLst>
                    <a:ext uri="{FF2B5EF4-FFF2-40B4-BE49-F238E27FC236}">
                      <a16:creationId xmlns:a16="http://schemas.microsoft.com/office/drawing/2014/main" id="{58CE616E-23B6-490A-8F11-B06D928EE4C5}"/>
                    </a:ext>
                  </a:extLst>
                </p:cNvPr>
                <p:cNvSpPr txBox="1">
                  <a:spLocks noChangeArrowheads="1"/>
                </p:cNvSpPr>
                <p:nvPr/>
              </p:nvSpPr>
              <p:spPr bwMode="auto">
                <a:xfrm>
                  <a:off x="6596326" y="2616417"/>
                  <a:ext cx="1170042" cy="63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defRPr/>
                  </a:pPr>
                  <a:r>
                    <a:rPr lang="es-ES" altLang="es-ES" sz="1300" b="1" spc="-30" dirty="0">
                      <a:sym typeface="Symbol" panose="05050102010706020507" pitchFamily="18" charset="2"/>
                    </a:rPr>
                    <a:t>3ª fase PIGDA</a:t>
                  </a:r>
                </a:p>
                <a:p>
                  <a:pPr eaLnBrk="1" hangingPunct="1">
                    <a:spcBef>
                      <a:spcPct val="0"/>
                    </a:spcBef>
                    <a:buFontTx/>
                    <a:buNone/>
                    <a:defRPr/>
                  </a:pPr>
                  <a:r>
                    <a:rPr lang="es-ES" altLang="es-ES" sz="1300" b="1" spc="-30" dirty="0">
                      <a:solidFill>
                        <a:srgbClr val="349EDA"/>
                      </a:solidFill>
                      <a:sym typeface="Symbol" panose="05050102010706020507" pitchFamily="18" charset="2"/>
                    </a:rPr>
                    <a:t>Plan Futura Fase II 2014-2017</a:t>
                  </a:r>
                  <a:endParaRPr lang="es-ES" altLang="es-ES" sz="1300" b="1" spc="-30" dirty="0">
                    <a:solidFill>
                      <a:srgbClr val="349EDA"/>
                    </a:solidFill>
                  </a:endParaRPr>
                </a:p>
              </p:txBody>
            </p:sp>
            <p:cxnSp>
              <p:nvCxnSpPr>
                <p:cNvPr id="32" name="Conector recto 31">
                  <a:extLst>
                    <a:ext uri="{FF2B5EF4-FFF2-40B4-BE49-F238E27FC236}">
                      <a16:creationId xmlns:a16="http://schemas.microsoft.com/office/drawing/2014/main" id="{8F551C31-4828-8758-1FEF-84C82A40A6EC}"/>
                    </a:ext>
                  </a:extLst>
                </p:cNvPr>
                <p:cNvCxnSpPr/>
                <p:nvPr/>
              </p:nvCxnSpPr>
              <p:spPr>
                <a:xfrm>
                  <a:off x="1766926" y="3365667"/>
                  <a:ext cx="0" cy="2089010"/>
                </a:xfrm>
                <a:prstGeom prst="line">
                  <a:avLst/>
                </a:prstGeom>
                <a:ln w="28575">
                  <a:solidFill>
                    <a:srgbClr val="93B8E1"/>
                  </a:solidFill>
                </a:ln>
              </p:spPr>
              <p:style>
                <a:lnRef idx="1">
                  <a:schemeClr val="accent1"/>
                </a:lnRef>
                <a:fillRef idx="0">
                  <a:schemeClr val="accent1"/>
                </a:fillRef>
                <a:effectRef idx="0">
                  <a:schemeClr val="accent1"/>
                </a:effectRef>
                <a:fontRef idx="minor">
                  <a:schemeClr val="tx1"/>
                </a:fontRef>
              </p:style>
            </p:cxnSp>
            <p:sp>
              <p:nvSpPr>
                <p:cNvPr id="33" name="CuadroTexto 34">
                  <a:extLst>
                    <a:ext uri="{FF2B5EF4-FFF2-40B4-BE49-F238E27FC236}">
                      <a16:creationId xmlns:a16="http://schemas.microsoft.com/office/drawing/2014/main" id="{3EE1A2DE-86E8-3380-BF77-B14972EB7EA5}"/>
                    </a:ext>
                  </a:extLst>
                </p:cNvPr>
                <p:cNvSpPr txBox="1">
                  <a:spLocks noChangeArrowheads="1"/>
                </p:cNvSpPr>
                <p:nvPr/>
              </p:nvSpPr>
              <p:spPr bwMode="auto">
                <a:xfrm>
                  <a:off x="1819224" y="3249000"/>
                  <a:ext cx="2302775"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spcAft>
                      <a:spcPts val="1200"/>
                    </a:spcAft>
                    <a:buFont typeface="Arial" panose="020B0604020202020204" pitchFamily="34" charset="0"/>
                    <a:buNone/>
                  </a:pPr>
                  <a:r>
                    <a:rPr lang="es-ES_tradnl" altLang="es-ES" sz="1300" dirty="0">
                      <a:sym typeface="Symbol" panose="05050102010706020507" pitchFamily="18" charset="2"/>
                    </a:rPr>
                    <a:t>Pone el acento en el ahorro de agua = hábitos de consumo + tecnologías eficientes</a:t>
                  </a:r>
                </a:p>
                <a:p>
                  <a:pPr eaLnBrk="1" hangingPunct="1">
                    <a:lnSpc>
                      <a:spcPct val="80000"/>
                    </a:lnSpc>
                    <a:spcBef>
                      <a:spcPct val="0"/>
                    </a:spcBef>
                    <a:spcAft>
                      <a:spcPts val="1200"/>
                    </a:spcAft>
                    <a:buFontTx/>
                    <a:buNone/>
                  </a:pPr>
                  <a:r>
                    <a:rPr lang="es-ES" altLang="es-ES" sz="1300" dirty="0">
                      <a:sym typeface="Symbol" panose="05050102010706020507" pitchFamily="18" charset="2"/>
                    </a:rPr>
                    <a:t>Iniciativa pionera con carácter integral</a:t>
                  </a:r>
                </a:p>
              </p:txBody>
            </p:sp>
            <p:sp>
              <p:nvSpPr>
                <p:cNvPr id="34" name="CuadroTexto 39">
                  <a:extLst>
                    <a:ext uri="{FF2B5EF4-FFF2-40B4-BE49-F238E27FC236}">
                      <a16:creationId xmlns:a16="http://schemas.microsoft.com/office/drawing/2014/main" id="{505B9DF1-B736-68B9-FE1A-648FAE12FA58}"/>
                    </a:ext>
                  </a:extLst>
                </p:cNvPr>
                <p:cNvSpPr txBox="1">
                  <a:spLocks noChangeArrowheads="1"/>
                </p:cNvSpPr>
                <p:nvPr/>
              </p:nvSpPr>
              <p:spPr bwMode="auto">
                <a:xfrm>
                  <a:off x="3402127" y="5903910"/>
                  <a:ext cx="1258946" cy="45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defRPr/>
                  </a:pPr>
                  <a:r>
                    <a:rPr lang="es-ES" altLang="es-ES" sz="1300" spc="-50" dirty="0">
                      <a:solidFill>
                        <a:srgbClr val="548FD0"/>
                      </a:solidFill>
                    </a:rPr>
                    <a:t>Dotación general 249 l/hab/día</a:t>
                  </a:r>
                </a:p>
              </p:txBody>
            </p:sp>
            <p:sp>
              <p:nvSpPr>
                <p:cNvPr id="35" name="CuadroTexto 42">
                  <a:extLst>
                    <a:ext uri="{FF2B5EF4-FFF2-40B4-BE49-F238E27FC236}">
                      <a16:creationId xmlns:a16="http://schemas.microsoft.com/office/drawing/2014/main" id="{A253508A-3AFF-FA9D-C1EE-8D9FB86BEA48}"/>
                    </a:ext>
                  </a:extLst>
                </p:cNvPr>
                <p:cNvSpPr txBox="1">
                  <a:spLocks noChangeArrowheads="1"/>
                </p:cNvSpPr>
                <p:nvPr/>
              </p:nvSpPr>
              <p:spPr bwMode="auto">
                <a:xfrm>
                  <a:off x="5922863" y="5417971"/>
                  <a:ext cx="7191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1600" b="1" dirty="0"/>
                    <a:t>2012</a:t>
                  </a:r>
                </a:p>
              </p:txBody>
            </p:sp>
            <p:cxnSp>
              <p:nvCxnSpPr>
                <p:cNvPr id="36" name="Conector recto 35">
                  <a:extLst>
                    <a:ext uri="{FF2B5EF4-FFF2-40B4-BE49-F238E27FC236}">
                      <a16:creationId xmlns:a16="http://schemas.microsoft.com/office/drawing/2014/main" id="{FAFFF03A-37A5-D2DA-1C4F-0F5D9E2ECE4B}"/>
                    </a:ext>
                  </a:extLst>
                </p:cNvPr>
                <p:cNvCxnSpPr/>
                <p:nvPr/>
              </p:nvCxnSpPr>
              <p:spPr>
                <a:xfrm>
                  <a:off x="6281986" y="2502125"/>
                  <a:ext cx="9525" cy="2952553"/>
                </a:xfrm>
                <a:prstGeom prst="line">
                  <a:avLst/>
                </a:prstGeom>
                <a:ln w="28575">
                  <a:solidFill>
                    <a:srgbClr val="3AB54A"/>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CuadroTexto 44">
                  <a:extLst>
                    <a:ext uri="{FF2B5EF4-FFF2-40B4-BE49-F238E27FC236}">
                      <a16:creationId xmlns:a16="http://schemas.microsoft.com/office/drawing/2014/main" id="{795FCDC7-6C8E-A347-3E57-856C439E82D0}"/>
                    </a:ext>
                  </a:extLst>
                </p:cNvPr>
                <p:cNvSpPr txBox="1">
                  <a:spLocks noChangeArrowheads="1"/>
                </p:cNvSpPr>
                <p:nvPr/>
              </p:nvSpPr>
              <p:spPr bwMode="auto">
                <a:xfrm>
                  <a:off x="5742211" y="5903910"/>
                  <a:ext cx="1258946" cy="45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defRPr/>
                  </a:pPr>
                  <a:r>
                    <a:rPr lang="es-ES" altLang="es-ES" sz="1300" spc="-50" dirty="0">
                      <a:solidFill>
                        <a:srgbClr val="548FD0"/>
                      </a:solidFill>
                    </a:rPr>
                    <a:t>Dotación general 222 l/hab/día</a:t>
                  </a:r>
                </a:p>
              </p:txBody>
            </p:sp>
            <p:sp>
              <p:nvSpPr>
                <p:cNvPr id="38" name="CuadroTexto 50">
                  <a:extLst>
                    <a:ext uri="{FF2B5EF4-FFF2-40B4-BE49-F238E27FC236}">
                      <a16:creationId xmlns:a16="http://schemas.microsoft.com/office/drawing/2014/main" id="{9B6D17BE-D299-9D98-F50B-DDDEE6FAA79A}"/>
                    </a:ext>
                  </a:extLst>
                </p:cNvPr>
                <p:cNvSpPr txBox="1">
                  <a:spLocks noChangeArrowheads="1"/>
                </p:cNvSpPr>
                <p:nvPr/>
              </p:nvSpPr>
              <p:spPr bwMode="auto">
                <a:xfrm>
                  <a:off x="4572000" y="3249000"/>
                  <a:ext cx="1770062" cy="1293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spcAft>
                      <a:spcPts val="300"/>
                    </a:spcAft>
                    <a:buFontTx/>
                    <a:buNone/>
                  </a:pPr>
                  <a:r>
                    <a:rPr lang="es-ES_tradnl" altLang="es-ES" sz="1300" dirty="0">
                      <a:sym typeface="Symbol" panose="05050102010706020507" pitchFamily="18" charset="2"/>
                    </a:rPr>
                    <a:t>Acento en la eficiencia en la gestión información</a:t>
                  </a:r>
                </a:p>
                <a:p>
                  <a:pPr eaLnBrk="1" hangingPunct="1">
                    <a:lnSpc>
                      <a:spcPct val="80000"/>
                    </a:lnSpc>
                    <a:spcBef>
                      <a:spcPct val="0"/>
                    </a:spcBef>
                    <a:spcAft>
                      <a:spcPts val="300"/>
                    </a:spcAft>
                    <a:buFontTx/>
                    <a:buNone/>
                  </a:pPr>
                  <a:endParaRPr lang="es-ES" altLang="es-ES" sz="1300" dirty="0">
                    <a:sym typeface="Symbol" panose="05050102010706020507" pitchFamily="18" charset="2"/>
                  </a:endParaRPr>
                </a:p>
                <a:p>
                  <a:pPr eaLnBrk="1" hangingPunct="1">
                    <a:lnSpc>
                      <a:spcPct val="80000"/>
                    </a:lnSpc>
                    <a:spcBef>
                      <a:spcPct val="0"/>
                    </a:spcBef>
                    <a:spcAft>
                      <a:spcPts val="300"/>
                    </a:spcAft>
                    <a:buFontTx/>
                    <a:buNone/>
                  </a:pPr>
                  <a:r>
                    <a:rPr lang="es-ES_tradnl" altLang="es-ES" sz="1300" dirty="0">
                      <a:sym typeface="Symbol" panose="05050102010706020507" pitchFamily="18" charset="2"/>
                    </a:rPr>
                    <a:t>Se refuerzan los aspectos técnicos y de análisis de consumos</a:t>
                  </a:r>
                </a:p>
              </p:txBody>
            </p:sp>
            <p:cxnSp>
              <p:nvCxnSpPr>
                <p:cNvPr id="39" name="Conector recto 38">
                  <a:extLst>
                    <a:ext uri="{FF2B5EF4-FFF2-40B4-BE49-F238E27FC236}">
                      <a16:creationId xmlns:a16="http://schemas.microsoft.com/office/drawing/2014/main" id="{70B27303-B273-ACD5-5A94-024D901F2888}"/>
                    </a:ext>
                  </a:extLst>
                </p:cNvPr>
                <p:cNvCxnSpPr/>
                <p:nvPr/>
              </p:nvCxnSpPr>
              <p:spPr>
                <a:xfrm flipH="1">
                  <a:off x="547669" y="2665627"/>
                  <a:ext cx="3175" cy="2782701"/>
                </a:xfrm>
                <a:prstGeom prst="line">
                  <a:avLst/>
                </a:prstGeom>
                <a:ln w="28575">
                  <a:solidFill>
                    <a:srgbClr val="93B8E1"/>
                  </a:solidFill>
                </a:ln>
              </p:spPr>
              <p:style>
                <a:lnRef idx="1">
                  <a:schemeClr val="accent1"/>
                </a:lnRef>
                <a:fillRef idx="0">
                  <a:schemeClr val="accent1"/>
                </a:fillRef>
                <a:effectRef idx="0">
                  <a:schemeClr val="accent1"/>
                </a:effectRef>
                <a:fontRef idx="minor">
                  <a:schemeClr val="tx1"/>
                </a:fontRef>
              </p:style>
            </p:cxnSp>
            <p:sp>
              <p:nvSpPr>
                <p:cNvPr id="40" name="Elipse 39">
                  <a:extLst>
                    <a:ext uri="{FF2B5EF4-FFF2-40B4-BE49-F238E27FC236}">
                      <a16:creationId xmlns:a16="http://schemas.microsoft.com/office/drawing/2014/main" id="{7FBFB333-28DE-FC70-E2F9-E9AAE1C260E9}"/>
                    </a:ext>
                  </a:extLst>
                </p:cNvPr>
                <p:cNvSpPr/>
                <p:nvPr/>
              </p:nvSpPr>
              <p:spPr>
                <a:xfrm>
                  <a:off x="473052" y="2529111"/>
                  <a:ext cx="150820" cy="136516"/>
                </a:xfrm>
                <a:prstGeom prst="ellipse">
                  <a:avLst/>
                </a:prstGeom>
                <a:solidFill>
                  <a:srgbClr val="93B8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dirty="0"/>
                </a:p>
              </p:txBody>
            </p:sp>
            <p:grpSp>
              <p:nvGrpSpPr>
                <p:cNvPr id="41" name="Grupo 39">
                  <a:extLst>
                    <a:ext uri="{FF2B5EF4-FFF2-40B4-BE49-F238E27FC236}">
                      <a16:creationId xmlns:a16="http://schemas.microsoft.com/office/drawing/2014/main" id="{7ABE97A9-A928-70F0-1492-E97AD2273CCC}"/>
                    </a:ext>
                  </a:extLst>
                </p:cNvPr>
                <p:cNvGrpSpPr>
                  <a:grpSpLocks noChangeAspect="1"/>
                </p:cNvGrpSpPr>
                <p:nvPr/>
              </p:nvGrpSpPr>
              <p:grpSpPr bwMode="auto">
                <a:xfrm>
                  <a:off x="657000" y="5460365"/>
                  <a:ext cx="111880" cy="277495"/>
                  <a:chOff x="4400280" y="3695896"/>
                  <a:chExt cx="126722" cy="351544"/>
                </a:xfrm>
              </p:grpSpPr>
              <p:cxnSp>
                <p:nvCxnSpPr>
                  <p:cNvPr id="52" name="Conector recto 51">
                    <a:extLst>
                      <a:ext uri="{FF2B5EF4-FFF2-40B4-BE49-F238E27FC236}">
                        <a16:creationId xmlns:a16="http://schemas.microsoft.com/office/drawing/2014/main" id="{1105C103-0EDC-F564-D880-97954D2F6056}"/>
                      </a:ext>
                    </a:extLst>
                  </p:cNvPr>
                  <p:cNvCxnSpPr/>
                  <p:nvPr/>
                </p:nvCxnSpPr>
                <p:spPr>
                  <a:xfrm>
                    <a:off x="4400519" y="3696735"/>
                    <a:ext cx="125872" cy="20914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a16="http://schemas.microsoft.com/office/drawing/2014/main" id="{4145EFBD-71F7-9A5E-7747-F8CA79298B7E}"/>
                      </a:ext>
                    </a:extLst>
                  </p:cNvPr>
                  <p:cNvCxnSpPr/>
                  <p:nvPr/>
                </p:nvCxnSpPr>
                <p:spPr>
                  <a:xfrm flipV="1">
                    <a:off x="4400519" y="3887779"/>
                    <a:ext cx="125872" cy="15886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2" name="CuadroTexto 14">
                  <a:extLst>
                    <a:ext uri="{FF2B5EF4-FFF2-40B4-BE49-F238E27FC236}">
                      <a16:creationId xmlns:a16="http://schemas.microsoft.com/office/drawing/2014/main" id="{E1B86900-F9F6-70FD-588B-9E8B69A43A48}"/>
                    </a:ext>
                  </a:extLst>
                </p:cNvPr>
                <p:cNvSpPr txBox="1">
                  <a:spLocks noChangeArrowheads="1"/>
                </p:cNvSpPr>
                <p:nvPr/>
              </p:nvSpPr>
              <p:spPr bwMode="auto">
                <a:xfrm>
                  <a:off x="384125" y="1809750"/>
                  <a:ext cx="2792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spcAft>
                      <a:spcPts val="600"/>
                    </a:spcAft>
                    <a:buFontTx/>
                    <a:buNone/>
                  </a:pPr>
                  <a:r>
                    <a:rPr lang="es-ES" altLang="es-ES" sz="1300" b="1" dirty="0">
                      <a:sym typeface="Symbol" panose="05050102010706020507" pitchFamily="18" charset="2"/>
                    </a:rPr>
                    <a:t>Existencia de políticas consolidadas de renovación de redes y contadores</a:t>
                  </a:r>
                </a:p>
                <a:p>
                  <a:pPr eaLnBrk="1" hangingPunct="1">
                    <a:spcBef>
                      <a:spcPct val="0"/>
                    </a:spcBef>
                    <a:buFontTx/>
                    <a:buNone/>
                  </a:pPr>
                  <a:r>
                    <a:rPr lang="es-ES" altLang="es-ES" sz="1300" b="1" dirty="0">
                      <a:sym typeface="Symbol" panose="05050102010706020507" pitchFamily="18" charset="2"/>
                    </a:rPr>
                    <a:t>Control activo de fugas</a:t>
                  </a:r>
                </a:p>
              </p:txBody>
            </p:sp>
            <p:pic>
              <p:nvPicPr>
                <p:cNvPr id="43" name="Picture 6" descr="E:\FICO0817 Plan Futura\Ejecución\Logos\EGC_logo_ Vitoria Gasteiz_EN.jpg">
                  <a:extLst>
                    <a:ext uri="{FF2B5EF4-FFF2-40B4-BE49-F238E27FC236}">
                      <a16:creationId xmlns:a16="http://schemas.microsoft.com/office/drawing/2014/main" id="{7E276843-28DD-AE4F-BE21-90E6DE0E24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5962" y="1355113"/>
                  <a:ext cx="600617" cy="1122950"/>
                </a:xfrm>
                <a:prstGeom prst="rect">
                  <a:avLst/>
                </a:prstGeom>
                <a:noFill/>
                <a:ln w="28575">
                  <a:solidFill>
                    <a:srgbClr val="3AB54A"/>
                  </a:solidFill>
                  <a:miter lim="800000"/>
                  <a:headEnd/>
                  <a:tailEnd/>
                </a:ln>
                <a:extLst>
                  <a:ext uri="{909E8E84-426E-40DD-AFC4-6F175D3DCCD1}">
                    <a14:hiddenFill xmlns:a14="http://schemas.microsoft.com/office/drawing/2010/main">
                      <a:solidFill>
                        <a:srgbClr val="FFFFFF"/>
                      </a:solidFill>
                    </a14:hiddenFill>
                  </a:ext>
                </a:extLst>
              </p:spPr>
            </p:pic>
            <p:sp>
              <p:nvSpPr>
                <p:cNvPr id="44" name="CuadroTexto 9">
                  <a:extLst>
                    <a:ext uri="{FF2B5EF4-FFF2-40B4-BE49-F238E27FC236}">
                      <a16:creationId xmlns:a16="http://schemas.microsoft.com/office/drawing/2014/main" id="{874295DC-5F9A-2397-56BF-875312811E3B}"/>
                    </a:ext>
                  </a:extLst>
                </p:cNvPr>
                <p:cNvSpPr txBox="1">
                  <a:spLocks noChangeArrowheads="1"/>
                </p:cNvSpPr>
                <p:nvPr/>
              </p:nvSpPr>
              <p:spPr bwMode="auto">
                <a:xfrm>
                  <a:off x="-108000" y="5184775"/>
                  <a:ext cx="7191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1400" b="1" dirty="0"/>
                    <a:t>Desde</a:t>
                  </a:r>
                  <a:r>
                    <a:rPr lang="es-ES" altLang="es-ES" sz="1600" b="1" dirty="0"/>
                    <a:t> 1983</a:t>
                  </a:r>
                </a:p>
              </p:txBody>
            </p:sp>
            <p:sp>
              <p:nvSpPr>
                <p:cNvPr id="45" name="CuadroTexto 39">
                  <a:extLst>
                    <a:ext uri="{FF2B5EF4-FFF2-40B4-BE49-F238E27FC236}">
                      <a16:creationId xmlns:a16="http://schemas.microsoft.com/office/drawing/2014/main" id="{8ABE4F01-F2F1-10F3-98AD-12BBCBC524CD}"/>
                    </a:ext>
                  </a:extLst>
                </p:cNvPr>
                <p:cNvSpPr txBox="1">
                  <a:spLocks noChangeArrowheads="1"/>
                </p:cNvSpPr>
                <p:nvPr/>
              </p:nvSpPr>
              <p:spPr bwMode="auto">
                <a:xfrm>
                  <a:off x="1241438" y="5903910"/>
                  <a:ext cx="1395478" cy="45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defRPr/>
                  </a:pPr>
                  <a:r>
                    <a:rPr lang="es-ES" altLang="es-ES" sz="1300" spc="-50" dirty="0">
                      <a:solidFill>
                        <a:srgbClr val="548FD0"/>
                      </a:solidFill>
                    </a:rPr>
                    <a:t>Dotación general 289 l/hab/día</a:t>
                  </a:r>
                </a:p>
              </p:txBody>
            </p:sp>
            <p:sp>
              <p:nvSpPr>
                <p:cNvPr id="46" name="CuadroTexto 14">
                  <a:extLst>
                    <a:ext uri="{FF2B5EF4-FFF2-40B4-BE49-F238E27FC236}">
                      <a16:creationId xmlns:a16="http://schemas.microsoft.com/office/drawing/2014/main" id="{D9C1BB9F-F9CE-196B-AFC3-0A8BE1C65B13}"/>
                    </a:ext>
                  </a:extLst>
                </p:cNvPr>
                <p:cNvSpPr txBox="1">
                  <a:spLocks noChangeArrowheads="1"/>
                </p:cNvSpPr>
                <p:nvPr/>
              </p:nvSpPr>
              <p:spPr bwMode="auto">
                <a:xfrm>
                  <a:off x="657000" y="4194000"/>
                  <a:ext cx="1134625" cy="45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s-ES" altLang="es-ES" sz="1300" b="1" dirty="0">
                      <a:sym typeface="Symbol" panose="05050102010706020507" pitchFamily="18" charset="2"/>
                    </a:rPr>
                    <a:t>Estudio previo PIGDA</a:t>
                  </a:r>
                  <a:endParaRPr lang="es-ES" altLang="es-ES" sz="1300" b="1" dirty="0"/>
                </a:p>
              </p:txBody>
            </p:sp>
            <p:sp>
              <p:nvSpPr>
                <p:cNvPr id="47" name="CuadroTexto 30">
                  <a:extLst>
                    <a:ext uri="{FF2B5EF4-FFF2-40B4-BE49-F238E27FC236}">
                      <a16:creationId xmlns:a16="http://schemas.microsoft.com/office/drawing/2014/main" id="{074652A2-AEA0-9556-446E-38D922B4D119}"/>
                    </a:ext>
                  </a:extLst>
                </p:cNvPr>
                <p:cNvSpPr txBox="1">
                  <a:spLocks noChangeArrowheads="1"/>
                </p:cNvSpPr>
                <p:nvPr/>
              </p:nvSpPr>
              <p:spPr bwMode="auto">
                <a:xfrm>
                  <a:off x="7159120" y="3166846"/>
                  <a:ext cx="1170043" cy="63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defRPr/>
                  </a:pPr>
                  <a:r>
                    <a:rPr lang="es-ES" altLang="es-ES" sz="1300" b="1" spc="-30" dirty="0">
                      <a:sym typeface="Symbol" panose="05050102010706020507" pitchFamily="18" charset="2"/>
                    </a:rPr>
                    <a:t>4ª fase PIGDA</a:t>
                  </a:r>
                </a:p>
                <a:p>
                  <a:pPr eaLnBrk="1" hangingPunct="1">
                    <a:spcBef>
                      <a:spcPct val="0"/>
                    </a:spcBef>
                    <a:buFontTx/>
                    <a:buNone/>
                    <a:defRPr/>
                  </a:pPr>
                  <a:r>
                    <a:rPr lang="es-ES" altLang="es-ES" sz="1300" b="1" spc="-30" dirty="0">
                      <a:solidFill>
                        <a:srgbClr val="349EDA"/>
                      </a:solidFill>
                      <a:sym typeface="Symbol" panose="05050102010706020507" pitchFamily="18" charset="2"/>
                    </a:rPr>
                    <a:t>Plan Futura Fase III 2018-2021</a:t>
                  </a:r>
                  <a:endParaRPr lang="es-ES" altLang="es-ES" sz="1300" b="1" spc="-30" dirty="0">
                    <a:solidFill>
                      <a:srgbClr val="349EDA"/>
                    </a:solidFill>
                  </a:endParaRPr>
                </a:p>
              </p:txBody>
            </p:sp>
            <p:cxnSp>
              <p:nvCxnSpPr>
                <p:cNvPr id="48" name="Conector recto 47">
                  <a:extLst>
                    <a:ext uri="{FF2B5EF4-FFF2-40B4-BE49-F238E27FC236}">
                      <a16:creationId xmlns:a16="http://schemas.microsoft.com/office/drawing/2014/main" id="{629433F9-8820-E24F-57A6-63F3C4D51228}"/>
                    </a:ext>
                  </a:extLst>
                </p:cNvPr>
                <p:cNvCxnSpPr/>
                <p:nvPr/>
              </p:nvCxnSpPr>
              <p:spPr>
                <a:xfrm flipV="1">
                  <a:off x="8328688" y="5722780"/>
                  <a:ext cx="0" cy="215886"/>
                </a:xfrm>
                <a:prstGeom prst="line">
                  <a:avLst/>
                </a:prstGeom>
                <a:ln w="28575">
                  <a:solidFill>
                    <a:srgbClr val="548FD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CuadroTexto 39">
                  <a:extLst>
                    <a:ext uri="{FF2B5EF4-FFF2-40B4-BE49-F238E27FC236}">
                      <a16:creationId xmlns:a16="http://schemas.microsoft.com/office/drawing/2014/main" id="{4C238F1C-D315-2490-3CC5-7FFE69873CD7}"/>
                    </a:ext>
                  </a:extLst>
                </p:cNvPr>
                <p:cNvSpPr txBox="1">
                  <a:spLocks noChangeArrowheads="1"/>
                </p:cNvSpPr>
                <p:nvPr/>
              </p:nvSpPr>
              <p:spPr bwMode="auto">
                <a:xfrm>
                  <a:off x="7856860" y="5903910"/>
                  <a:ext cx="1258946" cy="45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defRPr/>
                  </a:pPr>
                  <a:r>
                    <a:rPr lang="es-ES" altLang="es-ES" sz="1300" spc="-50" dirty="0">
                      <a:solidFill>
                        <a:srgbClr val="548FD0"/>
                      </a:solidFill>
                    </a:rPr>
                    <a:t>Dotación general 199 l/hab/día</a:t>
                  </a:r>
                </a:p>
              </p:txBody>
            </p:sp>
            <p:sp>
              <p:nvSpPr>
                <p:cNvPr id="51" name="CuadroTexto 30">
                  <a:extLst>
                    <a:ext uri="{FF2B5EF4-FFF2-40B4-BE49-F238E27FC236}">
                      <a16:creationId xmlns:a16="http://schemas.microsoft.com/office/drawing/2014/main" id="{3976E6D2-D098-BD31-DE94-B35EC69A4A03}"/>
                    </a:ext>
                  </a:extLst>
                </p:cNvPr>
                <p:cNvSpPr txBox="1">
                  <a:spLocks noChangeArrowheads="1"/>
                </p:cNvSpPr>
                <p:nvPr/>
              </p:nvSpPr>
              <p:spPr bwMode="auto">
                <a:xfrm>
                  <a:off x="7583579" y="4152572"/>
                  <a:ext cx="1170043" cy="63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defRPr/>
                  </a:pPr>
                  <a:r>
                    <a:rPr lang="es-ES" altLang="es-ES" sz="1300" b="1" spc="-30" dirty="0">
                      <a:sym typeface="Symbol" panose="05050102010706020507" pitchFamily="18" charset="2"/>
                    </a:rPr>
                    <a:t>5ª fase PIGDA</a:t>
                  </a:r>
                </a:p>
                <a:p>
                  <a:pPr eaLnBrk="1" hangingPunct="1">
                    <a:spcBef>
                      <a:spcPct val="0"/>
                    </a:spcBef>
                    <a:buFontTx/>
                    <a:buNone/>
                    <a:defRPr/>
                  </a:pPr>
                  <a:r>
                    <a:rPr lang="es-ES" altLang="es-ES" sz="1300" b="1" spc="-30" dirty="0">
                      <a:solidFill>
                        <a:srgbClr val="349EDA"/>
                      </a:solidFill>
                      <a:sym typeface="Symbol" panose="05050102010706020507" pitchFamily="18" charset="2"/>
                    </a:rPr>
                    <a:t>Plan Futura Fase V 2022-2025</a:t>
                  </a:r>
                  <a:endParaRPr lang="es-ES" altLang="es-ES" sz="1300" b="1" spc="-30" dirty="0">
                    <a:solidFill>
                      <a:srgbClr val="349EDA"/>
                    </a:solidFill>
                  </a:endParaRPr>
                </a:p>
              </p:txBody>
            </p:sp>
            <p:sp>
              <p:nvSpPr>
                <p:cNvPr id="50" name="CuadroTexto 50">
                  <a:extLst>
                    <a:ext uri="{FF2B5EF4-FFF2-40B4-BE49-F238E27FC236}">
                      <a16:creationId xmlns:a16="http://schemas.microsoft.com/office/drawing/2014/main" id="{334440A7-13BF-17D1-16B6-90DE70F21536}"/>
                    </a:ext>
                  </a:extLst>
                </p:cNvPr>
                <p:cNvSpPr txBox="1">
                  <a:spLocks noChangeArrowheads="1"/>
                </p:cNvSpPr>
                <p:nvPr/>
              </p:nvSpPr>
              <p:spPr bwMode="auto">
                <a:xfrm>
                  <a:off x="6957000" y="3847648"/>
                  <a:ext cx="2187000" cy="256352"/>
                </a:xfrm>
                <a:prstGeom prst="rect">
                  <a:avLst/>
                </a:prstGeom>
                <a:solidFill>
                  <a:srgbClr val="93B8E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spcAft>
                      <a:spcPts val="300"/>
                    </a:spcAft>
                    <a:buFontTx/>
                    <a:buNone/>
                  </a:pPr>
                  <a:r>
                    <a:rPr lang="es-ES_tradnl" altLang="es-ES" sz="1300" i="1" dirty="0">
                      <a:sym typeface="Symbol" panose="05050102010706020507" pitchFamily="18" charset="2"/>
                    </a:rPr>
                    <a:t>Consolidación y continuidad</a:t>
                  </a:r>
                </a:p>
              </p:txBody>
            </p:sp>
          </p:grpSp>
          <p:pic>
            <p:nvPicPr>
              <p:cNvPr id="10" name="Imagen 5">
                <a:extLst>
                  <a:ext uri="{FF2B5EF4-FFF2-40B4-BE49-F238E27FC236}">
                    <a16:creationId xmlns:a16="http://schemas.microsoft.com/office/drawing/2014/main" id="{4EE64433-6674-9897-48E0-3CC5AB7FA5E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52000" y="4734000"/>
                <a:ext cx="2790000" cy="786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54" name="CuadroTexto 12">
            <a:extLst>
              <a:ext uri="{FF2B5EF4-FFF2-40B4-BE49-F238E27FC236}">
                <a16:creationId xmlns:a16="http://schemas.microsoft.com/office/drawing/2014/main" id="{C9B3D2F0-44FC-3E3A-75FB-1ECA014E2F82}"/>
              </a:ext>
            </a:extLst>
          </p:cNvPr>
          <p:cNvSpPr txBox="1">
            <a:spLocks noChangeArrowheads="1"/>
          </p:cNvSpPr>
          <p:nvPr/>
        </p:nvSpPr>
        <p:spPr bwMode="auto">
          <a:xfrm>
            <a:off x="9643587" y="5656466"/>
            <a:ext cx="720691" cy="33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1600" b="1" dirty="0"/>
              <a:t>2024</a:t>
            </a:r>
          </a:p>
        </p:txBody>
      </p:sp>
      <p:sp>
        <p:nvSpPr>
          <p:cNvPr id="55" name="CuadroTexto 30">
            <a:extLst>
              <a:ext uri="{FF2B5EF4-FFF2-40B4-BE49-F238E27FC236}">
                <a16:creationId xmlns:a16="http://schemas.microsoft.com/office/drawing/2014/main" id="{F1B1C401-2E3C-CB11-B08E-EB1C3CC02C4B}"/>
              </a:ext>
            </a:extLst>
          </p:cNvPr>
          <p:cNvSpPr txBox="1">
            <a:spLocks noChangeArrowheads="1"/>
          </p:cNvSpPr>
          <p:nvPr/>
        </p:nvSpPr>
        <p:spPr bwMode="auto">
          <a:xfrm>
            <a:off x="10367659" y="4653795"/>
            <a:ext cx="1322647" cy="65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defRPr/>
            </a:pPr>
            <a:r>
              <a:rPr lang="es-ES" altLang="es-ES" sz="1300" b="1" spc="-30" dirty="0">
                <a:sym typeface="Symbol" panose="05050102010706020507" pitchFamily="18" charset="2"/>
              </a:rPr>
              <a:t>6ª fase PIGDA</a:t>
            </a:r>
          </a:p>
          <a:p>
            <a:pPr eaLnBrk="1" hangingPunct="1">
              <a:spcBef>
                <a:spcPct val="0"/>
              </a:spcBef>
              <a:buFontTx/>
              <a:buNone/>
              <a:defRPr/>
            </a:pPr>
            <a:r>
              <a:rPr lang="es-ES" altLang="es-ES" sz="1300" b="1" spc="-30" dirty="0">
                <a:solidFill>
                  <a:srgbClr val="349EDA"/>
                </a:solidFill>
                <a:sym typeface="Symbol" panose="05050102010706020507" pitchFamily="18" charset="2"/>
              </a:rPr>
              <a:t>Plan Futura Fase VI 2025-2030</a:t>
            </a:r>
            <a:endParaRPr lang="es-ES" altLang="es-ES" sz="1300" b="1" spc="-30" dirty="0">
              <a:solidFill>
                <a:srgbClr val="349EDA"/>
              </a:solidFill>
            </a:endParaRPr>
          </a:p>
        </p:txBody>
      </p:sp>
      <p:sp>
        <p:nvSpPr>
          <p:cNvPr id="56" name="CuadroTexto 12">
            <a:extLst>
              <a:ext uri="{FF2B5EF4-FFF2-40B4-BE49-F238E27FC236}">
                <a16:creationId xmlns:a16="http://schemas.microsoft.com/office/drawing/2014/main" id="{1CBE9F6B-30E5-FBC7-9D1C-6039BC03095B}"/>
              </a:ext>
            </a:extLst>
          </p:cNvPr>
          <p:cNvSpPr txBox="1">
            <a:spLocks noChangeArrowheads="1"/>
          </p:cNvSpPr>
          <p:nvPr/>
        </p:nvSpPr>
        <p:spPr bwMode="auto">
          <a:xfrm>
            <a:off x="10273756" y="5652469"/>
            <a:ext cx="720691" cy="33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1600" b="1" dirty="0"/>
              <a:t>2025</a:t>
            </a:r>
          </a:p>
        </p:txBody>
      </p:sp>
      <p:grpSp>
        <p:nvGrpSpPr>
          <p:cNvPr id="59" name="Grupo 58">
            <a:extLst>
              <a:ext uri="{FF2B5EF4-FFF2-40B4-BE49-F238E27FC236}">
                <a16:creationId xmlns:a16="http://schemas.microsoft.com/office/drawing/2014/main" id="{B8FE1608-6B48-817A-A53C-B82A4825285B}"/>
              </a:ext>
            </a:extLst>
          </p:cNvPr>
          <p:cNvGrpSpPr/>
          <p:nvPr/>
        </p:nvGrpSpPr>
        <p:grpSpPr>
          <a:xfrm>
            <a:off x="11122158" y="5670580"/>
            <a:ext cx="131467" cy="286343"/>
            <a:chOff x="1057654" y="5849761"/>
            <a:chExt cx="131467" cy="286343"/>
          </a:xfrm>
        </p:grpSpPr>
        <p:cxnSp>
          <p:nvCxnSpPr>
            <p:cNvPr id="57" name="Conector recto 56">
              <a:extLst>
                <a:ext uri="{FF2B5EF4-FFF2-40B4-BE49-F238E27FC236}">
                  <a16:creationId xmlns:a16="http://schemas.microsoft.com/office/drawing/2014/main" id="{B8A6C661-D3D9-2D2D-7A49-BDA7FCBB5A11}"/>
                </a:ext>
              </a:extLst>
            </p:cNvPr>
            <p:cNvCxnSpPr/>
            <p:nvPr/>
          </p:nvCxnSpPr>
          <p:spPr bwMode="auto">
            <a:xfrm>
              <a:off x="1057654" y="5849761"/>
              <a:ext cx="131467" cy="1711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Conector recto 57">
              <a:extLst>
                <a:ext uri="{FF2B5EF4-FFF2-40B4-BE49-F238E27FC236}">
                  <a16:creationId xmlns:a16="http://schemas.microsoft.com/office/drawing/2014/main" id="{890858ED-73B2-8CFF-2FD7-25072BDB5DC9}"/>
                </a:ext>
              </a:extLst>
            </p:cNvPr>
            <p:cNvCxnSpPr/>
            <p:nvPr/>
          </p:nvCxnSpPr>
          <p:spPr bwMode="auto">
            <a:xfrm flipV="1">
              <a:off x="1057654" y="6006098"/>
              <a:ext cx="131467" cy="13000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0" name="Grupo 59">
            <a:extLst>
              <a:ext uri="{FF2B5EF4-FFF2-40B4-BE49-F238E27FC236}">
                <a16:creationId xmlns:a16="http://schemas.microsoft.com/office/drawing/2014/main" id="{6595DF24-2291-67CD-5DA5-8002F26F5E10}"/>
              </a:ext>
            </a:extLst>
          </p:cNvPr>
          <p:cNvGrpSpPr/>
          <p:nvPr/>
        </p:nvGrpSpPr>
        <p:grpSpPr>
          <a:xfrm>
            <a:off x="10721438" y="4025799"/>
            <a:ext cx="131467" cy="286343"/>
            <a:chOff x="1057654" y="5849761"/>
            <a:chExt cx="131467" cy="286343"/>
          </a:xfrm>
        </p:grpSpPr>
        <p:cxnSp>
          <p:nvCxnSpPr>
            <p:cNvPr id="61" name="Conector recto 60">
              <a:extLst>
                <a:ext uri="{FF2B5EF4-FFF2-40B4-BE49-F238E27FC236}">
                  <a16:creationId xmlns:a16="http://schemas.microsoft.com/office/drawing/2014/main" id="{13BB5FFB-41C4-BDAF-9D82-35AC55AD6442}"/>
                </a:ext>
              </a:extLst>
            </p:cNvPr>
            <p:cNvCxnSpPr/>
            <p:nvPr/>
          </p:nvCxnSpPr>
          <p:spPr bwMode="auto">
            <a:xfrm>
              <a:off x="1057654" y="5849761"/>
              <a:ext cx="131467" cy="1711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Conector recto 61">
              <a:extLst>
                <a:ext uri="{FF2B5EF4-FFF2-40B4-BE49-F238E27FC236}">
                  <a16:creationId xmlns:a16="http://schemas.microsoft.com/office/drawing/2014/main" id="{5DCF3E87-20FC-BC1C-A42D-13FC783D4FB1}"/>
                </a:ext>
              </a:extLst>
            </p:cNvPr>
            <p:cNvCxnSpPr/>
            <p:nvPr/>
          </p:nvCxnSpPr>
          <p:spPr bwMode="auto">
            <a:xfrm flipV="1">
              <a:off x="1057654" y="6006098"/>
              <a:ext cx="131467" cy="13000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3" name="Grupo 62">
            <a:extLst>
              <a:ext uri="{FF2B5EF4-FFF2-40B4-BE49-F238E27FC236}">
                <a16:creationId xmlns:a16="http://schemas.microsoft.com/office/drawing/2014/main" id="{7282F1B8-1FBB-7B4C-9FAF-7A95000D1EFD}"/>
              </a:ext>
            </a:extLst>
          </p:cNvPr>
          <p:cNvGrpSpPr/>
          <p:nvPr/>
        </p:nvGrpSpPr>
        <p:grpSpPr>
          <a:xfrm>
            <a:off x="10992569" y="5652234"/>
            <a:ext cx="131467" cy="286343"/>
            <a:chOff x="1057654" y="5849761"/>
            <a:chExt cx="131467" cy="286343"/>
          </a:xfrm>
        </p:grpSpPr>
        <p:cxnSp>
          <p:nvCxnSpPr>
            <p:cNvPr id="64" name="Conector recto 63">
              <a:extLst>
                <a:ext uri="{FF2B5EF4-FFF2-40B4-BE49-F238E27FC236}">
                  <a16:creationId xmlns:a16="http://schemas.microsoft.com/office/drawing/2014/main" id="{6BF3FB4D-B0FF-E670-1E6C-2E31676FFD82}"/>
                </a:ext>
              </a:extLst>
            </p:cNvPr>
            <p:cNvCxnSpPr/>
            <p:nvPr/>
          </p:nvCxnSpPr>
          <p:spPr bwMode="auto">
            <a:xfrm>
              <a:off x="1057654" y="5849761"/>
              <a:ext cx="131467" cy="1711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Conector recto 64">
              <a:extLst>
                <a:ext uri="{FF2B5EF4-FFF2-40B4-BE49-F238E27FC236}">
                  <a16:creationId xmlns:a16="http://schemas.microsoft.com/office/drawing/2014/main" id="{07D0F897-82B2-1FC7-C5EB-96EDDA2BF694}"/>
                </a:ext>
              </a:extLst>
            </p:cNvPr>
            <p:cNvCxnSpPr/>
            <p:nvPr/>
          </p:nvCxnSpPr>
          <p:spPr bwMode="auto">
            <a:xfrm flipV="1">
              <a:off x="1057654" y="6006098"/>
              <a:ext cx="131467" cy="13000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66" name="Imagen 65">
            <a:extLst>
              <a:ext uri="{FF2B5EF4-FFF2-40B4-BE49-F238E27FC236}">
                <a16:creationId xmlns:a16="http://schemas.microsoft.com/office/drawing/2014/main" id="{E39BC4D5-367A-035C-30FE-98581FC1F9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215" y="6073562"/>
            <a:ext cx="1151732" cy="747860"/>
          </a:xfrm>
          <a:prstGeom prst="rect">
            <a:avLst/>
          </a:prstGeom>
        </p:spPr>
      </p:pic>
      <p:cxnSp>
        <p:nvCxnSpPr>
          <p:cNvPr id="67" name="Conector recto 66">
            <a:extLst>
              <a:ext uri="{FF2B5EF4-FFF2-40B4-BE49-F238E27FC236}">
                <a16:creationId xmlns:a16="http://schemas.microsoft.com/office/drawing/2014/main" id="{9A69409D-3A2A-5CE3-D610-1B5B56F7E0DB}"/>
              </a:ext>
            </a:extLst>
          </p:cNvPr>
          <p:cNvCxnSpPr>
            <a:cxnSpLocks/>
          </p:cNvCxnSpPr>
          <p:nvPr/>
        </p:nvCxnSpPr>
        <p:spPr bwMode="auto">
          <a:xfrm flipH="1">
            <a:off x="9538410" y="5036955"/>
            <a:ext cx="3149" cy="676724"/>
          </a:xfrm>
          <a:prstGeom prst="line">
            <a:avLst/>
          </a:prstGeom>
          <a:ln w="28575">
            <a:solidFill>
              <a:srgbClr val="93B8E1"/>
            </a:solidFill>
          </a:ln>
        </p:spPr>
        <p:style>
          <a:lnRef idx="1">
            <a:schemeClr val="accent1"/>
          </a:lnRef>
          <a:fillRef idx="0">
            <a:schemeClr val="accent1"/>
          </a:fillRef>
          <a:effectRef idx="0">
            <a:schemeClr val="accent1"/>
          </a:effectRef>
          <a:fontRef idx="minor">
            <a:schemeClr val="tx1"/>
          </a:fontRef>
        </p:style>
      </p:cxnSp>
      <p:sp>
        <p:nvSpPr>
          <p:cNvPr id="68" name="Elipse 67">
            <a:extLst>
              <a:ext uri="{FF2B5EF4-FFF2-40B4-BE49-F238E27FC236}">
                <a16:creationId xmlns:a16="http://schemas.microsoft.com/office/drawing/2014/main" id="{777B4B53-69B9-0380-5068-80D9A6CE4CD0}"/>
              </a:ext>
            </a:extLst>
          </p:cNvPr>
          <p:cNvSpPr/>
          <p:nvPr/>
        </p:nvSpPr>
        <p:spPr bwMode="auto">
          <a:xfrm>
            <a:off x="9452348" y="4904679"/>
            <a:ext cx="178422" cy="141527"/>
          </a:xfrm>
          <a:prstGeom prst="ellipse">
            <a:avLst/>
          </a:prstGeom>
          <a:solidFill>
            <a:srgbClr val="93B8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dirty="0"/>
          </a:p>
        </p:txBody>
      </p:sp>
      <p:cxnSp>
        <p:nvCxnSpPr>
          <p:cNvPr id="74" name="Conector recto 73">
            <a:extLst>
              <a:ext uri="{FF2B5EF4-FFF2-40B4-BE49-F238E27FC236}">
                <a16:creationId xmlns:a16="http://schemas.microsoft.com/office/drawing/2014/main" id="{647D5F85-355D-FCC9-E17B-F4110917E5C7}"/>
              </a:ext>
            </a:extLst>
          </p:cNvPr>
          <p:cNvCxnSpPr>
            <a:cxnSpLocks/>
          </p:cNvCxnSpPr>
          <p:nvPr/>
        </p:nvCxnSpPr>
        <p:spPr bwMode="auto">
          <a:xfrm>
            <a:off x="10632227" y="5385354"/>
            <a:ext cx="0" cy="283214"/>
          </a:xfrm>
          <a:prstGeom prst="line">
            <a:avLst/>
          </a:prstGeom>
          <a:ln w="28575">
            <a:solidFill>
              <a:srgbClr val="93B8E1"/>
            </a:solidFill>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CEB86052-D4AC-DA7B-A514-ABDE21670E25}"/>
              </a:ext>
            </a:extLst>
          </p:cNvPr>
          <p:cNvCxnSpPr>
            <a:cxnSpLocks/>
          </p:cNvCxnSpPr>
          <p:nvPr/>
        </p:nvCxnSpPr>
        <p:spPr bwMode="auto">
          <a:xfrm>
            <a:off x="8929750" y="4290524"/>
            <a:ext cx="0" cy="1378044"/>
          </a:xfrm>
          <a:prstGeom prst="line">
            <a:avLst/>
          </a:prstGeom>
          <a:ln w="28575">
            <a:solidFill>
              <a:srgbClr val="93B8E1"/>
            </a:solidFill>
          </a:ln>
        </p:spPr>
        <p:style>
          <a:lnRef idx="1">
            <a:schemeClr val="accent1"/>
          </a:lnRef>
          <a:fillRef idx="0">
            <a:schemeClr val="accent1"/>
          </a:fillRef>
          <a:effectRef idx="0">
            <a:schemeClr val="accent1"/>
          </a:effectRef>
          <a:fontRef idx="minor">
            <a:schemeClr val="tx1"/>
          </a:fontRef>
        </p:style>
      </p:cxnSp>
      <p:sp>
        <p:nvSpPr>
          <p:cNvPr id="75" name="Elipse 74">
            <a:extLst>
              <a:ext uri="{FF2B5EF4-FFF2-40B4-BE49-F238E27FC236}">
                <a16:creationId xmlns:a16="http://schemas.microsoft.com/office/drawing/2014/main" id="{116FAA65-3437-4EC4-95F7-6C2BF49BCD84}"/>
              </a:ext>
            </a:extLst>
          </p:cNvPr>
          <p:cNvSpPr/>
          <p:nvPr/>
        </p:nvSpPr>
        <p:spPr bwMode="auto">
          <a:xfrm>
            <a:off x="10543016" y="5253078"/>
            <a:ext cx="178422" cy="141527"/>
          </a:xfrm>
          <a:prstGeom prst="ellipse">
            <a:avLst/>
          </a:prstGeom>
          <a:solidFill>
            <a:srgbClr val="93B8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dirty="0"/>
          </a:p>
        </p:txBody>
      </p:sp>
      <p:sp>
        <p:nvSpPr>
          <p:cNvPr id="80" name="Elipse 79">
            <a:extLst>
              <a:ext uri="{FF2B5EF4-FFF2-40B4-BE49-F238E27FC236}">
                <a16:creationId xmlns:a16="http://schemas.microsoft.com/office/drawing/2014/main" id="{992A8B1A-9897-BE12-A777-9A03132E8E40}"/>
              </a:ext>
            </a:extLst>
          </p:cNvPr>
          <p:cNvSpPr/>
          <p:nvPr/>
        </p:nvSpPr>
        <p:spPr bwMode="auto">
          <a:xfrm>
            <a:off x="8841479" y="3890497"/>
            <a:ext cx="178421" cy="141527"/>
          </a:xfrm>
          <a:prstGeom prst="ellipse">
            <a:avLst/>
          </a:prstGeom>
          <a:solidFill>
            <a:srgbClr val="93B8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dirty="0"/>
          </a:p>
        </p:txBody>
      </p:sp>
      <p:sp>
        <p:nvSpPr>
          <p:cNvPr id="83" name="CuadroTexto 12">
            <a:extLst>
              <a:ext uri="{FF2B5EF4-FFF2-40B4-BE49-F238E27FC236}">
                <a16:creationId xmlns:a16="http://schemas.microsoft.com/office/drawing/2014/main" id="{D2B3CA1E-2EC1-9290-62D8-3EEBA1553F16}"/>
              </a:ext>
            </a:extLst>
          </p:cNvPr>
          <p:cNvSpPr txBox="1">
            <a:spLocks noChangeArrowheads="1"/>
          </p:cNvSpPr>
          <p:nvPr/>
        </p:nvSpPr>
        <p:spPr bwMode="auto">
          <a:xfrm>
            <a:off x="8626418" y="5652723"/>
            <a:ext cx="8526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1600" b="1" dirty="0"/>
              <a:t>2018</a:t>
            </a:r>
          </a:p>
        </p:txBody>
      </p:sp>
    </p:spTree>
    <p:extLst>
      <p:ext uri="{BB962C8B-B14F-4D97-AF65-F5344CB8AC3E}">
        <p14:creationId xmlns:p14="http://schemas.microsoft.com/office/powerpoint/2010/main" val="2293107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a:extLst>
            <a:ext uri="{FF2B5EF4-FFF2-40B4-BE49-F238E27FC236}">
              <a16:creationId xmlns:a16="http://schemas.microsoft.com/office/drawing/2014/main" id="{EAFD8934-9D71-EFD1-3293-A364DDD0F7E4}"/>
            </a:ext>
          </a:extLst>
        </p:cNvPr>
        <p:cNvGrpSpPr/>
        <p:nvPr/>
      </p:nvGrpSpPr>
      <p:grpSpPr>
        <a:xfrm>
          <a:off x="0" y="0"/>
          <a:ext cx="0" cy="0"/>
          <a:chOff x="0" y="0"/>
          <a:chExt cx="0" cy="0"/>
        </a:xfrm>
      </p:grpSpPr>
      <p:grpSp>
        <p:nvGrpSpPr>
          <p:cNvPr id="2" name="Grupo 1">
            <a:extLst>
              <a:ext uri="{FF2B5EF4-FFF2-40B4-BE49-F238E27FC236}">
                <a16:creationId xmlns:a16="http://schemas.microsoft.com/office/drawing/2014/main" id="{9734994B-244B-4102-6E0C-8AFEF542CF0C}"/>
              </a:ext>
            </a:extLst>
          </p:cNvPr>
          <p:cNvGrpSpPr/>
          <p:nvPr/>
        </p:nvGrpSpPr>
        <p:grpSpPr>
          <a:xfrm>
            <a:off x="323775" y="1054027"/>
            <a:ext cx="8663351" cy="733260"/>
            <a:chOff x="1132056" y="76198"/>
            <a:chExt cx="8813817" cy="757808"/>
          </a:xfrm>
        </p:grpSpPr>
        <p:sp>
          <p:nvSpPr>
            <p:cNvPr id="3" name="Rectángulo 2">
              <a:extLst>
                <a:ext uri="{FF2B5EF4-FFF2-40B4-BE49-F238E27FC236}">
                  <a16:creationId xmlns:a16="http://schemas.microsoft.com/office/drawing/2014/main" id="{3698F55D-D274-342F-D1F2-6B3BD72F3EB6}"/>
                </a:ext>
              </a:extLst>
            </p:cNvPr>
            <p:cNvSpPr/>
            <p:nvPr/>
          </p:nvSpPr>
          <p:spPr>
            <a:xfrm>
              <a:off x="1132056" y="76198"/>
              <a:ext cx="8380244" cy="75780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4" name="Gráfico 3" descr="Agua con relleno sólido">
              <a:extLst>
                <a:ext uri="{FF2B5EF4-FFF2-40B4-BE49-F238E27FC236}">
                  <a16:creationId xmlns:a16="http://schemas.microsoft.com/office/drawing/2014/main" id="{68C026C4-AEB1-671D-F139-EEB4FBA5868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11928" y="135342"/>
              <a:ext cx="733945" cy="635998"/>
            </a:xfrm>
            <a:prstGeom prst="rect">
              <a:avLst/>
            </a:prstGeom>
          </p:spPr>
        </p:pic>
      </p:grpSp>
      <p:sp>
        <p:nvSpPr>
          <p:cNvPr id="5" name="CuadroTexto 4">
            <a:extLst>
              <a:ext uri="{FF2B5EF4-FFF2-40B4-BE49-F238E27FC236}">
                <a16:creationId xmlns:a16="http://schemas.microsoft.com/office/drawing/2014/main" id="{0081602C-F799-FB4D-06C2-C1587D97A212}"/>
              </a:ext>
            </a:extLst>
          </p:cNvPr>
          <p:cNvSpPr txBox="1"/>
          <p:nvPr/>
        </p:nvSpPr>
        <p:spPr>
          <a:xfrm>
            <a:off x="323775" y="1144056"/>
            <a:ext cx="7208537" cy="296684"/>
          </a:xfrm>
          <a:prstGeom prst="rect">
            <a:avLst/>
          </a:prstGeom>
          <a:noFill/>
        </p:spPr>
        <p:txBody>
          <a:bodyPr wrap="square" rtlCol="0">
            <a:spAutoFit/>
          </a:bodyPr>
          <a:lstStyle/>
          <a:p>
            <a:pPr>
              <a:lnSpc>
                <a:spcPts val="1700"/>
              </a:lnSpc>
            </a:pPr>
            <a:r>
              <a:rPr lang="es-ES" sz="1400" dirty="0">
                <a:solidFill>
                  <a:srgbClr val="007E66"/>
                </a:solidFill>
                <a:latin typeface="Arial" panose="020B0604020202020204" pitchFamily="34" charset="0"/>
                <a:cs typeface="Arial" panose="020B0604020202020204" pitchFamily="34" charset="0"/>
              </a:rPr>
              <a:t>III RESULTADOS: 20 AÑOS DE GESTIÓN DE LA DEMANDA</a:t>
            </a:r>
          </a:p>
        </p:txBody>
      </p:sp>
      <p:sp>
        <p:nvSpPr>
          <p:cNvPr id="6" name="CuadroTexto 5">
            <a:extLst>
              <a:ext uri="{FF2B5EF4-FFF2-40B4-BE49-F238E27FC236}">
                <a16:creationId xmlns:a16="http://schemas.microsoft.com/office/drawing/2014/main" id="{6E314862-3AAD-7700-6D71-FFBFFF91AE66}"/>
              </a:ext>
            </a:extLst>
          </p:cNvPr>
          <p:cNvSpPr txBox="1"/>
          <p:nvPr/>
        </p:nvSpPr>
        <p:spPr>
          <a:xfrm>
            <a:off x="323774" y="1490603"/>
            <a:ext cx="9292499" cy="296684"/>
          </a:xfrm>
          <a:prstGeom prst="rect">
            <a:avLst/>
          </a:prstGeom>
          <a:noFill/>
        </p:spPr>
        <p:txBody>
          <a:bodyPr wrap="square" rtlCol="0">
            <a:spAutoFit/>
          </a:bodyPr>
          <a:lstStyle/>
          <a:p>
            <a:pPr>
              <a:lnSpc>
                <a:spcPts val="1700"/>
              </a:lnSpc>
            </a:pPr>
            <a:r>
              <a:rPr lang="es-ES" sz="1400" b="1" dirty="0">
                <a:solidFill>
                  <a:srgbClr val="007E66"/>
                </a:solidFill>
                <a:latin typeface="Arial" panose="020B0604020202020204" pitchFamily="34" charset="0"/>
                <a:cs typeface="Arial" panose="020B0604020202020204" pitchFamily="34" charset="0"/>
              </a:rPr>
              <a:t>EVOLUCIÓN ANUAL DEL VOLUMEN FACTURADO Y RENDIMIENTO DE LA RED DE DISTRIBUCIÓN </a:t>
            </a:r>
          </a:p>
        </p:txBody>
      </p:sp>
      <p:pic>
        <p:nvPicPr>
          <p:cNvPr id="9" name="Imagen 8">
            <a:extLst>
              <a:ext uri="{FF2B5EF4-FFF2-40B4-BE49-F238E27FC236}">
                <a16:creationId xmlns:a16="http://schemas.microsoft.com/office/drawing/2014/main" id="{7FF11356-3730-B2E0-39AB-FA3B693C821D}"/>
              </a:ext>
            </a:extLst>
          </p:cNvPr>
          <p:cNvPicPr>
            <a:picLocks noChangeAspect="1"/>
          </p:cNvPicPr>
          <p:nvPr/>
        </p:nvPicPr>
        <p:blipFill>
          <a:blip r:embed="rId4"/>
          <a:srcRect l="10138" t="38975" r="10824" b="8278"/>
          <a:stretch>
            <a:fillRect/>
          </a:stretch>
        </p:blipFill>
        <p:spPr>
          <a:xfrm>
            <a:off x="1" y="1996599"/>
            <a:ext cx="12192000" cy="4576767"/>
          </a:xfrm>
          <a:prstGeom prst="rect">
            <a:avLst/>
          </a:prstGeom>
        </p:spPr>
      </p:pic>
      <p:pic>
        <p:nvPicPr>
          <p:cNvPr id="7" name="Imagen 6">
            <a:extLst>
              <a:ext uri="{FF2B5EF4-FFF2-40B4-BE49-F238E27FC236}">
                <a16:creationId xmlns:a16="http://schemas.microsoft.com/office/drawing/2014/main" id="{DC02E9AD-0ED6-51E0-804A-9BBDF568CC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15" y="6073562"/>
            <a:ext cx="1151732" cy="747860"/>
          </a:xfrm>
          <a:prstGeom prst="rect">
            <a:avLst/>
          </a:prstGeom>
        </p:spPr>
      </p:pic>
    </p:spTree>
    <p:extLst>
      <p:ext uri="{BB962C8B-B14F-4D97-AF65-F5344CB8AC3E}">
        <p14:creationId xmlns:p14="http://schemas.microsoft.com/office/powerpoint/2010/main" val="3137675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a:extLst>
            <a:ext uri="{FF2B5EF4-FFF2-40B4-BE49-F238E27FC236}">
              <a16:creationId xmlns:a16="http://schemas.microsoft.com/office/drawing/2014/main" id="{8D523617-BBC1-7ADD-307C-ADF9EC382EA7}"/>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1CD5039B-932D-02ED-D62B-E0B96705FFC1}"/>
              </a:ext>
            </a:extLst>
          </p:cNvPr>
          <p:cNvPicPr>
            <a:picLocks noChangeAspect="1"/>
          </p:cNvPicPr>
          <p:nvPr/>
        </p:nvPicPr>
        <p:blipFill>
          <a:blip r:embed="rId3"/>
          <a:srcRect l="11126" t="9963" r="10660" b="9695"/>
          <a:stretch>
            <a:fillRect/>
          </a:stretch>
        </p:blipFill>
        <p:spPr>
          <a:xfrm>
            <a:off x="703384" y="1653879"/>
            <a:ext cx="10580915" cy="5204121"/>
          </a:xfrm>
          <a:prstGeom prst="rect">
            <a:avLst/>
          </a:prstGeom>
        </p:spPr>
      </p:pic>
      <p:sp>
        <p:nvSpPr>
          <p:cNvPr id="9" name="CuadroTexto 8">
            <a:extLst>
              <a:ext uri="{FF2B5EF4-FFF2-40B4-BE49-F238E27FC236}">
                <a16:creationId xmlns:a16="http://schemas.microsoft.com/office/drawing/2014/main" id="{2373F347-BF44-9A27-14CD-DB1CAA65E278}"/>
              </a:ext>
            </a:extLst>
          </p:cNvPr>
          <p:cNvSpPr txBox="1"/>
          <p:nvPr/>
        </p:nvSpPr>
        <p:spPr>
          <a:xfrm>
            <a:off x="2883195" y="1950563"/>
            <a:ext cx="2836985" cy="246221"/>
          </a:xfrm>
          <a:prstGeom prst="rect">
            <a:avLst/>
          </a:prstGeom>
          <a:noFill/>
        </p:spPr>
        <p:txBody>
          <a:bodyPr wrap="square" rtlCol="0">
            <a:spAutoFit/>
          </a:bodyPr>
          <a:lstStyle/>
          <a:p>
            <a:r>
              <a:rPr lang="es-ES" sz="1000" dirty="0">
                <a:solidFill>
                  <a:schemeClr val="bg2">
                    <a:lumMod val="50000"/>
                  </a:schemeClr>
                </a:solidFill>
              </a:rPr>
              <a:t>Restricciones por sequía (01/10/89 al 31/03/91)</a:t>
            </a:r>
          </a:p>
        </p:txBody>
      </p:sp>
      <p:grpSp>
        <p:nvGrpSpPr>
          <p:cNvPr id="2" name="Grupo 1">
            <a:extLst>
              <a:ext uri="{FF2B5EF4-FFF2-40B4-BE49-F238E27FC236}">
                <a16:creationId xmlns:a16="http://schemas.microsoft.com/office/drawing/2014/main" id="{8800299D-D53E-43C6-2D38-EA30093EA3D1}"/>
              </a:ext>
            </a:extLst>
          </p:cNvPr>
          <p:cNvGrpSpPr/>
          <p:nvPr/>
        </p:nvGrpSpPr>
        <p:grpSpPr>
          <a:xfrm>
            <a:off x="323775" y="1054027"/>
            <a:ext cx="8663351" cy="733260"/>
            <a:chOff x="1132056" y="76198"/>
            <a:chExt cx="8813817" cy="757808"/>
          </a:xfrm>
        </p:grpSpPr>
        <p:sp>
          <p:nvSpPr>
            <p:cNvPr id="3" name="Rectángulo 2">
              <a:extLst>
                <a:ext uri="{FF2B5EF4-FFF2-40B4-BE49-F238E27FC236}">
                  <a16:creationId xmlns:a16="http://schemas.microsoft.com/office/drawing/2014/main" id="{0A7EE383-B046-4A3F-3763-BC52914BE787}"/>
                </a:ext>
              </a:extLst>
            </p:cNvPr>
            <p:cNvSpPr/>
            <p:nvPr/>
          </p:nvSpPr>
          <p:spPr>
            <a:xfrm>
              <a:off x="1132056" y="76198"/>
              <a:ext cx="8380244" cy="75780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4" name="Gráfico 3" descr="Agua con relleno sólido">
              <a:extLst>
                <a:ext uri="{FF2B5EF4-FFF2-40B4-BE49-F238E27FC236}">
                  <a16:creationId xmlns:a16="http://schemas.microsoft.com/office/drawing/2014/main" id="{356068F1-8EEE-5FCB-9515-D7345C4197B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11928" y="135342"/>
              <a:ext cx="733945" cy="635998"/>
            </a:xfrm>
            <a:prstGeom prst="rect">
              <a:avLst/>
            </a:prstGeom>
          </p:spPr>
        </p:pic>
      </p:grpSp>
      <p:sp>
        <p:nvSpPr>
          <p:cNvPr id="5" name="CuadroTexto 4">
            <a:extLst>
              <a:ext uri="{FF2B5EF4-FFF2-40B4-BE49-F238E27FC236}">
                <a16:creationId xmlns:a16="http://schemas.microsoft.com/office/drawing/2014/main" id="{F860FD53-A9F6-7534-DB9A-3FD3086650F8}"/>
              </a:ext>
            </a:extLst>
          </p:cNvPr>
          <p:cNvSpPr txBox="1"/>
          <p:nvPr/>
        </p:nvSpPr>
        <p:spPr>
          <a:xfrm>
            <a:off x="323775" y="1144056"/>
            <a:ext cx="7208537" cy="296684"/>
          </a:xfrm>
          <a:prstGeom prst="rect">
            <a:avLst/>
          </a:prstGeom>
          <a:noFill/>
        </p:spPr>
        <p:txBody>
          <a:bodyPr wrap="square" rtlCol="0">
            <a:spAutoFit/>
          </a:bodyPr>
          <a:lstStyle/>
          <a:p>
            <a:pPr>
              <a:lnSpc>
                <a:spcPts val="1700"/>
              </a:lnSpc>
            </a:pPr>
            <a:r>
              <a:rPr lang="es-ES" sz="1400" dirty="0">
                <a:solidFill>
                  <a:srgbClr val="007E66"/>
                </a:solidFill>
                <a:latin typeface="Arial" panose="020B0604020202020204" pitchFamily="34" charset="0"/>
                <a:cs typeface="Arial" panose="020B0604020202020204" pitchFamily="34" charset="0"/>
              </a:rPr>
              <a:t>III RESULTADOS: 20 AÑOS DE GESTIÓN DE LA DEMANDA</a:t>
            </a:r>
          </a:p>
        </p:txBody>
      </p:sp>
      <p:sp>
        <p:nvSpPr>
          <p:cNvPr id="6" name="CuadroTexto 5">
            <a:extLst>
              <a:ext uri="{FF2B5EF4-FFF2-40B4-BE49-F238E27FC236}">
                <a16:creationId xmlns:a16="http://schemas.microsoft.com/office/drawing/2014/main" id="{41BA3A33-B403-FC0D-4F96-78E1E93CFC79}"/>
              </a:ext>
            </a:extLst>
          </p:cNvPr>
          <p:cNvSpPr txBox="1"/>
          <p:nvPr/>
        </p:nvSpPr>
        <p:spPr>
          <a:xfrm>
            <a:off x="323774" y="1490603"/>
            <a:ext cx="8327857" cy="296684"/>
          </a:xfrm>
          <a:prstGeom prst="rect">
            <a:avLst/>
          </a:prstGeom>
          <a:noFill/>
        </p:spPr>
        <p:txBody>
          <a:bodyPr wrap="square" rtlCol="0">
            <a:spAutoFit/>
          </a:bodyPr>
          <a:lstStyle/>
          <a:p>
            <a:pPr>
              <a:lnSpc>
                <a:spcPts val="1700"/>
              </a:lnSpc>
            </a:pPr>
            <a:r>
              <a:rPr lang="es-ES" sz="1400" b="1" dirty="0">
                <a:solidFill>
                  <a:srgbClr val="007E66"/>
                </a:solidFill>
                <a:latin typeface="Arial" panose="020B0604020202020204" pitchFamily="34" charset="0"/>
                <a:cs typeface="Arial" panose="020B0604020202020204" pitchFamily="34" charset="0"/>
              </a:rPr>
              <a:t>EVOLUCIÓN ANUAL DE AGUA REMITIDA Y DOTACIÓN (litros/habitante día)</a:t>
            </a:r>
          </a:p>
        </p:txBody>
      </p:sp>
      <p:sp>
        <p:nvSpPr>
          <p:cNvPr id="12" name="Rectángulo: esquinas redondeadas 11">
            <a:extLst>
              <a:ext uri="{FF2B5EF4-FFF2-40B4-BE49-F238E27FC236}">
                <a16:creationId xmlns:a16="http://schemas.microsoft.com/office/drawing/2014/main" id="{E44BB7E5-BCC1-6178-537D-F07182B3CCD6}"/>
              </a:ext>
            </a:extLst>
          </p:cNvPr>
          <p:cNvSpPr/>
          <p:nvPr/>
        </p:nvSpPr>
        <p:spPr>
          <a:xfrm>
            <a:off x="528844" y="4175302"/>
            <a:ext cx="958164" cy="248163"/>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bg2">
                    <a:lumMod val="50000"/>
                  </a:schemeClr>
                </a:solidFill>
              </a:rPr>
              <a:t>197.175 hab</a:t>
            </a:r>
          </a:p>
        </p:txBody>
      </p:sp>
      <p:sp>
        <p:nvSpPr>
          <p:cNvPr id="13" name="Rectángulo: esquinas redondeadas 12">
            <a:extLst>
              <a:ext uri="{FF2B5EF4-FFF2-40B4-BE49-F238E27FC236}">
                <a16:creationId xmlns:a16="http://schemas.microsoft.com/office/drawing/2014/main" id="{23D79FB8-3B97-C1A0-9414-93BE0255EE69}"/>
              </a:ext>
            </a:extLst>
          </p:cNvPr>
          <p:cNvSpPr/>
          <p:nvPr/>
        </p:nvSpPr>
        <p:spPr>
          <a:xfrm>
            <a:off x="10805217" y="2894174"/>
            <a:ext cx="958164" cy="248163"/>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bg2">
                    <a:lumMod val="50000"/>
                  </a:schemeClr>
                </a:solidFill>
              </a:rPr>
              <a:t>260.176 hab</a:t>
            </a:r>
          </a:p>
        </p:txBody>
      </p:sp>
      <p:cxnSp>
        <p:nvCxnSpPr>
          <p:cNvPr id="14" name="Conector recto de flecha 13">
            <a:extLst>
              <a:ext uri="{FF2B5EF4-FFF2-40B4-BE49-F238E27FC236}">
                <a16:creationId xmlns:a16="http://schemas.microsoft.com/office/drawing/2014/main" id="{039CA168-3849-1FF1-8D5A-493E0423FD59}"/>
              </a:ext>
            </a:extLst>
          </p:cNvPr>
          <p:cNvCxnSpPr>
            <a:cxnSpLocks/>
            <a:endCxn id="13" idx="1"/>
          </p:cNvCxnSpPr>
          <p:nvPr/>
        </p:nvCxnSpPr>
        <p:spPr>
          <a:xfrm flipV="1">
            <a:off x="1487008" y="3018256"/>
            <a:ext cx="9318209" cy="1281127"/>
          </a:xfrm>
          <a:prstGeom prst="straightConnector1">
            <a:avLst/>
          </a:prstGeom>
          <a:ln>
            <a:solidFill>
              <a:schemeClr val="accent6">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 name="Rectángulo: esquinas redondeadas 6">
            <a:extLst>
              <a:ext uri="{FF2B5EF4-FFF2-40B4-BE49-F238E27FC236}">
                <a16:creationId xmlns:a16="http://schemas.microsoft.com/office/drawing/2014/main" id="{EEA14A3C-70F6-4F87-D6D2-77FA3FC3915C}"/>
              </a:ext>
            </a:extLst>
          </p:cNvPr>
          <p:cNvSpPr/>
          <p:nvPr/>
        </p:nvSpPr>
        <p:spPr>
          <a:xfrm>
            <a:off x="703384" y="2196784"/>
            <a:ext cx="726305" cy="401002"/>
          </a:xfrm>
          <a:prstGeom prst="roundRect">
            <a:avLst/>
          </a:prstGeom>
          <a:solidFill>
            <a:schemeClr val="accent2">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dirty="0"/>
              <a:t>460</a:t>
            </a:r>
            <a:r>
              <a:rPr lang="es-ES" sz="1400" dirty="0"/>
              <a:t> </a:t>
            </a:r>
            <a:r>
              <a:rPr lang="es-ES" sz="900" dirty="0"/>
              <a:t>l/hab día</a:t>
            </a:r>
          </a:p>
        </p:txBody>
      </p:sp>
      <p:sp>
        <p:nvSpPr>
          <p:cNvPr id="16" name="Rectángulo 15">
            <a:extLst>
              <a:ext uri="{FF2B5EF4-FFF2-40B4-BE49-F238E27FC236}">
                <a16:creationId xmlns:a16="http://schemas.microsoft.com/office/drawing/2014/main" id="{200CE0ED-97AF-E67F-A10E-CFA881CC8661}"/>
              </a:ext>
            </a:extLst>
          </p:cNvPr>
          <p:cNvSpPr/>
          <p:nvPr/>
        </p:nvSpPr>
        <p:spPr>
          <a:xfrm>
            <a:off x="9823455" y="1950563"/>
            <a:ext cx="492632" cy="4714430"/>
          </a:xfrm>
          <a:prstGeom prst="rect">
            <a:avLst/>
          </a:prstGeom>
          <a:solidFill>
            <a:srgbClr val="D1DCD1">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CuadroTexto 16">
            <a:extLst>
              <a:ext uri="{FF2B5EF4-FFF2-40B4-BE49-F238E27FC236}">
                <a16:creationId xmlns:a16="http://schemas.microsoft.com/office/drawing/2014/main" id="{9C15532A-8874-3B73-04B4-9331AE165629}"/>
              </a:ext>
            </a:extLst>
          </p:cNvPr>
          <p:cNvSpPr txBox="1"/>
          <p:nvPr/>
        </p:nvSpPr>
        <p:spPr>
          <a:xfrm>
            <a:off x="9853190" y="2154608"/>
            <a:ext cx="1518718" cy="248163"/>
          </a:xfrm>
          <a:prstGeom prst="rect">
            <a:avLst/>
          </a:prstGeom>
          <a:noFill/>
        </p:spPr>
        <p:txBody>
          <a:bodyPr wrap="square" rtlCol="0">
            <a:spAutoFit/>
          </a:bodyPr>
          <a:lstStyle/>
          <a:p>
            <a:r>
              <a:rPr lang="es-ES" sz="1000" dirty="0">
                <a:solidFill>
                  <a:schemeClr val="bg2">
                    <a:lumMod val="50000"/>
                  </a:schemeClr>
                </a:solidFill>
              </a:rPr>
              <a:t>COVID 19  (2020-2021)</a:t>
            </a:r>
          </a:p>
        </p:txBody>
      </p:sp>
      <p:sp>
        <p:nvSpPr>
          <p:cNvPr id="18" name="Rectángulo: esquinas redondeadas 17">
            <a:extLst>
              <a:ext uri="{FF2B5EF4-FFF2-40B4-BE49-F238E27FC236}">
                <a16:creationId xmlns:a16="http://schemas.microsoft.com/office/drawing/2014/main" id="{2FD3E489-488B-C566-2D5A-E01CA6BC243C}"/>
              </a:ext>
            </a:extLst>
          </p:cNvPr>
          <p:cNvSpPr/>
          <p:nvPr/>
        </p:nvSpPr>
        <p:spPr>
          <a:xfrm>
            <a:off x="10964503" y="4599166"/>
            <a:ext cx="727201" cy="401002"/>
          </a:xfrm>
          <a:prstGeom prst="roundRect">
            <a:avLst/>
          </a:prstGeom>
          <a:solidFill>
            <a:srgbClr val="009999">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dirty="0"/>
              <a:t>199</a:t>
            </a:r>
            <a:r>
              <a:rPr lang="es-ES" sz="1400" dirty="0"/>
              <a:t> </a:t>
            </a:r>
            <a:r>
              <a:rPr lang="es-ES" sz="900" dirty="0"/>
              <a:t>l/hab día</a:t>
            </a:r>
          </a:p>
        </p:txBody>
      </p:sp>
      <p:pic>
        <p:nvPicPr>
          <p:cNvPr id="19" name="Imagen 18">
            <a:extLst>
              <a:ext uri="{FF2B5EF4-FFF2-40B4-BE49-F238E27FC236}">
                <a16:creationId xmlns:a16="http://schemas.microsoft.com/office/drawing/2014/main" id="{4E4405A1-F097-AE9D-9902-2A1ADCA575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2540" y="6129407"/>
            <a:ext cx="1151732" cy="747860"/>
          </a:xfrm>
          <a:prstGeom prst="rect">
            <a:avLst/>
          </a:prstGeom>
        </p:spPr>
      </p:pic>
    </p:spTree>
    <p:extLst>
      <p:ext uri="{BB962C8B-B14F-4D97-AF65-F5344CB8AC3E}">
        <p14:creationId xmlns:p14="http://schemas.microsoft.com/office/powerpoint/2010/main" val="108246004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437</TotalTime>
  <Words>1294</Words>
  <Application>Microsoft Office PowerPoint</Application>
  <PresentationFormat>Panorámica</PresentationFormat>
  <Paragraphs>135</Paragraphs>
  <Slides>20</Slides>
  <Notes>1</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20</vt:i4>
      </vt:variant>
    </vt:vector>
  </HeadingPairs>
  <TitlesOfParts>
    <vt:vector size="29" baseType="lpstr">
      <vt:lpstr>Aptos</vt:lpstr>
      <vt:lpstr>Aptos Display</vt:lpstr>
      <vt:lpstr>Arial</vt:lpstr>
      <vt:lpstr>Arial Narrow</vt:lpstr>
      <vt:lpstr>Arial Unicode MS</vt:lpstr>
      <vt:lpstr>Calibri</vt:lpstr>
      <vt:lpstr>Symbol</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Asociación Española de Operadores Públicos de Abastecimiento y Saneamiento</dc:creator>
  <cp:lastModifiedBy>eotxoa@amvisa-futura.org</cp:lastModifiedBy>
  <cp:revision>24</cp:revision>
  <dcterms:created xsi:type="dcterms:W3CDTF">2026-03-27T12:10:37Z</dcterms:created>
  <dcterms:modified xsi:type="dcterms:W3CDTF">2026-04-10T12:26:18Z</dcterms:modified>
</cp:coreProperties>
</file>