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60" r:id="rId5"/>
    <p:sldId id="259" r:id="rId6"/>
    <p:sldId id="261" r:id="rId7"/>
    <p:sldId id="262" r:id="rId8"/>
    <p:sldId id="271" r:id="rId9"/>
    <p:sldId id="273" r:id="rId10"/>
    <p:sldId id="272" r:id="rId11"/>
    <p:sldId id="268" r:id="rId12"/>
    <p:sldId id="265" r:id="rId13"/>
    <p:sldId id="264" r:id="rId14"/>
    <p:sldId id="266" r:id="rId15"/>
    <p:sldId id="263" r:id="rId16"/>
    <p:sldId id="270" r:id="rId17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Villa Miguel" initials="AVM" lastIdx="2" clrIdx="0">
    <p:extLst>
      <p:ext uri="{19B8F6BF-5375-455C-9EA6-DF929625EA0E}">
        <p15:presenceInfo xmlns:p15="http://schemas.microsoft.com/office/powerpoint/2012/main" userId="S::avilla@consorcioaa.com::8dd36469-afb1-48c1-8b3e-04b9a17b4b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1F"/>
    <a:srgbClr val="64A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D3521-6090-442C-88DE-676631629463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510DF90A-3FE9-447E-8B28-D88227A02583}">
      <dgm:prSet phldrT="[Texto]" phldr="0" custT="1"/>
      <dgm:spPr/>
      <dgm:t>
        <a:bodyPr/>
        <a:lstStyle/>
        <a:p>
          <a:r>
            <a:rPr lang="es-ES" sz="1600" dirty="0"/>
            <a:t>133,6 hm³ Volumen agua tratada</a:t>
          </a:r>
        </a:p>
      </dgm:t>
    </dgm:pt>
    <dgm:pt modelId="{ADCBE139-1C60-4FDF-B4BD-F2CB62396A0F}" type="parTrans" cxnId="{30C6C2A5-FF9F-4A7A-966B-A3987BA77635}">
      <dgm:prSet/>
      <dgm:spPr/>
      <dgm:t>
        <a:bodyPr/>
        <a:lstStyle/>
        <a:p>
          <a:endParaRPr lang="es-ES"/>
        </a:p>
      </dgm:t>
    </dgm:pt>
    <dgm:pt modelId="{C5BEB154-2C5E-49B3-8B65-C2D228207520}" type="sibTrans" cxnId="{30C6C2A5-FF9F-4A7A-966B-A3987BA77635}">
      <dgm:prSet/>
      <dgm:spPr/>
      <dgm:t>
        <a:bodyPr/>
        <a:lstStyle/>
        <a:p>
          <a:endParaRPr lang="es-ES"/>
        </a:p>
      </dgm:t>
    </dgm:pt>
    <dgm:pt modelId="{21CD7E48-838E-47F1-BA1B-563B2F05E5D3}">
      <dgm:prSet phldrT="[Texto]" phldr="0" custT="1"/>
      <dgm:spPr/>
      <dgm:t>
        <a:bodyPr/>
        <a:lstStyle/>
        <a:p>
          <a:r>
            <a:rPr lang="es-ES" sz="1600" dirty="0"/>
            <a:t>66,4 mil t Residuos</a:t>
          </a:r>
        </a:p>
      </dgm:t>
    </dgm:pt>
    <dgm:pt modelId="{83E6917A-A37D-4E6F-BD93-D367A9981C10}" type="parTrans" cxnId="{6971641E-D92C-4C33-B059-1AB7C58EBBFC}">
      <dgm:prSet/>
      <dgm:spPr/>
      <dgm:t>
        <a:bodyPr/>
        <a:lstStyle/>
        <a:p>
          <a:endParaRPr lang="es-ES"/>
        </a:p>
      </dgm:t>
    </dgm:pt>
    <dgm:pt modelId="{64DD2626-B3EE-4188-959C-CFD49287DBF2}" type="sibTrans" cxnId="{6971641E-D92C-4C33-B059-1AB7C58EBBFC}">
      <dgm:prSet/>
      <dgm:spPr/>
      <dgm:t>
        <a:bodyPr/>
        <a:lstStyle/>
        <a:p>
          <a:endParaRPr lang="es-ES"/>
        </a:p>
      </dgm:t>
    </dgm:pt>
    <dgm:pt modelId="{ECFDB041-6E28-4F47-9CC5-4CC8C8C9C8DC}">
      <dgm:prSet phldrT="[Texto]" phldr="0" custT="1"/>
      <dgm:spPr/>
      <dgm:t>
        <a:bodyPr/>
        <a:lstStyle/>
        <a:p>
          <a:r>
            <a:rPr lang="es-ES" sz="1600" dirty="0"/>
            <a:t>156,7  hm³ Volumen agua bruta</a:t>
          </a:r>
        </a:p>
      </dgm:t>
    </dgm:pt>
    <dgm:pt modelId="{58CD3F21-226F-4B1D-ADB7-CDCD0E53943D}" type="parTrans" cxnId="{F702E17D-E7BA-4AD4-AC23-71D91DA3D803}">
      <dgm:prSet/>
      <dgm:spPr/>
      <dgm:t>
        <a:bodyPr/>
        <a:lstStyle/>
        <a:p>
          <a:endParaRPr lang="es-ES"/>
        </a:p>
      </dgm:t>
    </dgm:pt>
    <dgm:pt modelId="{AEDF6277-48EC-4225-9A53-1FA16A6721D7}" type="sibTrans" cxnId="{F702E17D-E7BA-4AD4-AC23-71D91DA3D803}">
      <dgm:prSet/>
      <dgm:spPr/>
      <dgm:t>
        <a:bodyPr/>
        <a:lstStyle/>
        <a:p>
          <a:endParaRPr lang="es-ES"/>
        </a:p>
      </dgm:t>
    </dgm:pt>
    <dgm:pt modelId="{871E5A22-0176-4F2B-8608-5411BFEA803C}" type="pres">
      <dgm:prSet presAssocID="{0F8D3521-6090-442C-88DE-676631629463}" presName="Name0" presStyleCnt="0">
        <dgm:presLayoutVars>
          <dgm:chMax val="7"/>
          <dgm:chPref val="7"/>
          <dgm:dir/>
        </dgm:presLayoutVars>
      </dgm:prSet>
      <dgm:spPr/>
    </dgm:pt>
    <dgm:pt modelId="{53345FDB-19BC-40BB-AFA7-592FB1DF5C21}" type="pres">
      <dgm:prSet presAssocID="{0F8D3521-6090-442C-88DE-676631629463}" presName="Name1" presStyleCnt="0"/>
      <dgm:spPr/>
    </dgm:pt>
    <dgm:pt modelId="{944E04E6-FDE7-492B-B29B-A75E59362D73}" type="pres">
      <dgm:prSet presAssocID="{0F8D3521-6090-442C-88DE-676631629463}" presName="cycle" presStyleCnt="0"/>
      <dgm:spPr/>
    </dgm:pt>
    <dgm:pt modelId="{3CC567A4-CDF5-453B-A457-8D0438CC3AEC}" type="pres">
      <dgm:prSet presAssocID="{0F8D3521-6090-442C-88DE-676631629463}" presName="srcNode" presStyleLbl="node1" presStyleIdx="0" presStyleCnt="3"/>
      <dgm:spPr/>
    </dgm:pt>
    <dgm:pt modelId="{533D2710-00EF-4FB5-9579-F74932B26630}" type="pres">
      <dgm:prSet presAssocID="{0F8D3521-6090-442C-88DE-676631629463}" presName="conn" presStyleLbl="parChTrans1D2" presStyleIdx="0" presStyleCnt="1"/>
      <dgm:spPr/>
    </dgm:pt>
    <dgm:pt modelId="{DD70EA54-E615-4EF7-88BD-E69A1C919F87}" type="pres">
      <dgm:prSet presAssocID="{0F8D3521-6090-442C-88DE-676631629463}" presName="extraNode" presStyleLbl="node1" presStyleIdx="0" presStyleCnt="3"/>
      <dgm:spPr/>
    </dgm:pt>
    <dgm:pt modelId="{EAE84270-B367-4DB1-ADF7-B535921BE0AD}" type="pres">
      <dgm:prSet presAssocID="{0F8D3521-6090-442C-88DE-676631629463}" presName="dstNode" presStyleLbl="node1" presStyleIdx="0" presStyleCnt="3"/>
      <dgm:spPr/>
    </dgm:pt>
    <dgm:pt modelId="{E7A8F25B-3926-48FA-9987-557DE9841089}" type="pres">
      <dgm:prSet presAssocID="{ECFDB041-6E28-4F47-9CC5-4CC8C8C9C8DC}" presName="text_1" presStyleLbl="node1" presStyleIdx="0" presStyleCnt="3">
        <dgm:presLayoutVars>
          <dgm:bulletEnabled val="1"/>
        </dgm:presLayoutVars>
      </dgm:prSet>
      <dgm:spPr/>
    </dgm:pt>
    <dgm:pt modelId="{567022AA-6B6C-429A-8753-A60448FD9F51}" type="pres">
      <dgm:prSet presAssocID="{ECFDB041-6E28-4F47-9CC5-4CC8C8C9C8DC}" presName="accent_1" presStyleCnt="0"/>
      <dgm:spPr/>
    </dgm:pt>
    <dgm:pt modelId="{83D2AA93-2298-4AF7-B0A7-21B7F9248842}" type="pres">
      <dgm:prSet presAssocID="{ECFDB041-6E28-4F47-9CC5-4CC8C8C9C8DC}" presName="accentRepeatNode" presStyleLbl="solidFgAcc1" presStyleIdx="0" presStyleCnt="3"/>
      <dgm:spPr/>
    </dgm:pt>
    <dgm:pt modelId="{2013DDB7-F071-41E0-B86E-E85296686CFF}" type="pres">
      <dgm:prSet presAssocID="{510DF90A-3FE9-447E-8B28-D88227A02583}" presName="text_2" presStyleLbl="node1" presStyleIdx="1" presStyleCnt="3">
        <dgm:presLayoutVars>
          <dgm:bulletEnabled val="1"/>
        </dgm:presLayoutVars>
      </dgm:prSet>
      <dgm:spPr/>
    </dgm:pt>
    <dgm:pt modelId="{0B17A0DB-DC90-4719-B2F0-2CEE61B909AD}" type="pres">
      <dgm:prSet presAssocID="{510DF90A-3FE9-447E-8B28-D88227A02583}" presName="accent_2" presStyleCnt="0"/>
      <dgm:spPr/>
    </dgm:pt>
    <dgm:pt modelId="{B663BFF6-B891-4FE2-850B-63133B05C803}" type="pres">
      <dgm:prSet presAssocID="{510DF90A-3FE9-447E-8B28-D88227A02583}" presName="accentRepeatNode" presStyleLbl="solidFgAcc1" presStyleIdx="1" presStyleCnt="3"/>
      <dgm:spPr/>
    </dgm:pt>
    <dgm:pt modelId="{00D939B8-45AF-457E-8710-1ADAD829F208}" type="pres">
      <dgm:prSet presAssocID="{21CD7E48-838E-47F1-BA1B-563B2F05E5D3}" presName="text_3" presStyleLbl="node1" presStyleIdx="2" presStyleCnt="3">
        <dgm:presLayoutVars>
          <dgm:bulletEnabled val="1"/>
        </dgm:presLayoutVars>
      </dgm:prSet>
      <dgm:spPr/>
    </dgm:pt>
    <dgm:pt modelId="{FEE5C693-2097-4692-9A22-550276EE56BE}" type="pres">
      <dgm:prSet presAssocID="{21CD7E48-838E-47F1-BA1B-563B2F05E5D3}" presName="accent_3" presStyleCnt="0"/>
      <dgm:spPr/>
    </dgm:pt>
    <dgm:pt modelId="{56C31BC2-01FC-4500-9852-9C236AC86563}" type="pres">
      <dgm:prSet presAssocID="{21CD7E48-838E-47F1-BA1B-563B2F05E5D3}" presName="accentRepeatNode" presStyleLbl="solidFgAcc1" presStyleIdx="2" presStyleCnt="3"/>
      <dgm:spPr/>
    </dgm:pt>
  </dgm:ptLst>
  <dgm:cxnLst>
    <dgm:cxn modelId="{214FD907-6698-44BC-8CD7-2023D629B1C9}" type="presOf" srcId="{510DF90A-3FE9-447E-8B28-D88227A02583}" destId="{2013DDB7-F071-41E0-B86E-E85296686CFF}" srcOrd="0" destOrd="0" presId="urn:microsoft.com/office/officeart/2008/layout/VerticalCurvedList"/>
    <dgm:cxn modelId="{3D69BF18-397F-4971-80D7-1D9935DABAE2}" type="presOf" srcId="{AEDF6277-48EC-4225-9A53-1FA16A6721D7}" destId="{533D2710-00EF-4FB5-9579-F74932B26630}" srcOrd="0" destOrd="0" presId="urn:microsoft.com/office/officeart/2008/layout/VerticalCurvedList"/>
    <dgm:cxn modelId="{6971641E-D92C-4C33-B059-1AB7C58EBBFC}" srcId="{0F8D3521-6090-442C-88DE-676631629463}" destId="{21CD7E48-838E-47F1-BA1B-563B2F05E5D3}" srcOrd="2" destOrd="0" parTransId="{83E6917A-A37D-4E6F-BD93-D367A9981C10}" sibTransId="{64DD2626-B3EE-4188-959C-CFD49287DBF2}"/>
    <dgm:cxn modelId="{F702E17D-E7BA-4AD4-AC23-71D91DA3D803}" srcId="{0F8D3521-6090-442C-88DE-676631629463}" destId="{ECFDB041-6E28-4F47-9CC5-4CC8C8C9C8DC}" srcOrd="0" destOrd="0" parTransId="{58CD3F21-226F-4B1D-ADB7-CDCD0E53943D}" sibTransId="{AEDF6277-48EC-4225-9A53-1FA16A6721D7}"/>
    <dgm:cxn modelId="{69B767A2-0785-4D22-9F07-6981A47F04AD}" type="presOf" srcId="{ECFDB041-6E28-4F47-9CC5-4CC8C8C9C8DC}" destId="{E7A8F25B-3926-48FA-9987-557DE9841089}" srcOrd="0" destOrd="0" presId="urn:microsoft.com/office/officeart/2008/layout/VerticalCurvedList"/>
    <dgm:cxn modelId="{30C6C2A5-FF9F-4A7A-966B-A3987BA77635}" srcId="{0F8D3521-6090-442C-88DE-676631629463}" destId="{510DF90A-3FE9-447E-8B28-D88227A02583}" srcOrd="1" destOrd="0" parTransId="{ADCBE139-1C60-4FDF-B4BD-F2CB62396A0F}" sibTransId="{C5BEB154-2C5E-49B3-8B65-C2D228207520}"/>
    <dgm:cxn modelId="{EB9EAFBD-64C8-45D2-AE4A-426DBB41484A}" type="presOf" srcId="{0F8D3521-6090-442C-88DE-676631629463}" destId="{871E5A22-0176-4F2B-8608-5411BFEA803C}" srcOrd="0" destOrd="0" presId="urn:microsoft.com/office/officeart/2008/layout/VerticalCurvedList"/>
    <dgm:cxn modelId="{A0B42DC3-2C32-481D-8070-26DA0332C068}" type="presOf" srcId="{21CD7E48-838E-47F1-BA1B-563B2F05E5D3}" destId="{00D939B8-45AF-457E-8710-1ADAD829F208}" srcOrd="0" destOrd="0" presId="urn:microsoft.com/office/officeart/2008/layout/VerticalCurvedList"/>
    <dgm:cxn modelId="{E948FEDC-226F-4C82-9FB5-1DDC87410FCC}" type="presParOf" srcId="{871E5A22-0176-4F2B-8608-5411BFEA803C}" destId="{53345FDB-19BC-40BB-AFA7-592FB1DF5C21}" srcOrd="0" destOrd="0" presId="urn:microsoft.com/office/officeart/2008/layout/VerticalCurvedList"/>
    <dgm:cxn modelId="{99333B94-EB8E-4BE8-91B9-1C5EB99D2886}" type="presParOf" srcId="{53345FDB-19BC-40BB-AFA7-592FB1DF5C21}" destId="{944E04E6-FDE7-492B-B29B-A75E59362D73}" srcOrd="0" destOrd="0" presId="urn:microsoft.com/office/officeart/2008/layout/VerticalCurvedList"/>
    <dgm:cxn modelId="{709424B3-9841-4C39-AD3B-16EAC2F85494}" type="presParOf" srcId="{944E04E6-FDE7-492B-B29B-A75E59362D73}" destId="{3CC567A4-CDF5-453B-A457-8D0438CC3AEC}" srcOrd="0" destOrd="0" presId="urn:microsoft.com/office/officeart/2008/layout/VerticalCurvedList"/>
    <dgm:cxn modelId="{CD74B122-67CA-45B9-AC3D-439959D09BC9}" type="presParOf" srcId="{944E04E6-FDE7-492B-B29B-A75E59362D73}" destId="{533D2710-00EF-4FB5-9579-F74932B26630}" srcOrd="1" destOrd="0" presId="urn:microsoft.com/office/officeart/2008/layout/VerticalCurvedList"/>
    <dgm:cxn modelId="{E46E2075-55E0-4D10-A9DF-56A0126156F7}" type="presParOf" srcId="{944E04E6-FDE7-492B-B29B-A75E59362D73}" destId="{DD70EA54-E615-4EF7-88BD-E69A1C919F87}" srcOrd="2" destOrd="0" presId="urn:microsoft.com/office/officeart/2008/layout/VerticalCurvedList"/>
    <dgm:cxn modelId="{4F2A77CF-8894-4192-8B29-080F915669CE}" type="presParOf" srcId="{944E04E6-FDE7-492B-B29B-A75E59362D73}" destId="{EAE84270-B367-4DB1-ADF7-B535921BE0AD}" srcOrd="3" destOrd="0" presId="urn:microsoft.com/office/officeart/2008/layout/VerticalCurvedList"/>
    <dgm:cxn modelId="{8DD22F43-A99A-4911-A872-23458757A70D}" type="presParOf" srcId="{53345FDB-19BC-40BB-AFA7-592FB1DF5C21}" destId="{E7A8F25B-3926-48FA-9987-557DE9841089}" srcOrd="1" destOrd="0" presId="urn:microsoft.com/office/officeart/2008/layout/VerticalCurvedList"/>
    <dgm:cxn modelId="{E52017D3-FF0D-42CD-A545-381C82319FBF}" type="presParOf" srcId="{53345FDB-19BC-40BB-AFA7-592FB1DF5C21}" destId="{567022AA-6B6C-429A-8753-A60448FD9F51}" srcOrd="2" destOrd="0" presId="urn:microsoft.com/office/officeart/2008/layout/VerticalCurvedList"/>
    <dgm:cxn modelId="{DCFC5E6C-79DB-489A-911C-8E0F4D653B71}" type="presParOf" srcId="{567022AA-6B6C-429A-8753-A60448FD9F51}" destId="{83D2AA93-2298-4AF7-B0A7-21B7F9248842}" srcOrd="0" destOrd="0" presId="urn:microsoft.com/office/officeart/2008/layout/VerticalCurvedList"/>
    <dgm:cxn modelId="{CF4578A5-42E7-4B08-A9D5-2B99B513B34A}" type="presParOf" srcId="{53345FDB-19BC-40BB-AFA7-592FB1DF5C21}" destId="{2013DDB7-F071-41E0-B86E-E85296686CFF}" srcOrd="3" destOrd="0" presId="urn:microsoft.com/office/officeart/2008/layout/VerticalCurvedList"/>
    <dgm:cxn modelId="{F886C874-F968-496B-A96F-9F39340C82AE}" type="presParOf" srcId="{53345FDB-19BC-40BB-AFA7-592FB1DF5C21}" destId="{0B17A0DB-DC90-4719-B2F0-2CEE61B909AD}" srcOrd="4" destOrd="0" presId="urn:microsoft.com/office/officeart/2008/layout/VerticalCurvedList"/>
    <dgm:cxn modelId="{B67C9892-7D27-45EE-BBC9-53EDDAFFAE1A}" type="presParOf" srcId="{0B17A0DB-DC90-4719-B2F0-2CEE61B909AD}" destId="{B663BFF6-B891-4FE2-850B-63133B05C803}" srcOrd="0" destOrd="0" presId="urn:microsoft.com/office/officeart/2008/layout/VerticalCurvedList"/>
    <dgm:cxn modelId="{C006CAD8-3221-4441-ABCD-28ADEEB5E988}" type="presParOf" srcId="{53345FDB-19BC-40BB-AFA7-592FB1DF5C21}" destId="{00D939B8-45AF-457E-8710-1ADAD829F208}" srcOrd="5" destOrd="0" presId="urn:microsoft.com/office/officeart/2008/layout/VerticalCurvedList"/>
    <dgm:cxn modelId="{359533E3-9870-4BA3-A4CB-C57A1D050B5C}" type="presParOf" srcId="{53345FDB-19BC-40BB-AFA7-592FB1DF5C21}" destId="{FEE5C693-2097-4692-9A22-550276EE56BE}" srcOrd="6" destOrd="0" presId="urn:microsoft.com/office/officeart/2008/layout/VerticalCurvedList"/>
    <dgm:cxn modelId="{5F8CA920-8061-4411-B6EF-751234B67B08}" type="presParOf" srcId="{FEE5C693-2097-4692-9A22-550276EE56BE}" destId="{56C31BC2-01FC-4500-9852-9C236AC865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8D3521-6090-442C-88DE-676631629463}" type="doc">
      <dgm:prSet loTypeId="urn:microsoft.com/office/officeart/2008/layout/VerticalCurv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510DF90A-3FE9-447E-8B28-D88227A02583}">
      <dgm:prSet phldrT="[Texto]" phldr="0" custT="1"/>
      <dgm:spPr/>
      <dgm:t>
        <a:bodyPr/>
        <a:lstStyle/>
        <a:p>
          <a:r>
            <a:rPr lang="es-ES" sz="1600" dirty="0"/>
            <a:t>65,04 % urbano, 32,54 % industrial</a:t>
          </a:r>
        </a:p>
      </dgm:t>
    </dgm:pt>
    <dgm:pt modelId="{ADCBE139-1C60-4FDF-B4BD-F2CB62396A0F}" type="parTrans" cxnId="{30C6C2A5-FF9F-4A7A-966B-A3987BA77635}">
      <dgm:prSet/>
      <dgm:spPr/>
      <dgm:t>
        <a:bodyPr/>
        <a:lstStyle/>
        <a:p>
          <a:endParaRPr lang="es-ES"/>
        </a:p>
      </dgm:t>
    </dgm:pt>
    <dgm:pt modelId="{C5BEB154-2C5E-49B3-8B65-C2D228207520}" type="sibTrans" cxnId="{30C6C2A5-FF9F-4A7A-966B-A3987BA77635}">
      <dgm:prSet/>
      <dgm:spPr/>
      <dgm:t>
        <a:bodyPr/>
        <a:lstStyle/>
        <a:p>
          <a:endParaRPr lang="es-ES"/>
        </a:p>
      </dgm:t>
    </dgm:pt>
    <dgm:pt modelId="{ECFDB041-6E28-4F47-9CC5-4CC8C8C9C8DC}">
      <dgm:prSet phldrT="[Texto]" phldr="0" custT="1"/>
      <dgm:spPr/>
      <dgm:t>
        <a:bodyPr/>
        <a:lstStyle/>
        <a:p>
          <a:r>
            <a:rPr lang="es-ES" sz="1600" dirty="0"/>
            <a:t>58.056.000 m³ Agua suministrada</a:t>
          </a:r>
        </a:p>
      </dgm:t>
    </dgm:pt>
    <dgm:pt modelId="{58CD3F21-226F-4B1D-ADB7-CDCD0E53943D}" type="parTrans" cxnId="{F702E17D-E7BA-4AD4-AC23-71D91DA3D803}">
      <dgm:prSet/>
      <dgm:spPr/>
      <dgm:t>
        <a:bodyPr/>
        <a:lstStyle/>
        <a:p>
          <a:endParaRPr lang="es-ES"/>
        </a:p>
      </dgm:t>
    </dgm:pt>
    <dgm:pt modelId="{AEDF6277-48EC-4225-9A53-1FA16A6721D7}" type="sibTrans" cxnId="{F702E17D-E7BA-4AD4-AC23-71D91DA3D803}">
      <dgm:prSet/>
      <dgm:spPr/>
      <dgm:t>
        <a:bodyPr/>
        <a:lstStyle/>
        <a:p>
          <a:endParaRPr lang="es-ES"/>
        </a:p>
      </dgm:t>
    </dgm:pt>
    <dgm:pt modelId="{871E5A22-0176-4F2B-8608-5411BFEA803C}" type="pres">
      <dgm:prSet presAssocID="{0F8D3521-6090-442C-88DE-676631629463}" presName="Name0" presStyleCnt="0">
        <dgm:presLayoutVars>
          <dgm:chMax val="7"/>
          <dgm:chPref val="7"/>
          <dgm:dir/>
        </dgm:presLayoutVars>
      </dgm:prSet>
      <dgm:spPr/>
    </dgm:pt>
    <dgm:pt modelId="{53345FDB-19BC-40BB-AFA7-592FB1DF5C21}" type="pres">
      <dgm:prSet presAssocID="{0F8D3521-6090-442C-88DE-676631629463}" presName="Name1" presStyleCnt="0"/>
      <dgm:spPr/>
    </dgm:pt>
    <dgm:pt modelId="{944E04E6-FDE7-492B-B29B-A75E59362D73}" type="pres">
      <dgm:prSet presAssocID="{0F8D3521-6090-442C-88DE-676631629463}" presName="cycle" presStyleCnt="0"/>
      <dgm:spPr/>
    </dgm:pt>
    <dgm:pt modelId="{3CC567A4-CDF5-453B-A457-8D0438CC3AEC}" type="pres">
      <dgm:prSet presAssocID="{0F8D3521-6090-442C-88DE-676631629463}" presName="srcNode" presStyleLbl="node1" presStyleIdx="0" presStyleCnt="2"/>
      <dgm:spPr/>
    </dgm:pt>
    <dgm:pt modelId="{533D2710-00EF-4FB5-9579-F74932B26630}" type="pres">
      <dgm:prSet presAssocID="{0F8D3521-6090-442C-88DE-676631629463}" presName="conn" presStyleLbl="parChTrans1D2" presStyleIdx="0" presStyleCnt="1"/>
      <dgm:spPr/>
    </dgm:pt>
    <dgm:pt modelId="{DD70EA54-E615-4EF7-88BD-E69A1C919F87}" type="pres">
      <dgm:prSet presAssocID="{0F8D3521-6090-442C-88DE-676631629463}" presName="extraNode" presStyleLbl="node1" presStyleIdx="0" presStyleCnt="2"/>
      <dgm:spPr/>
    </dgm:pt>
    <dgm:pt modelId="{EAE84270-B367-4DB1-ADF7-B535921BE0AD}" type="pres">
      <dgm:prSet presAssocID="{0F8D3521-6090-442C-88DE-676631629463}" presName="dstNode" presStyleLbl="node1" presStyleIdx="0" presStyleCnt="2"/>
      <dgm:spPr/>
    </dgm:pt>
    <dgm:pt modelId="{954C0630-E888-4DA5-8460-820932B78944}" type="pres">
      <dgm:prSet presAssocID="{ECFDB041-6E28-4F47-9CC5-4CC8C8C9C8DC}" presName="text_1" presStyleLbl="node1" presStyleIdx="0" presStyleCnt="2">
        <dgm:presLayoutVars>
          <dgm:bulletEnabled val="1"/>
        </dgm:presLayoutVars>
      </dgm:prSet>
      <dgm:spPr/>
    </dgm:pt>
    <dgm:pt modelId="{518DEF60-95D4-4BA1-B12E-B9B6B9988CEB}" type="pres">
      <dgm:prSet presAssocID="{ECFDB041-6E28-4F47-9CC5-4CC8C8C9C8DC}" presName="accent_1" presStyleCnt="0"/>
      <dgm:spPr/>
    </dgm:pt>
    <dgm:pt modelId="{83D2AA93-2298-4AF7-B0A7-21B7F9248842}" type="pres">
      <dgm:prSet presAssocID="{ECFDB041-6E28-4F47-9CC5-4CC8C8C9C8DC}" presName="accentRepeatNode" presStyleLbl="solidFgAcc1" presStyleIdx="0" presStyleCnt="2"/>
      <dgm:spPr/>
    </dgm:pt>
    <dgm:pt modelId="{EB4C825D-F82B-442E-8024-9E2827C199A4}" type="pres">
      <dgm:prSet presAssocID="{510DF90A-3FE9-447E-8B28-D88227A02583}" presName="text_2" presStyleLbl="node1" presStyleIdx="1" presStyleCnt="2">
        <dgm:presLayoutVars>
          <dgm:bulletEnabled val="1"/>
        </dgm:presLayoutVars>
      </dgm:prSet>
      <dgm:spPr/>
    </dgm:pt>
    <dgm:pt modelId="{84CA7C1F-EBF9-46E9-AC74-CB4E453BFA7C}" type="pres">
      <dgm:prSet presAssocID="{510DF90A-3FE9-447E-8B28-D88227A02583}" presName="accent_2" presStyleCnt="0"/>
      <dgm:spPr/>
    </dgm:pt>
    <dgm:pt modelId="{B663BFF6-B891-4FE2-850B-63133B05C803}" type="pres">
      <dgm:prSet presAssocID="{510DF90A-3FE9-447E-8B28-D88227A02583}" presName="accentRepeatNode" presStyleLbl="solidFgAcc1" presStyleIdx="1" presStyleCnt="2"/>
      <dgm:spPr/>
    </dgm:pt>
  </dgm:ptLst>
  <dgm:cxnLst>
    <dgm:cxn modelId="{6A3AD46B-0286-428C-B1CE-334686FC30B5}" type="presOf" srcId="{510DF90A-3FE9-447E-8B28-D88227A02583}" destId="{EB4C825D-F82B-442E-8024-9E2827C199A4}" srcOrd="0" destOrd="0" presId="urn:microsoft.com/office/officeart/2008/layout/VerticalCurvedList"/>
    <dgm:cxn modelId="{F702E17D-E7BA-4AD4-AC23-71D91DA3D803}" srcId="{0F8D3521-6090-442C-88DE-676631629463}" destId="{ECFDB041-6E28-4F47-9CC5-4CC8C8C9C8DC}" srcOrd="0" destOrd="0" parTransId="{58CD3F21-226F-4B1D-ADB7-CDCD0E53943D}" sibTransId="{AEDF6277-48EC-4225-9A53-1FA16A6721D7}"/>
    <dgm:cxn modelId="{30C6C2A5-FF9F-4A7A-966B-A3987BA77635}" srcId="{0F8D3521-6090-442C-88DE-676631629463}" destId="{510DF90A-3FE9-447E-8B28-D88227A02583}" srcOrd="1" destOrd="0" parTransId="{ADCBE139-1C60-4FDF-B4BD-F2CB62396A0F}" sibTransId="{C5BEB154-2C5E-49B3-8B65-C2D228207520}"/>
    <dgm:cxn modelId="{04D591BA-2526-425A-B640-EEA659E05DA6}" type="presOf" srcId="{ECFDB041-6E28-4F47-9CC5-4CC8C8C9C8DC}" destId="{954C0630-E888-4DA5-8460-820932B78944}" srcOrd="0" destOrd="0" presId="urn:microsoft.com/office/officeart/2008/layout/VerticalCurvedList"/>
    <dgm:cxn modelId="{EB9EAFBD-64C8-45D2-AE4A-426DBB41484A}" type="presOf" srcId="{0F8D3521-6090-442C-88DE-676631629463}" destId="{871E5A22-0176-4F2B-8608-5411BFEA803C}" srcOrd="0" destOrd="0" presId="urn:microsoft.com/office/officeart/2008/layout/VerticalCurvedList"/>
    <dgm:cxn modelId="{5F212ECF-80F3-4A67-8A6F-BCB7B10141E9}" type="presOf" srcId="{AEDF6277-48EC-4225-9A53-1FA16A6721D7}" destId="{533D2710-00EF-4FB5-9579-F74932B26630}" srcOrd="0" destOrd="0" presId="urn:microsoft.com/office/officeart/2008/layout/VerticalCurvedList"/>
    <dgm:cxn modelId="{E948FEDC-226F-4C82-9FB5-1DDC87410FCC}" type="presParOf" srcId="{871E5A22-0176-4F2B-8608-5411BFEA803C}" destId="{53345FDB-19BC-40BB-AFA7-592FB1DF5C21}" srcOrd="0" destOrd="0" presId="urn:microsoft.com/office/officeart/2008/layout/VerticalCurvedList"/>
    <dgm:cxn modelId="{99333B94-EB8E-4BE8-91B9-1C5EB99D2886}" type="presParOf" srcId="{53345FDB-19BC-40BB-AFA7-592FB1DF5C21}" destId="{944E04E6-FDE7-492B-B29B-A75E59362D73}" srcOrd="0" destOrd="0" presId="urn:microsoft.com/office/officeart/2008/layout/VerticalCurvedList"/>
    <dgm:cxn modelId="{709424B3-9841-4C39-AD3B-16EAC2F85494}" type="presParOf" srcId="{944E04E6-FDE7-492B-B29B-A75E59362D73}" destId="{3CC567A4-CDF5-453B-A457-8D0438CC3AEC}" srcOrd="0" destOrd="0" presId="urn:microsoft.com/office/officeart/2008/layout/VerticalCurvedList"/>
    <dgm:cxn modelId="{CD74B122-67CA-45B9-AC3D-439959D09BC9}" type="presParOf" srcId="{944E04E6-FDE7-492B-B29B-A75E59362D73}" destId="{533D2710-00EF-4FB5-9579-F74932B26630}" srcOrd="1" destOrd="0" presId="urn:microsoft.com/office/officeart/2008/layout/VerticalCurvedList"/>
    <dgm:cxn modelId="{E46E2075-55E0-4D10-A9DF-56A0126156F7}" type="presParOf" srcId="{944E04E6-FDE7-492B-B29B-A75E59362D73}" destId="{DD70EA54-E615-4EF7-88BD-E69A1C919F87}" srcOrd="2" destOrd="0" presId="urn:microsoft.com/office/officeart/2008/layout/VerticalCurvedList"/>
    <dgm:cxn modelId="{4F2A77CF-8894-4192-8B29-080F915669CE}" type="presParOf" srcId="{944E04E6-FDE7-492B-B29B-A75E59362D73}" destId="{EAE84270-B367-4DB1-ADF7-B535921BE0AD}" srcOrd="3" destOrd="0" presId="urn:microsoft.com/office/officeart/2008/layout/VerticalCurvedList"/>
    <dgm:cxn modelId="{2229D91A-77D9-4698-8286-A98945D46E0E}" type="presParOf" srcId="{53345FDB-19BC-40BB-AFA7-592FB1DF5C21}" destId="{954C0630-E888-4DA5-8460-820932B78944}" srcOrd="1" destOrd="0" presId="urn:microsoft.com/office/officeart/2008/layout/VerticalCurvedList"/>
    <dgm:cxn modelId="{2F7F593D-E162-481B-94B4-DE8EB99AD7AD}" type="presParOf" srcId="{53345FDB-19BC-40BB-AFA7-592FB1DF5C21}" destId="{518DEF60-95D4-4BA1-B12E-B9B6B9988CEB}" srcOrd="2" destOrd="0" presId="urn:microsoft.com/office/officeart/2008/layout/VerticalCurvedList"/>
    <dgm:cxn modelId="{51970303-D23C-4447-B020-CDEA568CB738}" type="presParOf" srcId="{518DEF60-95D4-4BA1-B12E-B9B6B9988CEB}" destId="{83D2AA93-2298-4AF7-B0A7-21B7F9248842}" srcOrd="0" destOrd="0" presId="urn:microsoft.com/office/officeart/2008/layout/VerticalCurvedList"/>
    <dgm:cxn modelId="{A9BCEFD5-7E68-43BB-A31E-0CCAF7642E69}" type="presParOf" srcId="{53345FDB-19BC-40BB-AFA7-592FB1DF5C21}" destId="{EB4C825D-F82B-442E-8024-9E2827C199A4}" srcOrd="3" destOrd="0" presId="urn:microsoft.com/office/officeart/2008/layout/VerticalCurvedList"/>
    <dgm:cxn modelId="{83BB5242-74A4-41D6-9820-DC1CEBCF791D}" type="presParOf" srcId="{53345FDB-19BC-40BB-AFA7-592FB1DF5C21}" destId="{84CA7C1F-EBF9-46E9-AC74-CB4E453BFA7C}" srcOrd="4" destOrd="0" presId="urn:microsoft.com/office/officeart/2008/layout/VerticalCurvedList"/>
    <dgm:cxn modelId="{1AA46B55-8168-4D6E-90C9-C07B7737DC7A}" type="presParOf" srcId="{84CA7C1F-EBF9-46E9-AC74-CB4E453BFA7C}" destId="{B663BFF6-B891-4FE2-850B-63133B05C8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E4D7F6-632F-4734-8138-D7185225AA5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B1D2B0E-C6CD-4552-8BFD-9B2DB38B123C}">
      <dgm:prSet phldrT="[Texto]" custT="1"/>
      <dgm:spPr/>
      <dgm:t>
        <a:bodyPr/>
        <a:lstStyle/>
        <a:p>
          <a:r>
            <a:rPr lang="es-ES" sz="1400" b="1" u="none" dirty="0"/>
            <a:t>A16</a:t>
          </a:r>
          <a:r>
            <a:rPr lang="es-ES" sz="1400" b="1" u="sng" dirty="0"/>
            <a:t> </a:t>
          </a:r>
          <a:r>
            <a:rPr lang="es-ES" sz="1400" b="0" u="none" dirty="0"/>
            <a:t>DIGITALIZACIÓN RED DE DISTRIBUCIÓN EN ALTA</a:t>
          </a:r>
        </a:p>
      </dgm:t>
    </dgm:pt>
    <dgm:pt modelId="{6193F95F-FA58-493C-B2D0-FEDA7BC6F2B9}" type="parTrans" cxnId="{93E91524-A24D-4FF3-BB80-E1A24D177FE1}">
      <dgm:prSet/>
      <dgm:spPr/>
      <dgm:t>
        <a:bodyPr/>
        <a:lstStyle/>
        <a:p>
          <a:endParaRPr lang="es-ES"/>
        </a:p>
      </dgm:t>
    </dgm:pt>
    <dgm:pt modelId="{D7E58752-05C9-42A3-BC93-050708EE29A2}" type="sibTrans" cxnId="{93E91524-A24D-4FF3-BB80-E1A24D177FE1}">
      <dgm:prSet/>
      <dgm:spPr/>
      <dgm:t>
        <a:bodyPr/>
        <a:lstStyle/>
        <a:p>
          <a:endParaRPr lang="es-ES" dirty="0"/>
        </a:p>
      </dgm:t>
    </dgm:pt>
    <dgm:pt modelId="{358B4674-79D4-4C59-9C9C-2E9E2DF1FE42}">
      <dgm:prSet phldrT="[Texto]" custT="1"/>
      <dgm:spPr/>
      <dgm:t>
        <a:bodyPr/>
        <a:lstStyle/>
        <a:p>
          <a:r>
            <a:rPr lang="es-ES" sz="1400" b="1" u="none" dirty="0"/>
            <a:t>A15</a:t>
          </a:r>
          <a:r>
            <a:rPr lang="es-ES" sz="1400" dirty="0"/>
            <a:t> DIGITALIZACIÓN CAPTACIÓN RECURSO</a:t>
          </a:r>
        </a:p>
      </dgm:t>
    </dgm:pt>
    <dgm:pt modelId="{A4379E30-75FC-442B-93C1-D7931F0A2AB1}" type="sibTrans" cxnId="{80162EF8-825B-495F-A5FA-81A6EF1FB19A}">
      <dgm:prSet/>
      <dgm:spPr/>
      <dgm:t>
        <a:bodyPr/>
        <a:lstStyle/>
        <a:p>
          <a:endParaRPr lang="es-ES"/>
        </a:p>
      </dgm:t>
    </dgm:pt>
    <dgm:pt modelId="{77ED866E-2FF8-4A0A-A8FC-D1ED65FFC086}" type="parTrans" cxnId="{80162EF8-825B-495F-A5FA-81A6EF1FB19A}">
      <dgm:prSet/>
      <dgm:spPr/>
      <dgm:t>
        <a:bodyPr/>
        <a:lstStyle/>
        <a:p>
          <a:endParaRPr lang="es-ES"/>
        </a:p>
      </dgm:t>
    </dgm:pt>
    <dgm:pt modelId="{E0DC7DA3-A463-4DBC-813B-2E209E7C4868}">
      <dgm:prSet phldrT="[Texto]" custT="1"/>
      <dgm:spPr/>
      <dgm:t>
        <a:bodyPr/>
        <a:lstStyle/>
        <a:p>
          <a:r>
            <a:rPr lang="es-ES" sz="1700" dirty="0"/>
            <a:t> </a:t>
          </a:r>
          <a:r>
            <a:rPr lang="es-ES" sz="1400" b="1" dirty="0"/>
            <a:t>CAPTACIONES </a:t>
          </a:r>
        </a:p>
        <a:p>
          <a:r>
            <a:rPr lang="es-ES" sz="1400" b="1" dirty="0"/>
            <a:t>(11 captaciones y 1 presa</a:t>
          </a:r>
          <a:r>
            <a:rPr lang="es-ES" sz="1400" dirty="0"/>
            <a:t>)</a:t>
          </a:r>
        </a:p>
      </dgm:t>
    </dgm:pt>
    <dgm:pt modelId="{83862CE3-6F36-4D7D-8C98-E8156C1E3EB1}" type="parTrans" cxnId="{634E5E71-1652-4827-B5A8-3DD05650846C}">
      <dgm:prSet/>
      <dgm:spPr/>
      <dgm:t>
        <a:bodyPr/>
        <a:lstStyle/>
        <a:p>
          <a:endParaRPr lang="es-ES"/>
        </a:p>
      </dgm:t>
    </dgm:pt>
    <dgm:pt modelId="{74028306-4DAD-463F-8517-C24A5422D324}" type="sibTrans" cxnId="{634E5E71-1652-4827-B5A8-3DD05650846C}">
      <dgm:prSet/>
      <dgm:spPr/>
      <dgm:t>
        <a:bodyPr/>
        <a:lstStyle/>
        <a:p>
          <a:endParaRPr lang="es-ES"/>
        </a:p>
      </dgm:t>
    </dgm:pt>
    <dgm:pt modelId="{73F254FE-24C1-46B1-AAE9-223D1F1F1F3D}">
      <dgm:prSet phldrT="[Texto]" custT="1"/>
      <dgm:spPr/>
      <dgm:t>
        <a:bodyPr/>
        <a:lstStyle/>
        <a:p>
          <a:r>
            <a:rPr lang="es-ES" sz="1400" b="1" dirty="0"/>
            <a:t>3 SONDEOS</a:t>
          </a:r>
        </a:p>
      </dgm:t>
    </dgm:pt>
    <dgm:pt modelId="{3DFCE4AD-F294-4E02-81F2-0AE045C0565E}" type="parTrans" cxnId="{7FED1E2E-1070-4A7B-94D7-7926B369C2F7}">
      <dgm:prSet/>
      <dgm:spPr/>
      <dgm:t>
        <a:bodyPr/>
        <a:lstStyle/>
        <a:p>
          <a:endParaRPr lang="es-ES"/>
        </a:p>
      </dgm:t>
    </dgm:pt>
    <dgm:pt modelId="{B131F073-BEE2-4FAC-9D15-252A1AC599F8}" type="sibTrans" cxnId="{7FED1E2E-1070-4A7B-94D7-7926B369C2F7}">
      <dgm:prSet/>
      <dgm:spPr/>
      <dgm:t>
        <a:bodyPr/>
        <a:lstStyle/>
        <a:p>
          <a:endParaRPr lang="es-ES"/>
        </a:p>
      </dgm:t>
    </dgm:pt>
    <dgm:pt modelId="{586684FE-71E6-4FF3-9AED-4942890C7278}">
      <dgm:prSet phldrT="[Texto]" custT="1"/>
      <dgm:spPr/>
      <dgm:t>
        <a:bodyPr/>
        <a:lstStyle/>
        <a:p>
          <a:r>
            <a:rPr lang="es-ES" sz="1400" b="1" dirty="0"/>
            <a:t>17 DEPÓSITOS </a:t>
          </a:r>
        </a:p>
      </dgm:t>
    </dgm:pt>
    <dgm:pt modelId="{BA0E423E-BDCC-4048-8A9B-962783DBF17C}" type="parTrans" cxnId="{7292BF1E-83BB-4703-83F6-7E667F3E9F1D}">
      <dgm:prSet/>
      <dgm:spPr/>
      <dgm:t>
        <a:bodyPr/>
        <a:lstStyle/>
        <a:p>
          <a:endParaRPr lang="es-ES"/>
        </a:p>
      </dgm:t>
    </dgm:pt>
    <dgm:pt modelId="{7B084217-B16C-4F50-B21A-DD7082B4357A}" type="sibTrans" cxnId="{7292BF1E-83BB-4703-83F6-7E667F3E9F1D}">
      <dgm:prSet/>
      <dgm:spPr/>
      <dgm:t>
        <a:bodyPr/>
        <a:lstStyle/>
        <a:p>
          <a:endParaRPr lang="es-ES"/>
        </a:p>
      </dgm:t>
    </dgm:pt>
    <dgm:pt modelId="{97CE42A4-1AD2-45B6-AE4F-45F2701EA73A}">
      <dgm:prSet phldrT="[Texto]" custT="1"/>
      <dgm:spPr/>
      <dgm:t>
        <a:bodyPr/>
        <a:lstStyle/>
        <a:p>
          <a:r>
            <a:rPr lang="es-ES" sz="1400" b="1" dirty="0"/>
            <a:t>11 TOMAS </a:t>
          </a:r>
        </a:p>
      </dgm:t>
    </dgm:pt>
    <dgm:pt modelId="{8591997D-3D43-4247-AEA7-97684FBD3078}" type="parTrans" cxnId="{4E200EB5-967F-40A2-BF11-53A83010BABD}">
      <dgm:prSet/>
      <dgm:spPr/>
      <dgm:t>
        <a:bodyPr/>
        <a:lstStyle/>
        <a:p>
          <a:endParaRPr lang="es-ES"/>
        </a:p>
      </dgm:t>
    </dgm:pt>
    <dgm:pt modelId="{03BB957D-C728-42E4-9470-5383570D24DA}" type="sibTrans" cxnId="{4E200EB5-967F-40A2-BF11-53A83010BABD}">
      <dgm:prSet/>
      <dgm:spPr/>
      <dgm:t>
        <a:bodyPr/>
        <a:lstStyle/>
        <a:p>
          <a:endParaRPr lang="es-ES"/>
        </a:p>
      </dgm:t>
    </dgm:pt>
    <dgm:pt modelId="{127B9923-F583-4689-BB1F-ED72A665F432}">
      <dgm:prSet phldrT="[Texto]" custT="1"/>
      <dgm:spPr/>
      <dgm:t>
        <a:bodyPr/>
        <a:lstStyle/>
        <a:p>
          <a:r>
            <a:rPr lang="es-ES" sz="1400" b="1" dirty="0"/>
            <a:t>3 ARQUETAS -2 ETAP-1 EBAP </a:t>
          </a:r>
        </a:p>
      </dgm:t>
    </dgm:pt>
    <dgm:pt modelId="{A560FC28-6E61-4BDA-B755-EC8676E29D54}" type="parTrans" cxnId="{B0C14E39-0AAE-457A-9B4A-24506701A4FA}">
      <dgm:prSet/>
      <dgm:spPr/>
      <dgm:t>
        <a:bodyPr/>
        <a:lstStyle/>
        <a:p>
          <a:endParaRPr lang="es-ES"/>
        </a:p>
      </dgm:t>
    </dgm:pt>
    <dgm:pt modelId="{8FA66279-627A-4442-A5AB-EEA7464F3909}" type="sibTrans" cxnId="{B0C14E39-0AAE-457A-9B4A-24506701A4FA}">
      <dgm:prSet/>
      <dgm:spPr/>
      <dgm:t>
        <a:bodyPr/>
        <a:lstStyle/>
        <a:p>
          <a:endParaRPr lang="es-ES"/>
        </a:p>
      </dgm:t>
    </dgm:pt>
    <dgm:pt modelId="{FE30B052-7797-40E7-B1D2-8D1074E63C71}" type="pres">
      <dgm:prSet presAssocID="{EFE4D7F6-632F-4734-8138-D7185225AA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12CE162-02AF-4E3F-A84A-609540494418}" type="pres">
      <dgm:prSet presAssocID="{358B4674-79D4-4C59-9C9C-2E9E2DF1FE42}" presName="root" presStyleCnt="0"/>
      <dgm:spPr/>
    </dgm:pt>
    <dgm:pt modelId="{92603FE7-303C-460F-AC74-6AE73EAA1578}" type="pres">
      <dgm:prSet presAssocID="{358B4674-79D4-4C59-9C9C-2E9E2DF1FE42}" presName="rootComposite" presStyleCnt="0"/>
      <dgm:spPr/>
    </dgm:pt>
    <dgm:pt modelId="{DA496993-7420-4D08-A3FD-4FA49862C980}" type="pres">
      <dgm:prSet presAssocID="{358B4674-79D4-4C59-9C9C-2E9E2DF1FE42}" presName="rootText" presStyleLbl="node1" presStyleIdx="0" presStyleCnt="2" custScaleX="308281" custScaleY="117170"/>
      <dgm:spPr/>
    </dgm:pt>
    <dgm:pt modelId="{906F8D48-ADEA-4F7F-9A6C-006001A56BA0}" type="pres">
      <dgm:prSet presAssocID="{358B4674-79D4-4C59-9C9C-2E9E2DF1FE42}" presName="rootConnector" presStyleLbl="node1" presStyleIdx="0" presStyleCnt="2"/>
      <dgm:spPr/>
    </dgm:pt>
    <dgm:pt modelId="{1AB3A9E1-5162-4166-8260-86F88A8CD78A}" type="pres">
      <dgm:prSet presAssocID="{358B4674-79D4-4C59-9C9C-2E9E2DF1FE42}" presName="childShape" presStyleCnt="0"/>
      <dgm:spPr/>
    </dgm:pt>
    <dgm:pt modelId="{16A44CEB-9DF6-4C22-8BEB-0F31C21550FB}" type="pres">
      <dgm:prSet presAssocID="{83862CE3-6F36-4D7D-8C98-E8156C1E3EB1}" presName="Name13" presStyleLbl="parChTrans1D2" presStyleIdx="0" presStyleCnt="5"/>
      <dgm:spPr/>
    </dgm:pt>
    <dgm:pt modelId="{E62E4204-B5D1-420D-A92C-E700B10AD6E0}" type="pres">
      <dgm:prSet presAssocID="{E0DC7DA3-A463-4DBC-813B-2E209E7C4868}" presName="childText" presStyleLbl="bgAcc1" presStyleIdx="0" presStyleCnt="5" custScaleX="244559" custScaleY="113881">
        <dgm:presLayoutVars>
          <dgm:bulletEnabled val="1"/>
        </dgm:presLayoutVars>
      </dgm:prSet>
      <dgm:spPr/>
    </dgm:pt>
    <dgm:pt modelId="{F8EC3B9D-1815-4030-968C-6530096E60AB}" type="pres">
      <dgm:prSet presAssocID="{3DFCE4AD-F294-4E02-81F2-0AE045C0565E}" presName="Name13" presStyleLbl="parChTrans1D2" presStyleIdx="1" presStyleCnt="5"/>
      <dgm:spPr/>
    </dgm:pt>
    <dgm:pt modelId="{E05B4783-DDC6-43B3-A931-17ECC7B44EFD}" type="pres">
      <dgm:prSet presAssocID="{73F254FE-24C1-46B1-AAE9-223D1F1F1F3D}" presName="childText" presStyleLbl="bgAcc1" presStyleIdx="1" presStyleCnt="5" custScaleX="184492" custScaleY="101985">
        <dgm:presLayoutVars>
          <dgm:bulletEnabled val="1"/>
        </dgm:presLayoutVars>
      </dgm:prSet>
      <dgm:spPr/>
    </dgm:pt>
    <dgm:pt modelId="{C636DC83-13A8-42BA-A525-82E5D0AD9017}" type="pres">
      <dgm:prSet presAssocID="{BB1D2B0E-C6CD-4552-8BFD-9B2DB38B123C}" presName="root" presStyleCnt="0"/>
      <dgm:spPr/>
    </dgm:pt>
    <dgm:pt modelId="{6430EFC5-B9C5-443A-8F7A-1E8F3B46E492}" type="pres">
      <dgm:prSet presAssocID="{BB1D2B0E-C6CD-4552-8BFD-9B2DB38B123C}" presName="rootComposite" presStyleCnt="0"/>
      <dgm:spPr/>
    </dgm:pt>
    <dgm:pt modelId="{A68A148C-A795-406B-B8A0-60DFA786AB56}" type="pres">
      <dgm:prSet presAssocID="{BB1D2B0E-C6CD-4552-8BFD-9B2DB38B123C}" presName="rootText" presStyleLbl="node1" presStyleIdx="1" presStyleCnt="2" custScaleX="221344" custScaleY="118531"/>
      <dgm:spPr/>
    </dgm:pt>
    <dgm:pt modelId="{F021630F-177D-444C-94BB-BF4A00514253}" type="pres">
      <dgm:prSet presAssocID="{BB1D2B0E-C6CD-4552-8BFD-9B2DB38B123C}" presName="rootConnector" presStyleLbl="node1" presStyleIdx="1" presStyleCnt="2"/>
      <dgm:spPr/>
    </dgm:pt>
    <dgm:pt modelId="{39604D86-16B3-42FD-953E-CE74C4617656}" type="pres">
      <dgm:prSet presAssocID="{BB1D2B0E-C6CD-4552-8BFD-9B2DB38B123C}" presName="childShape" presStyleCnt="0"/>
      <dgm:spPr/>
    </dgm:pt>
    <dgm:pt modelId="{40FFA0EA-7AFB-47B9-ADB0-AB788CDEC2DE}" type="pres">
      <dgm:prSet presAssocID="{BA0E423E-BDCC-4048-8A9B-962783DBF17C}" presName="Name13" presStyleLbl="parChTrans1D2" presStyleIdx="2" presStyleCnt="5"/>
      <dgm:spPr/>
    </dgm:pt>
    <dgm:pt modelId="{F03DB796-3BBC-49BE-90DD-6DD39043752D}" type="pres">
      <dgm:prSet presAssocID="{586684FE-71E6-4FF3-9AED-4942890C7278}" presName="childText" presStyleLbl="bgAcc1" presStyleIdx="2" presStyleCnt="5" custScaleX="201314" custScaleY="84860">
        <dgm:presLayoutVars>
          <dgm:bulletEnabled val="1"/>
        </dgm:presLayoutVars>
      </dgm:prSet>
      <dgm:spPr/>
    </dgm:pt>
    <dgm:pt modelId="{5023823A-D9F3-4093-B43D-C53A67C1A9A9}" type="pres">
      <dgm:prSet presAssocID="{8591997D-3D43-4247-AEA7-97684FBD3078}" presName="Name13" presStyleLbl="parChTrans1D2" presStyleIdx="3" presStyleCnt="5"/>
      <dgm:spPr/>
    </dgm:pt>
    <dgm:pt modelId="{32A498CA-12D3-4AC8-A591-7CA30B054DA5}" type="pres">
      <dgm:prSet presAssocID="{97CE42A4-1AD2-45B6-AE4F-45F2701EA73A}" presName="childText" presStyleLbl="bgAcc1" presStyleIdx="3" presStyleCnt="5" custScaleX="199072" custScaleY="78268">
        <dgm:presLayoutVars>
          <dgm:bulletEnabled val="1"/>
        </dgm:presLayoutVars>
      </dgm:prSet>
      <dgm:spPr/>
    </dgm:pt>
    <dgm:pt modelId="{C9289DF6-0F76-468C-8346-FBA207D4E7DE}" type="pres">
      <dgm:prSet presAssocID="{A560FC28-6E61-4BDA-B755-EC8676E29D54}" presName="Name13" presStyleLbl="parChTrans1D2" presStyleIdx="4" presStyleCnt="5"/>
      <dgm:spPr/>
    </dgm:pt>
    <dgm:pt modelId="{D276157C-8B12-450E-AD7B-032A1BEDC44F}" type="pres">
      <dgm:prSet presAssocID="{127B9923-F583-4689-BB1F-ED72A665F432}" presName="childText" presStyleLbl="bgAcc1" presStyleIdx="4" presStyleCnt="5" custScaleX="203887" custScaleY="84276">
        <dgm:presLayoutVars>
          <dgm:bulletEnabled val="1"/>
        </dgm:presLayoutVars>
      </dgm:prSet>
      <dgm:spPr/>
    </dgm:pt>
  </dgm:ptLst>
  <dgm:cxnLst>
    <dgm:cxn modelId="{7292BF1E-83BB-4703-83F6-7E667F3E9F1D}" srcId="{BB1D2B0E-C6CD-4552-8BFD-9B2DB38B123C}" destId="{586684FE-71E6-4FF3-9AED-4942890C7278}" srcOrd="0" destOrd="0" parTransId="{BA0E423E-BDCC-4048-8A9B-962783DBF17C}" sibTransId="{7B084217-B16C-4F50-B21A-DD7082B4357A}"/>
    <dgm:cxn modelId="{93E91524-A24D-4FF3-BB80-E1A24D177FE1}" srcId="{EFE4D7F6-632F-4734-8138-D7185225AA55}" destId="{BB1D2B0E-C6CD-4552-8BFD-9B2DB38B123C}" srcOrd="1" destOrd="0" parTransId="{6193F95F-FA58-493C-B2D0-FEDA7BC6F2B9}" sibTransId="{D7E58752-05C9-42A3-BC93-050708EE29A2}"/>
    <dgm:cxn modelId="{7FED1E2E-1070-4A7B-94D7-7926B369C2F7}" srcId="{358B4674-79D4-4C59-9C9C-2E9E2DF1FE42}" destId="{73F254FE-24C1-46B1-AAE9-223D1F1F1F3D}" srcOrd="1" destOrd="0" parTransId="{3DFCE4AD-F294-4E02-81F2-0AE045C0565E}" sibTransId="{B131F073-BEE2-4FAC-9D15-252A1AC599F8}"/>
    <dgm:cxn modelId="{2029F537-0092-4EEF-93ED-CBE63945392D}" type="presOf" srcId="{73F254FE-24C1-46B1-AAE9-223D1F1F1F3D}" destId="{E05B4783-DDC6-43B3-A931-17ECC7B44EFD}" srcOrd="0" destOrd="0" presId="urn:microsoft.com/office/officeart/2005/8/layout/hierarchy3"/>
    <dgm:cxn modelId="{B0C14E39-0AAE-457A-9B4A-24506701A4FA}" srcId="{BB1D2B0E-C6CD-4552-8BFD-9B2DB38B123C}" destId="{127B9923-F583-4689-BB1F-ED72A665F432}" srcOrd="2" destOrd="0" parTransId="{A560FC28-6E61-4BDA-B755-EC8676E29D54}" sibTransId="{8FA66279-627A-4442-A5AB-EEA7464F3909}"/>
    <dgm:cxn modelId="{9421D963-360F-4D19-9715-325965EF38E9}" type="presOf" srcId="{127B9923-F583-4689-BB1F-ED72A665F432}" destId="{D276157C-8B12-450E-AD7B-032A1BEDC44F}" srcOrd="0" destOrd="0" presId="urn:microsoft.com/office/officeart/2005/8/layout/hierarchy3"/>
    <dgm:cxn modelId="{634E5E71-1652-4827-B5A8-3DD05650846C}" srcId="{358B4674-79D4-4C59-9C9C-2E9E2DF1FE42}" destId="{E0DC7DA3-A463-4DBC-813B-2E209E7C4868}" srcOrd="0" destOrd="0" parTransId="{83862CE3-6F36-4D7D-8C98-E8156C1E3EB1}" sibTransId="{74028306-4DAD-463F-8517-C24A5422D324}"/>
    <dgm:cxn modelId="{AAA6D579-F69E-49BB-B004-FFE0B8411346}" type="presOf" srcId="{586684FE-71E6-4FF3-9AED-4942890C7278}" destId="{F03DB796-3BBC-49BE-90DD-6DD39043752D}" srcOrd="0" destOrd="0" presId="urn:microsoft.com/office/officeart/2005/8/layout/hierarchy3"/>
    <dgm:cxn modelId="{5A29378F-2D8B-44D7-BD19-04B48EA46139}" type="presOf" srcId="{BB1D2B0E-C6CD-4552-8BFD-9B2DB38B123C}" destId="{F021630F-177D-444C-94BB-BF4A00514253}" srcOrd="1" destOrd="0" presId="urn:microsoft.com/office/officeart/2005/8/layout/hierarchy3"/>
    <dgm:cxn modelId="{DBA1638F-BBBA-468E-95F7-86282A24A7A1}" type="presOf" srcId="{97CE42A4-1AD2-45B6-AE4F-45F2701EA73A}" destId="{32A498CA-12D3-4AC8-A591-7CA30B054DA5}" srcOrd="0" destOrd="0" presId="urn:microsoft.com/office/officeart/2005/8/layout/hierarchy3"/>
    <dgm:cxn modelId="{2DF535AE-18BA-4E92-B6ED-C7B86F489548}" type="presOf" srcId="{EFE4D7F6-632F-4734-8138-D7185225AA55}" destId="{FE30B052-7797-40E7-B1D2-8D1074E63C71}" srcOrd="0" destOrd="0" presId="urn:microsoft.com/office/officeart/2005/8/layout/hierarchy3"/>
    <dgm:cxn modelId="{060F48AF-7F0A-4E95-BD50-35ACE0CBCDF9}" type="presOf" srcId="{83862CE3-6F36-4D7D-8C98-E8156C1E3EB1}" destId="{16A44CEB-9DF6-4C22-8BEB-0F31C21550FB}" srcOrd="0" destOrd="0" presId="urn:microsoft.com/office/officeart/2005/8/layout/hierarchy3"/>
    <dgm:cxn modelId="{4E200EB5-967F-40A2-BF11-53A83010BABD}" srcId="{BB1D2B0E-C6CD-4552-8BFD-9B2DB38B123C}" destId="{97CE42A4-1AD2-45B6-AE4F-45F2701EA73A}" srcOrd="1" destOrd="0" parTransId="{8591997D-3D43-4247-AEA7-97684FBD3078}" sibTransId="{03BB957D-C728-42E4-9470-5383570D24DA}"/>
    <dgm:cxn modelId="{C32AE7B9-C071-4E63-9B01-3CFDE1E8B894}" type="presOf" srcId="{BB1D2B0E-C6CD-4552-8BFD-9B2DB38B123C}" destId="{A68A148C-A795-406B-B8A0-60DFA786AB56}" srcOrd="0" destOrd="0" presId="urn:microsoft.com/office/officeart/2005/8/layout/hierarchy3"/>
    <dgm:cxn modelId="{6F3402BB-F725-49AD-8D44-112263FA4EEF}" type="presOf" srcId="{358B4674-79D4-4C59-9C9C-2E9E2DF1FE42}" destId="{906F8D48-ADEA-4F7F-9A6C-006001A56BA0}" srcOrd="1" destOrd="0" presId="urn:microsoft.com/office/officeart/2005/8/layout/hierarchy3"/>
    <dgm:cxn modelId="{D2DF06BB-CB39-4721-88CB-88FAE41CB122}" type="presOf" srcId="{BA0E423E-BDCC-4048-8A9B-962783DBF17C}" destId="{40FFA0EA-7AFB-47B9-ADB0-AB788CDEC2DE}" srcOrd="0" destOrd="0" presId="urn:microsoft.com/office/officeart/2005/8/layout/hierarchy3"/>
    <dgm:cxn modelId="{464767C8-9E69-4CD2-8DBA-106FD726BA5F}" type="presOf" srcId="{358B4674-79D4-4C59-9C9C-2E9E2DF1FE42}" destId="{DA496993-7420-4D08-A3FD-4FA49862C980}" srcOrd="0" destOrd="0" presId="urn:microsoft.com/office/officeart/2005/8/layout/hierarchy3"/>
    <dgm:cxn modelId="{E75B58DF-5E92-481B-86D5-0E7531F76140}" type="presOf" srcId="{8591997D-3D43-4247-AEA7-97684FBD3078}" destId="{5023823A-D9F3-4093-B43D-C53A67C1A9A9}" srcOrd="0" destOrd="0" presId="urn:microsoft.com/office/officeart/2005/8/layout/hierarchy3"/>
    <dgm:cxn modelId="{A113B3E2-AB1C-49DA-BA53-886158B1DA1C}" type="presOf" srcId="{3DFCE4AD-F294-4E02-81F2-0AE045C0565E}" destId="{F8EC3B9D-1815-4030-968C-6530096E60AB}" srcOrd="0" destOrd="0" presId="urn:microsoft.com/office/officeart/2005/8/layout/hierarchy3"/>
    <dgm:cxn modelId="{F9ADD6EA-E698-4299-A2C7-9A167E1AAFF9}" type="presOf" srcId="{E0DC7DA3-A463-4DBC-813B-2E209E7C4868}" destId="{E62E4204-B5D1-420D-A92C-E700B10AD6E0}" srcOrd="0" destOrd="0" presId="urn:microsoft.com/office/officeart/2005/8/layout/hierarchy3"/>
    <dgm:cxn modelId="{1AFE12F1-A2F5-434B-8D38-C9EEF99645E5}" type="presOf" srcId="{A560FC28-6E61-4BDA-B755-EC8676E29D54}" destId="{C9289DF6-0F76-468C-8346-FBA207D4E7DE}" srcOrd="0" destOrd="0" presId="urn:microsoft.com/office/officeart/2005/8/layout/hierarchy3"/>
    <dgm:cxn modelId="{80162EF8-825B-495F-A5FA-81A6EF1FB19A}" srcId="{EFE4D7F6-632F-4734-8138-D7185225AA55}" destId="{358B4674-79D4-4C59-9C9C-2E9E2DF1FE42}" srcOrd="0" destOrd="0" parTransId="{77ED866E-2FF8-4A0A-A8FC-D1ED65FFC086}" sibTransId="{A4379E30-75FC-442B-93C1-D7931F0A2AB1}"/>
    <dgm:cxn modelId="{CAB803BF-D6B7-4598-B131-DA4EEDAC3203}" type="presParOf" srcId="{FE30B052-7797-40E7-B1D2-8D1074E63C71}" destId="{512CE162-02AF-4E3F-A84A-609540494418}" srcOrd="0" destOrd="0" presId="urn:microsoft.com/office/officeart/2005/8/layout/hierarchy3"/>
    <dgm:cxn modelId="{D4539BCA-696A-4849-9C74-F4F074979186}" type="presParOf" srcId="{512CE162-02AF-4E3F-A84A-609540494418}" destId="{92603FE7-303C-460F-AC74-6AE73EAA1578}" srcOrd="0" destOrd="0" presId="urn:microsoft.com/office/officeart/2005/8/layout/hierarchy3"/>
    <dgm:cxn modelId="{520CF454-7FCB-43B5-B4F9-66FD1281A6CA}" type="presParOf" srcId="{92603FE7-303C-460F-AC74-6AE73EAA1578}" destId="{DA496993-7420-4D08-A3FD-4FA49862C980}" srcOrd="0" destOrd="0" presId="urn:microsoft.com/office/officeart/2005/8/layout/hierarchy3"/>
    <dgm:cxn modelId="{30E8892B-182A-43DA-A871-46A7BF3F36C5}" type="presParOf" srcId="{92603FE7-303C-460F-AC74-6AE73EAA1578}" destId="{906F8D48-ADEA-4F7F-9A6C-006001A56BA0}" srcOrd="1" destOrd="0" presId="urn:microsoft.com/office/officeart/2005/8/layout/hierarchy3"/>
    <dgm:cxn modelId="{28497ADC-FFE7-434D-8EEC-15859F09F3CB}" type="presParOf" srcId="{512CE162-02AF-4E3F-A84A-609540494418}" destId="{1AB3A9E1-5162-4166-8260-86F88A8CD78A}" srcOrd="1" destOrd="0" presId="urn:microsoft.com/office/officeart/2005/8/layout/hierarchy3"/>
    <dgm:cxn modelId="{94E04355-5364-4167-A90A-1AC839FAA390}" type="presParOf" srcId="{1AB3A9E1-5162-4166-8260-86F88A8CD78A}" destId="{16A44CEB-9DF6-4C22-8BEB-0F31C21550FB}" srcOrd="0" destOrd="0" presId="urn:microsoft.com/office/officeart/2005/8/layout/hierarchy3"/>
    <dgm:cxn modelId="{0439696F-D0FF-41AD-9236-87DB8B1339B6}" type="presParOf" srcId="{1AB3A9E1-5162-4166-8260-86F88A8CD78A}" destId="{E62E4204-B5D1-420D-A92C-E700B10AD6E0}" srcOrd="1" destOrd="0" presId="urn:microsoft.com/office/officeart/2005/8/layout/hierarchy3"/>
    <dgm:cxn modelId="{A41AFFE3-FAAA-4505-9014-66471859D1AE}" type="presParOf" srcId="{1AB3A9E1-5162-4166-8260-86F88A8CD78A}" destId="{F8EC3B9D-1815-4030-968C-6530096E60AB}" srcOrd="2" destOrd="0" presId="urn:microsoft.com/office/officeart/2005/8/layout/hierarchy3"/>
    <dgm:cxn modelId="{D7F5B071-B560-4692-827D-1E92134220F4}" type="presParOf" srcId="{1AB3A9E1-5162-4166-8260-86F88A8CD78A}" destId="{E05B4783-DDC6-43B3-A931-17ECC7B44EFD}" srcOrd="3" destOrd="0" presId="urn:microsoft.com/office/officeart/2005/8/layout/hierarchy3"/>
    <dgm:cxn modelId="{B17E654A-2085-4138-8EE9-502FB42A21F0}" type="presParOf" srcId="{FE30B052-7797-40E7-B1D2-8D1074E63C71}" destId="{C636DC83-13A8-42BA-A525-82E5D0AD9017}" srcOrd="1" destOrd="0" presId="urn:microsoft.com/office/officeart/2005/8/layout/hierarchy3"/>
    <dgm:cxn modelId="{9B1B37C2-1753-4A59-B702-A84C1795A588}" type="presParOf" srcId="{C636DC83-13A8-42BA-A525-82E5D0AD9017}" destId="{6430EFC5-B9C5-443A-8F7A-1E8F3B46E492}" srcOrd="0" destOrd="0" presId="urn:microsoft.com/office/officeart/2005/8/layout/hierarchy3"/>
    <dgm:cxn modelId="{3A83350F-199E-49EF-9B80-E098CD892A72}" type="presParOf" srcId="{6430EFC5-B9C5-443A-8F7A-1E8F3B46E492}" destId="{A68A148C-A795-406B-B8A0-60DFA786AB56}" srcOrd="0" destOrd="0" presId="urn:microsoft.com/office/officeart/2005/8/layout/hierarchy3"/>
    <dgm:cxn modelId="{98398BA9-D4B0-42E7-9930-02D3D8927CD3}" type="presParOf" srcId="{6430EFC5-B9C5-443A-8F7A-1E8F3B46E492}" destId="{F021630F-177D-444C-94BB-BF4A00514253}" srcOrd="1" destOrd="0" presId="urn:microsoft.com/office/officeart/2005/8/layout/hierarchy3"/>
    <dgm:cxn modelId="{180BEEE8-0CF5-448F-9047-0F30F842022A}" type="presParOf" srcId="{C636DC83-13A8-42BA-A525-82E5D0AD9017}" destId="{39604D86-16B3-42FD-953E-CE74C4617656}" srcOrd="1" destOrd="0" presId="urn:microsoft.com/office/officeart/2005/8/layout/hierarchy3"/>
    <dgm:cxn modelId="{578BC1A9-19A7-4058-BB56-28BF308F7CFF}" type="presParOf" srcId="{39604D86-16B3-42FD-953E-CE74C4617656}" destId="{40FFA0EA-7AFB-47B9-ADB0-AB788CDEC2DE}" srcOrd="0" destOrd="0" presId="urn:microsoft.com/office/officeart/2005/8/layout/hierarchy3"/>
    <dgm:cxn modelId="{7485FA4A-8C1C-42CC-BF84-D28DA7A4EF39}" type="presParOf" srcId="{39604D86-16B3-42FD-953E-CE74C4617656}" destId="{F03DB796-3BBC-49BE-90DD-6DD39043752D}" srcOrd="1" destOrd="0" presId="urn:microsoft.com/office/officeart/2005/8/layout/hierarchy3"/>
    <dgm:cxn modelId="{8DFAD82C-3FB3-42D7-B449-0913FA62C91D}" type="presParOf" srcId="{39604D86-16B3-42FD-953E-CE74C4617656}" destId="{5023823A-D9F3-4093-B43D-C53A67C1A9A9}" srcOrd="2" destOrd="0" presId="urn:microsoft.com/office/officeart/2005/8/layout/hierarchy3"/>
    <dgm:cxn modelId="{47204B58-DA60-40C2-B17C-B3C4D7C4F4BA}" type="presParOf" srcId="{39604D86-16B3-42FD-953E-CE74C4617656}" destId="{32A498CA-12D3-4AC8-A591-7CA30B054DA5}" srcOrd="3" destOrd="0" presId="urn:microsoft.com/office/officeart/2005/8/layout/hierarchy3"/>
    <dgm:cxn modelId="{B4043077-AF80-4713-9E32-54CE506198EB}" type="presParOf" srcId="{39604D86-16B3-42FD-953E-CE74C4617656}" destId="{C9289DF6-0F76-468C-8346-FBA207D4E7DE}" srcOrd="4" destOrd="0" presId="urn:microsoft.com/office/officeart/2005/8/layout/hierarchy3"/>
    <dgm:cxn modelId="{7301B903-DBA3-4700-A7F1-B55293832073}" type="presParOf" srcId="{39604D86-16B3-42FD-953E-CE74C4617656}" destId="{D276157C-8B12-450E-AD7B-032A1BEDC44F}" srcOrd="5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D2710-00EF-4FB5-9579-F74932B26630}">
      <dsp:nvSpPr>
        <dsp:cNvPr id="0" name=""/>
        <dsp:cNvSpPr/>
      </dsp:nvSpPr>
      <dsp:spPr>
        <a:xfrm>
          <a:off x="-2068664" y="-320439"/>
          <a:ext cx="2472501" cy="2472501"/>
        </a:xfrm>
        <a:prstGeom prst="blockArc">
          <a:avLst>
            <a:gd name="adj1" fmla="val 18900000"/>
            <a:gd name="adj2" fmla="val 2700000"/>
            <a:gd name="adj3" fmla="val 874"/>
          </a:avLst>
        </a:pr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8F25B-3926-48FA-9987-557DE9841089}">
      <dsp:nvSpPr>
        <dsp:cNvPr id="0" name=""/>
        <dsp:cNvSpPr/>
      </dsp:nvSpPr>
      <dsp:spPr>
        <a:xfrm>
          <a:off x="259577" y="183162"/>
          <a:ext cx="3613024" cy="3663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77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156,7  hm³ Volumen agua bruta</a:t>
          </a:r>
        </a:p>
      </dsp:txBody>
      <dsp:txXfrm>
        <a:off x="259577" y="183162"/>
        <a:ext cx="3613024" cy="366324"/>
      </dsp:txXfrm>
    </dsp:sp>
    <dsp:sp modelId="{83D2AA93-2298-4AF7-B0A7-21B7F9248842}">
      <dsp:nvSpPr>
        <dsp:cNvPr id="0" name=""/>
        <dsp:cNvSpPr/>
      </dsp:nvSpPr>
      <dsp:spPr>
        <a:xfrm>
          <a:off x="30624" y="137371"/>
          <a:ext cx="457905" cy="457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3DDB7-F071-41E0-B86E-E85296686CFF}">
      <dsp:nvSpPr>
        <dsp:cNvPr id="0" name=""/>
        <dsp:cNvSpPr/>
      </dsp:nvSpPr>
      <dsp:spPr>
        <a:xfrm>
          <a:off x="392736" y="732649"/>
          <a:ext cx="3479865" cy="3663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77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133,6 hm³ Volumen agua tratada</a:t>
          </a:r>
        </a:p>
      </dsp:txBody>
      <dsp:txXfrm>
        <a:off x="392736" y="732649"/>
        <a:ext cx="3479865" cy="366324"/>
      </dsp:txXfrm>
    </dsp:sp>
    <dsp:sp modelId="{B663BFF6-B891-4FE2-850B-63133B05C803}">
      <dsp:nvSpPr>
        <dsp:cNvPr id="0" name=""/>
        <dsp:cNvSpPr/>
      </dsp:nvSpPr>
      <dsp:spPr>
        <a:xfrm>
          <a:off x="163783" y="686858"/>
          <a:ext cx="457905" cy="457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939B8-45AF-457E-8710-1ADAD829F208}">
      <dsp:nvSpPr>
        <dsp:cNvPr id="0" name=""/>
        <dsp:cNvSpPr/>
      </dsp:nvSpPr>
      <dsp:spPr>
        <a:xfrm>
          <a:off x="259577" y="1282136"/>
          <a:ext cx="3613024" cy="3663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77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66,4 mil t Residuos</a:t>
          </a:r>
        </a:p>
      </dsp:txBody>
      <dsp:txXfrm>
        <a:off x="259577" y="1282136"/>
        <a:ext cx="3613024" cy="366324"/>
      </dsp:txXfrm>
    </dsp:sp>
    <dsp:sp modelId="{56C31BC2-01FC-4500-9852-9C236AC86563}">
      <dsp:nvSpPr>
        <dsp:cNvPr id="0" name=""/>
        <dsp:cNvSpPr/>
      </dsp:nvSpPr>
      <dsp:spPr>
        <a:xfrm>
          <a:off x="30624" y="1236345"/>
          <a:ext cx="457905" cy="457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D2710-00EF-4FB5-9579-F74932B26630}">
      <dsp:nvSpPr>
        <dsp:cNvPr id="0" name=""/>
        <dsp:cNvSpPr/>
      </dsp:nvSpPr>
      <dsp:spPr>
        <a:xfrm>
          <a:off x="-2124035" y="-330511"/>
          <a:ext cx="2551205" cy="2551205"/>
        </a:xfrm>
        <a:prstGeom prst="blockArc">
          <a:avLst>
            <a:gd name="adj1" fmla="val 18900000"/>
            <a:gd name="adj2" fmla="val 2700000"/>
            <a:gd name="adj3" fmla="val 847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C0630-E888-4DA5-8460-820932B78944}">
      <dsp:nvSpPr>
        <dsp:cNvPr id="0" name=""/>
        <dsp:cNvSpPr/>
      </dsp:nvSpPr>
      <dsp:spPr>
        <a:xfrm>
          <a:off x="347462" y="270031"/>
          <a:ext cx="3535096" cy="5399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861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58.056.000 m³ Agua suministrada</a:t>
          </a:r>
        </a:p>
      </dsp:txBody>
      <dsp:txXfrm>
        <a:off x="347462" y="270031"/>
        <a:ext cx="3535096" cy="539987"/>
      </dsp:txXfrm>
    </dsp:sp>
    <dsp:sp modelId="{83D2AA93-2298-4AF7-B0A7-21B7F9248842}">
      <dsp:nvSpPr>
        <dsp:cNvPr id="0" name=""/>
        <dsp:cNvSpPr/>
      </dsp:nvSpPr>
      <dsp:spPr>
        <a:xfrm>
          <a:off x="9970" y="202533"/>
          <a:ext cx="674984" cy="674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C825D-F82B-442E-8024-9E2827C199A4}">
      <dsp:nvSpPr>
        <dsp:cNvPr id="0" name=""/>
        <dsp:cNvSpPr/>
      </dsp:nvSpPr>
      <dsp:spPr>
        <a:xfrm>
          <a:off x="347462" y="1080163"/>
          <a:ext cx="3535096" cy="5399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861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65,04 % urbano, 32,54 % industrial</a:t>
          </a:r>
        </a:p>
      </dsp:txBody>
      <dsp:txXfrm>
        <a:off x="347462" y="1080163"/>
        <a:ext cx="3535096" cy="539987"/>
      </dsp:txXfrm>
    </dsp:sp>
    <dsp:sp modelId="{B663BFF6-B891-4FE2-850B-63133B05C803}">
      <dsp:nvSpPr>
        <dsp:cNvPr id="0" name=""/>
        <dsp:cNvSpPr/>
      </dsp:nvSpPr>
      <dsp:spPr>
        <a:xfrm>
          <a:off x="9970" y="1012665"/>
          <a:ext cx="674984" cy="674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96993-7420-4D08-A3FD-4FA49862C980}">
      <dsp:nvSpPr>
        <dsp:cNvPr id="0" name=""/>
        <dsp:cNvSpPr/>
      </dsp:nvSpPr>
      <dsp:spPr>
        <a:xfrm>
          <a:off x="566171" y="358"/>
          <a:ext cx="4449668" cy="845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none" kern="1200" dirty="0"/>
            <a:t>A15</a:t>
          </a:r>
          <a:r>
            <a:rPr lang="es-ES" sz="1400" kern="1200" dirty="0"/>
            <a:t> DIGITALIZACIÓN CAPTACIÓN RECURSO</a:t>
          </a:r>
        </a:p>
      </dsp:txBody>
      <dsp:txXfrm>
        <a:off x="590938" y="25125"/>
        <a:ext cx="4400134" cy="796070"/>
      </dsp:txXfrm>
    </dsp:sp>
    <dsp:sp modelId="{16A44CEB-9DF6-4C22-8BEB-0F31C21550FB}">
      <dsp:nvSpPr>
        <dsp:cNvPr id="0" name=""/>
        <dsp:cNvSpPr/>
      </dsp:nvSpPr>
      <dsp:spPr>
        <a:xfrm>
          <a:off x="1011138" y="845963"/>
          <a:ext cx="444966" cy="59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1356"/>
              </a:lnTo>
              <a:lnTo>
                <a:pt x="444966" y="5913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E4204-B5D1-420D-A92C-E700B10AD6E0}">
      <dsp:nvSpPr>
        <dsp:cNvPr id="0" name=""/>
        <dsp:cNvSpPr/>
      </dsp:nvSpPr>
      <dsp:spPr>
        <a:xfrm>
          <a:off x="1456105" y="1026385"/>
          <a:ext cx="2823934" cy="8218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 </a:t>
          </a:r>
          <a:r>
            <a:rPr lang="es-ES" sz="1400" b="1" kern="1200" dirty="0"/>
            <a:t>CAPTACIONES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(11 captaciones y 1 presa</a:t>
          </a:r>
          <a:r>
            <a:rPr lang="es-ES" sz="1400" kern="1200" dirty="0"/>
            <a:t>)</a:t>
          </a:r>
        </a:p>
      </dsp:txBody>
      <dsp:txXfrm>
        <a:off x="1480177" y="1050457"/>
        <a:ext cx="2775790" cy="773724"/>
      </dsp:txXfrm>
    </dsp:sp>
    <dsp:sp modelId="{F8EC3B9D-1815-4030-968C-6530096E60AB}">
      <dsp:nvSpPr>
        <dsp:cNvPr id="0" name=""/>
        <dsp:cNvSpPr/>
      </dsp:nvSpPr>
      <dsp:spPr>
        <a:xfrm>
          <a:off x="1011138" y="845963"/>
          <a:ext cx="444966" cy="1550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0721"/>
              </a:lnTo>
              <a:lnTo>
                <a:pt x="444966" y="155072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B4783-DDC6-43B3-A931-17ECC7B44EFD}">
      <dsp:nvSpPr>
        <dsp:cNvPr id="0" name=""/>
        <dsp:cNvSpPr/>
      </dsp:nvSpPr>
      <dsp:spPr>
        <a:xfrm>
          <a:off x="1456105" y="2028676"/>
          <a:ext cx="2130337" cy="736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3 SONDEOS</a:t>
          </a:r>
        </a:p>
      </dsp:txBody>
      <dsp:txXfrm>
        <a:off x="1477662" y="2050233"/>
        <a:ext cx="2087223" cy="692901"/>
      </dsp:txXfrm>
    </dsp:sp>
    <dsp:sp modelId="{A68A148C-A795-406B-B8A0-60DFA786AB56}">
      <dsp:nvSpPr>
        <dsp:cNvPr id="0" name=""/>
        <dsp:cNvSpPr/>
      </dsp:nvSpPr>
      <dsp:spPr>
        <a:xfrm>
          <a:off x="5376685" y="358"/>
          <a:ext cx="3194836" cy="855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u="none" kern="1200" dirty="0"/>
            <a:t>A16</a:t>
          </a:r>
          <a:r>
            <a:rPr lang="es-ES" sz="1400" b="1" u="sng" kern="1200" dirty="0"/>
            <a:t> </a:t>
          </a:r>
          <a:r>
            <a:rPr lang="es-ES" sz="1400" b="0" u="none" kern="1200" dirty="0"/>
            <a:t>DIGITALIZACIÓN RED DE DISTRIBUCIÓN EN ALTA</a:t>
          </a:r>
        </a:p>
      </dsp:txBody>
      <dsp:txXfrm>
        <a:off x="5401740" y="25413"/>
        <a:ext cx="3144726" cy="805316"/>
      </dsp:txXfrm>
    </dsp:sp>
    <dsp:sp modelId="{40FFA0EA-7AFB-47B9-ADB0-AB788CDEC2DE}">
      <dsp:nvSpPr>
        <dsp:cNvPr id="0" name=""/>
        <dsp:cNvSpPr/>
      </dsp:nvSpPr>
      <dsp:spPr>
        <a:xfrm>
          <a:off x="5696169" y="855785"/>
          <a:ext cx="319483" cy="486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635"/>
              </a:lnTo>
              <a:lnTo>
                <a:pt x="319483" y="4866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DB796-3BBC-49BE-90DD-6DD39043752D}">
      <dsp:nvSpPr>
        <dsp:cNvPr id="0" name=""/>
        <dsp:cNvSpPr/>
      </dsp:nvSpPr>
      <dsp:spPr>
        <a:xfrm>
          <a:off x="6015653" y="1036208"/>
          <a:ext cx="2324582" cy="612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17 DEPÓSITOS </a:t>
          </a:r>
        </a:p>
      </dsp:txBody>
      <dsp:txXfrm>
        <a:off x="6033590" y="1054145"/>
        <a:ext cx="2288708" cy="576552"/>
      </dsp:txXfrm>
    </dsp:sp>
    <dsp:sp modelId="{5023823A-D9F3-4093-B43D-C53A67C1A9A9}">
      <dsp:nvSpPr>
        <dsp:cNvPr id="0" name=""/>
        <dsp:cNvSpPr/>
      </dsp:nvSpPr>
      <dsp:spPr>
        <a:xfrm>
          <a:off x="5696169" y="855785"/>
          <a:ext cx="319483" cy="1255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698"/>
              </a:lnTo>
              <a:lnTo>
                <a:pt x="319483" y="12556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498CA-12D3-4AC8-A591-7CA30B054DA5}">
      <dsp:nvSpPr>
        <dsp:cNvPr id="0" name=""/>
        <dsp:cNvSpPr/>
      </dsp:nvSpPr>
      <dsp:spPr>
        <a:xfrm>
          <a:off x="6015653" y="1829057"/>
          <a:ext cx="2298693" cy="564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11 TOMAS </a:t>
          </a:r>
        </a:p>
      </dsp:txBody>
      <dsp:txXfrm>
        <a:off x="6032197" y="1845601"/>
        <a:ext cx="2265605" cy="531764"/>
      </dsp:txXfrm>
    </dsp:sp>
    <dsp:sp modelId="{C9289DF6-0F76-468C-8346-FBA207D4E7DE}">
      <dsp:nvSpPr>
        <dsp:cNvPr id="0" name=""/>
        <dsp:cNvSpPr/>
      </dsp:nvSpPr>
      <dsp:spPr>
        <a:xfrm>
          <a:off x="5696169" y="855785"/>
          <a:ext cx="319483" cy="2022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2652"/>
              </a:lnTo>
              <a:lnTo>
                <a:pt x="319483" y="20226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6157C-8B12-450E-AD7B-032A1BEDC44F}">
      <dsp:nvSpPr>
        <dsp:cNvPr id="0" name=""/>
        <dsp:cNvSpPr/>
      </dsp:nvSpPr>
      <dsp:spPr>
        <a:xfrm>
          <a:off x="6015653" y="2574332"/>
          <a:ext cx="2354292" cy="608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3 ARQUETAS -2 ETAP-1 EBAP </a:t>
          </a:r>
        </a:p>
      </dsp:txBody>
      <dsp:txXfrm>
        <a:off x="6033467" y="2592146"/>
        <a:ext cx="2318664" cy="572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71498-18D4-C18F-AA8E-929F893CB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34507-DB81-FFB9-0128-05E61256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15926-1732-AA9D-0ADC-79E68BB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EEEF4-C20E-CF94-5DB9-8763EE01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05AC64-897B-9A18-B2D1-88A6650E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089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82A8A-CFD2-E12F-7F16-B31B022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BBEF42-DD73-43E3-1DA4-12B1BB16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52C1C-B393-A7E3-A113-4913898F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2B9867-859F-4A09-94FB-801E1E79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CD2432-A409-1C87-9470-89ED956A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29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54984F-F4AB-FD9A-9AD0-1FE886112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BB922A-BEA7-D808-91BC-BB696FFCA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7E8075-E4EF-4B90-D3AC-104C1DCD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2A6BA-7A55-D1CE-3F0A-8C136CD7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6DA08D-529E-BE6E-D174-D148DC7A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102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136E9-2BD0-972C-45D3-159C880D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372ED-C689-F6BF-CCC5-77B9F4FD7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20B62F-EDCE-37FB-C2BD-125331C0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C26322-1A7E-2E7A-5DF8-6A2310C6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85A98-1F87-A5D4-C3DD-D2D8D5B1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917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5D760-C708-0CA3-C49D-E678B80E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7B20E0-B70D-ED06-C502-ED137897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82B5D0-E430-8EBE-33DA-41CB7BBA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697923-4383-AD6C-BF71-3FD47DE3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AB8A1-9B03-B811-DDBD-AC9146E3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026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A3A9-A940-F877-BE68-E1F2F964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4619D-185D-C5C5-5F20-5B6AC2F3D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965C8-BFF3-ED7D-0F04-70F3C0FB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7E3A0-70A1-EC47-CA4C-E593AD66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0CB347-96C1-64E4-9283-1C60A779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FFD48C-FA25-76E6-D2A3-E8F8D26C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600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512A9-DA52-71A0-21CC-C2A0E0DE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79098-A4CF-3959-76A3-85E74B94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560670-21A4-0E1D-069F-1D87029C5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8FCC48-F73E-E0A1-25F0-142B898C6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29CD3C-DF8F-6716-2EA8-66AD44C82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A9B36B-BA82-3086-CD80-58BC2B33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F528713-E5C6-26B8-11FD-FAF6963F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8B4CB6-581B-B325-2331-EB9B877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635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54C81-ABC2-86B1-BD58-497CCE4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37DFA6-C1C3-78FD-2A6E-1377F605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11BAF5-637F-2951-3CF1-267AF733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6A92C3-E971-F9D4-907E-9CAC5C14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887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1D01CA-6BED-5A2B-E152-670674A3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A6B6FD-F0DF-3D2C-DB11-262C4985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EC4F7A-7FD5-7E75-147B-7943252A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940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1609-43D5-4909-687A-C9C77D06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4ADEA-FA23-D2AD-414A-39EE97294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452EDE-801A-244D-26F0-0F3F0E1F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3A6C3E-5E6B-7E02-8B7B-60C4F441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96F7E-BBFD-6CFD-C0A4-A0A08BAC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E0DF4-AAE8-E34B-9DA7-2C9BC70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990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BB344-5335-EB27-0CE0-CA628046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1AB590-4CF1-AA28-31CF-D618BE2DE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6A0E38-D115-BA63-2451-F4B1573AC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C3DAD-10CC-7DFB-12AA-DCDB52C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E05C4F-56CD-B35D-C20D-6A52FCE8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73812-C890-4778-1411-5B9C6451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9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771063-36EE-4D57-BCBF-DD9B0439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E021DD-C4AC-AFD2-5188-6063C8A1D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A7851-BD95-D0E9-540F-2F353248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70883-FF78-49D0-A724-3E5FF68E203E}" type="datetimeFigureOut">
              <a:rPr lang="es-ES" smtClean="0"/>
              <a:t>14/04/2026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D12792-0188-C172-191E-EBC8FCD81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022135-A894-8816-B058-4348E3A69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1289B-0837-4073-8BBD-A55ED26A56B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40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0E3F0E-5319-EC60-9B9C-AA81DA23C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262"/>
            <a:ext cx="12192000" cy="58787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1E88FE-86E9-4B8C-1C62-7C9503739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02" y="1700693"/>
            <a:ext cx="4749196" cy="2085013"/>
          </a:xfrm>
          <a:prstGeom prst="rect">
            <a:avLst/>
          </a:prstGeom>
        </p:spPr>
      </p:pic>
      <p:sp>
        <p:nvSpPr>
          <p:cNvPr id="2" name="Google Shape;118;p23">
            <a:extLst>
              <a:ext uri="{FF2B5EF4-FFF2-40B4-BE49-F238E27FC236}">
                <a16:creationId xmlns:a16="http://schemas.microsoft.com/office/drawing/2014/main" id="{C8509204-8E7D-AA3A-18B4-AEBD97863E28}"/>
              </a:ext>
            </a:extLst>
          </p:cNvPr>
          <p:cNvSpPr txBox="1"/>
          <p:nvPr/>
        </p:nvSpPr>
        <p:spPr>
          <a:xfrm>
            <a:off x="8470598" y="5961148"/>
            <a:ext cx="337632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Alberto Villa Miguel</a:t>
            </a:r>
            <a:endParaRPr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https://www.linkedin.com/in/alberto-villa-miguel/</a:t>
            </a:r>
            <a:endParaRPr sz="11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5921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5D269-234B-0B3D-69E1-9A06EB7B3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1AA15960-9BDB-76C0-AB50-EA46379CDD6D}"/>
              </a:ext>
            </a:extLst>
          </p:cNvPr>
          <p:cNvSpPr txBox="1">
            <a:spLocks/>
          </p:cNvSpPr>
          <p:nvPr/>
        </p:nvSpPr>
        <p:spPr>
          <a:xfrm>
            <a:off x="485775" y="1027750"/>
            <a:ext cx="10747760" cy="7653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6FEA7D-C7F4-74EF-43B6-1430CFD72B53}"/>
              </a:ext>
            </a:extLst>
          </p:cNvPr>
          <p:cNvSpPr txBox="1"/>
          <p:nvPr/>
        </p:nvSpPr>
        <p:spPr>
          <a:xfrm>
            <a:off x="224107" y="2070140"/>
            <a:ext cx="2747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ABASTECIMIENTO EN ALTA</a:t>
            </a: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FC95B861-0C90-DABC-6C63-430EB3A876E2}"/>
              </a:ext>
            </a:extLst>
          </p:cNvPr>
          <p:cNvSpPr txBox="1">
            <a:spLocks/>
          </p:cNvSpPr>
          <p:nvPr/>
        </p:nvSpPr>
        <p:spPr>
          <a:xfrm>
            <a:off x="-64008" y="1761737"/>
            <a:ext cx="10747760" cy="451928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FF0000"/>
                </a:solidFill>
              </a:rPr>
              <a:t>PROYECTO D´AUA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B032E5-B771-7D75-7543-4051D0E8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7" y="3913992"/>
            <a:ext cx="51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ED4087-27A2-9C42-1CE7-86FE0822E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4" y="2634222"/>
            <a:ext cx="6341285" cy="199861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0C7778-D6E8-30F9-A53E-6FFA45A864FE}"/>
              </a:ext>
            </a:extLst>
          </p:cNvPr>
          <p:cNvSpPr txBox="1"/>
          <p:nvPr/>
        </p:nvSpPr>
        <p:spPr>
          <a:xfrm>
            <a:off x="6656832" y="2370261"/>
            <a:ext cx="5120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Suministro eléctrico (</a:t>
            </a:r>
            <a:r>
              <a:rPr lang="es-ES" sz="1400" dirty="0"/>
              <a:t>red eléctrica o sistema fotovoltaico).</a:t>
            </a:r>
          </a:p>
          <a:p>
            <a:r>
              <a:rPr lang="es-ES" dirty="0"/>
              <a:t>Equipos: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Telemetría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Medición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Caudal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Nivel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Presión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Turbidez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Cloro libre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Sólidos en suspensión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Conductividad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Posición (detección accesos)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067823-4F9C-AC72-E740-22B25905A912}"/>
              </a:ext>
            </a:extLst>
          </p:cNvPr>
          <p:cNvSpPr txBox="1"/>
          <p:nvPr/>
        </p:nvSpPr>
        <p:spPr>
          <a:xfrm>
            <a:off x="647097" y="2576130"/>
            <a:ext cx="5241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MEDICION DE CAUDAL ECOLÓGICO EN LA PRESA DE RIOSECO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99CA9A-3FFA-A7CF-1877-A655AA97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68" y="2947652"/>
            <a:ext cx="288490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57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0F202-E025-192B-6819-87940D90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7B75D906-8BF2-A02E-3DAA-9ACBA9C234F6}"/>
              </a:ext>
            </a:extLst>
          </p:cNvPr>
          <p:cNvSpPr txBox="1">
            <a:spLocks/>
          </p:cNvSpPr>
          <p:nvPr/>
        </p:nvSpPr>
        <p:spPr>
          <a:xfrm>
            <a:off x="485775" y="1113355"/>
            <a:ext cx="10747760" cy="7653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715E2B-503E-1A80-3643-0D57230DD89F}"/>
              </a:ext>
            </a:extLst>
          </p:cNvPr>
          <p:cNvSpPr txBox="1"/>
          <p:nvPr/>
        </p:nvSpPr>
        <p:spPr>
          <a:xfrm>
            <a:off x="200426" y="2442652"/>
            <a:ext cx="10866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rgbClr val="525252"/>
                </a:solidFill>
                <a:effectLst/>
                <a:latin typeface="Franklin Gothic Book" panose="020B0503020102020204" pitchFamily="34" charset="0"/>
              </a:rPr>
              <a:t>Proyecto de investigación con la Universidad de Oviedo </a:t>
            </a:r>
          </a:p>
          <a:p>
            <a:pPr algn="ctr"/>
            <a:r>
              <a:rPr lang="es-ES" b="0" i="0" dirty="0">
                <a:solidFill>
                  <a:srgbClr val="525252"/>
                </a:solidFill>
                <a:effectLst/>
                <a:latin typeface="Franklin Gothic Book" panose="020B0503020102020204" pitchFamily="34" charset="0"/>
              </a:rPr>
              <a:t>(</a:t>
            </a:r>
            <a:r>
              <a:rPr lang="es-ES" sz="1400" dirty="0">
                <a:latin typeface="Franklin Gothic Book" panose="020B0503020102020204" pitchFamily="34" charset="0"/>
              </a:rPr>
              <a:t>Grupo de Investigación en Ingeniería de Proyectos e Ingeniería Sostenible 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F3B887D-6C80-20E2-FDFC-3FC483CB2C14}"/>
              </a:ext>
            </a:extLst>
          </p:cNvPr>
          <p:cNvSpPr txBox="1"/>
          <p:nvPr/>
        </p:nvSpPr>
        <p:spPr>
          <a:xfrm>
            <a:off x="3115693" y="3249832"/>
            <a:ext cx="4446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Franklin Gothic Book" panose="020B0503020102020204" pitchFamily="34" charset="0"/>
              </a:rPr>
              <a:t>Uso de sensores lógicos sin contacto, capaces de estimar con la precisión necesaria las variables clave a partir de una serie de medidas mínimas de sensores físicos, minimizando al mismo tiempo los costes de mantenimiento y operación. </a:t>
            </a:r>
          </a:p>
          <a:p>
            <a:pPr algn="just"/>
            <a:r>
              <a:rPr lang="es-ES" sz="1400" dirty="0">
                <a:latin typeface="Franklin Gothic Book" panose="020B0503020102020204" pitchFamily="34" charset="0"/>
              </a:rPr>
              <a:t> </a:t>
            </a:r>
          </a:p>
          <a:p>
            <a:pPr algn="just"/>
            <a:r>
              <a:rPr lang="es-ES" sz="1400" dirty="0">
                <a:latin typeface="Franklin Gothic Book" panose="020B0503020102020204" pitchFamily="34" charset="0"/>
              </a:rPr>
              <a:t> Tratamiento conjunto de datos meteorológicos, mediciones puntuales en la red y la información procedente de diversos sensores físicos, con el objeto de predecir tanto las características del vertido como su impacto en el medio receptor, mediante técnicas avanzadas de análisis de datos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958518-A8C2-BB46-8D37-DBD18CA543EE}"/>
              </a:ext>
            </a:extLst>
          </p:cNvPr>
          <p:cNvSpPr txBox="1"/>
          <p:nvPr/>
        </p:nvSpPr>
        <p:spPr>
          <a:xfrm>
            <a:off x="177773" y="3371260"/>
            <a:ext cx="2777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Aguas residuales: </a:t>
            </a:r>
          </a:p>
          <a:p>
            <a:endParaRPr lang="es-ES" dirty="0"/>
          </a:p>
          <a:p>
            <a:pPr lvl="1"/>
            <a:r>
              <a:rPr lang="es-ES" dirty="0"/>
              <a:t>Sensores virtuales 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Inteligencia artificial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0BD337-B5FB-1DFE-90DB-702F151A275D}"/>
              </a:ext>
            </a:extLst>
          </p:cNvPr>
          <p:cNvSpPr txBox="1"/>
          <p:nvPr/>
        </p:nvSpPr>
        <p:spPr>
          <a:xfrm>
            <a:off x="8165992" y="5188440"/>
            <a:ext cx="38531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Franklin Gothic Book" panose="020B0503020102020204" pitchFamily="34" charset="0"/>
              </a:rPr>
              <a:t>Las cámaras hiperespectrales son dispositivos avanzados que permiten capturar imágenes en una amplia gama de longitudes de onda, más allá del espectro visible, proporcionando un análisis detallado de la composición y las propiedades de los materiales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45B170-6502-531C-D5A6-F6D8512C0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917" y="2798741"/>
            <a:ext cx="2257425" cy="222885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CCAC0AF-97F6-EE84-B4E0-E4FEC245229C}"/>
              </a:ext>
            </a:extLst>
          </p:cNvPr>
          <p:cNvSpPr txBox="1">
            <a:spLocks/>
          </p:cNvSpPr>
          <p:nvPr/>
        </p:nvSpPr>
        <p:spPr>
          <a:xfrm>
            <a:off x="0" y="1892129"/>
            <a:ext cx="10747760" cy="451928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FF0000"/>
                </a:solidFill>
              </a:rPr>
              <a:t>PROYECTO D´AUA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4958F2F-EE22-0189-D70A-B328E17E7F29}"/>
              </a:ext>
            </a:extLst>
          </p:cNvPr>
          <p:cNvCxnSpPr>
            <a:cxnSpLocks/>
          </p:cNvCxnSpPr>
          <p:nvPr/>
        </p:nvCxnSpPr>
        <p:spPr>
          <a:xfrm flipV="1">
            <a:off x="2660904" y="3895344"/>
            <a:ext cx="454789" cy="25603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4A17817-F408-9EE5-A023-4AD5768F1D89}"/>
              </a:ext>
            </a:extLst>
          </p:cNvPr>
          <p:cNvCxnSpPr>
            <a:cxnSpLocks/>
          </p:cNvCxnSpPr>
          <p:nvPr/>
        </p:nvCxnSpPr>
        <p:spPr>
          <a:xfrm>
            <a:off x="2794582" y="4739439"/>
            <a:ext cx="321111" cy="2182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378C077F-0B47-DCFA-44B6-62500466C49A}"/>
              </a:ext>
            </a:extLst>
          </p:cNvPr>
          <p:cNvSpPr txBox="1"/>
          <p:nvPr/>
        </p:nvSpPr>
        <p:spPr>
          <a:xfrm>
            <a:off x="230097" y="2199225"/>
            <a:ext cx="2747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Franklin Gothic Book" panose="020B0503020102020204" pitchFamily="34" charset="0"/>
              </a:rPr>
              <a:t>SANEAMIENTO</a:t>
            </a:r>
          </a:p>
        </p:txBody>
      </p:sp>
    </p:spTree>
    <p:extLst>
      <p:ext uri="{BB962C8B-B14F-4D97-AF65-F5344CB8AC3E}">
        <p14:creationId xmlns:p14="http://schemas.microsoft.com/office/powerpoint/2010/main" val="90711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D0FE7-9AF4-070B-934F-4EC9D5350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065105-F2FB-CFA5-FD2F-8CEE47C78958}"/>
              </a:ext>
            </a:extLst>
          </p:cNvPr>
          <p:cNvSpPr txBox="1"/>
          <p:nvPr/>
        </p:nvSpPr>
        <p:spPr>
          <a:xfrm>
            <a:off x="777758" y="2073519"/>
            <a:ext cx="111702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Aglomeración Nora-Noreña Digitalización del Agua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Año 2024.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CADASA, Oviedo, Principado de Asturias, Aytos Oviedo, Siero, Nava, Llanera, y  UTE Oviedo FCC-Aqualia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Importe ayuda económica: 9.485.540 €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45FC29-539D-EC7E-082B-BB10464E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1" y="3445834"/>
            <a:ext cx="5088549" cy="27000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5EC745-597F-4DB2-B5FF-107FE58A4FDC}"/>
              </a:ext>
            </a:extLst>
          </p:cNvPr>
          <p:cNvSpPr txBox="1"/>
          <p:nvPr/>
        </p:nvSpPr>
        <p:spPr>
          <a:xfrm>
            <a:off x="1377824" y="6145881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294.624 habitantes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6B224B-D27D-DCE1-A720-82248E5706A2}"/>
              </a:ext>
            </a:extLst>
          </p:cNvPr>
          <p:cNvSpPr txBox="1">
            <a:spLocks/>
          </p:cNvSpPr>
          <p:nvPr/>
        </p:nvSpPr>
        <p:spPr>
          <a:xfrm>
            <a:off x="476631" y="1023172"/>
            <a:ext cx="10747760" cy="7653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6546400F-9297-292F-A85A-673548BA6BB9}"/>
              </a:ext>
            </a:extLst>
          </p:cNvPr>
          <p:cNvSpPr txBox="1">
            <a:spLocks/>
          </p:cNvSpPr>
          <p:nvPr/>
        </p:nvSpPr>
        <p:spPr>
          <a:xfrm>
            <a:off x="0" y="1676304"/>
            <a:ext cx="10747760" cy="451928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FF0000"/>
                </a:solidFill>
              </a:rPr>
              <a:t>PROYECTO ANDA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8A08E9-E6EB-CCA1-41A3-5D459218232A}"/>
              </a:ext>
            </a:extLst>
          </p:cNvPr>
          <p:cNvSpPr txBox="1"/>
          <p:nvPr/>
        </p:nvSpPr>
        <p:spPr>
          <a:xfrm>
            <a:off x="6024705" y="2931983"/>
            <a:ext cx="2747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ABASTECIMIENTO EN ALTA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2B58EC-83FB-2E5C-036F-8D6AEC8E3B5F}"/>
              </a:ext>
            </a:extLst>
          </p:cNvPr>
          <p:cNvSpPr txBox="1"/>
          <p:nvPr/>
        </p:nvSpPr>
        <p:spPr>
          <a:xfrm>
            <a:off x="5565180" y="3307113"/>
            <a:ext cx="36667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Depósito de Celles (130.000 m³)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Tomas de entrega a los ayuntamientos (Nava, Cabranes, Siero, LLanera)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Arquetas de derivaciones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Conducciones en galerías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Estaciones bombeo (Lamasanti)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ES" sz="1200" dirty="0"/>
          </a:p>
          <a:p>
            <a:pPr lvl="1"/>
            <a:endParaRPr lang="es-ES" sz="1200" dirty="0"/>
          </a:p>
          <a:p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9DDCC70-875C-4DF7-5FD9-9E1C5E5A8B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437"/>
          <a:stretch>
            <a:fillRect/>
          </a:stretch>
        </p:blipFill>
        <p:spPr>
          <a:xfrm>
            <a:off x="9864999" y="2684759"/>
            <a:ext cx="2186889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6E788D-3C70-577B-F2BD-D7FA95FFB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613" y="4548767"/>
            <a:ext cx="1707659" cy="225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95122CA-B196-EED0-8316-A57FA696F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853" y="4548767"/>
            <a:ext cx="3077801" cy="22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26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D276D-84A0-7068-C8F4-E79A923B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3542D3-44FA-CA6B-9BD1-FE9DEFB5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07" y="4482890"/>
            <a:ext cx="6186824" cy="19232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2ED7DE-0A80-F8F0-1825-F746C70B8F2F}"/>
              </a:ext>
            </a:extLst>
          </p:cNvPr>
          <p:cNvSpPr txBox="1"/>
          <p:nvPr/>
        </p:nvSpPr>
        <p:spPr>
          <a:xfrm>
            <a:off x="2683521" y="6221431"/>
            <a:ext cx="2770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357.740 habitantes</a:t>
            </a:r>
          </a:p>
        </p:txBody>
      </p:sp>
      <p:sp>
        <p:nvSpPr>
          <p:cNvPr id="9" name="Marcador de contenido 4">
            <a:extLst>
              <a:ext uri="{FF2B5EF4-FFF2-40B4-BE49-F238E27FC236}">
                <a16:creationId xmlns:a16="http://schemas.microsoft.com/office/drawing/2014/main" id="{21B03074-75CA-DEA7-E731-80ACD3DF26F7}"/>
              </a:ext>
            </a:extLst>
          </p:cNvPr>
          <p:cNvSpPr txBox="1">
            <a:spLocks/>
          </p:cNvSpPr>
          <p:nvPr/>
        </p:nvSpPr>
        <p:spPr>
          <a:xfrm>
            <a:off x="485775" y="1081536"/>
            <a:ext cx="10747760" cy="7653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51DDB1-53B0-F8A7-24EB-041E79D0AB84}"/>
              </a:ext>
            </a:extLst>
          </p:cNvPr>
          <p:cNvSpPr txBox="1"/>
          <p:nvPr/>
        </p:nvSpPr>
        <p:spPr>
          <a:xfrm>
            <a:off x="166255" y="2301886"/>
            <a:ext cx="1096199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Implantación de un modelo de digitalización de la gestión del ciclo del agua en los sistemas supramunicipales de los Arrudos y la aglomeración de Gijón.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Ámbito territorial:  Sistema Central de Asturias, tiene su origen a una altitud de 1.050 m y a una distancia de 57,7 Km, desde la captación en el manantial de Los Arrudos en el concejo de Caso, discurriendo por varios concejos hasta llegar a la ciudad de Gijón.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Año 2024.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CADASA, Principado de Asturias y Empresa Municipal de Aguas de Gijón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Importe ayuda económica: 6.806.980 €</a:t>
            </a: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E49DAAF1-FF6C-68AE-6262-EBF82AFB296C}"/>
              </a:ext>
            </a:extLst>
          </p:cNvPr>
          <p:cNvSpPr txBox="1">
            <a:spLocks/>
          </p:cNvSpPr>
          <p:nvPr/>
        </p:nvSpPr>
        <p:spPr>
          <a:xfrm>
            <a:off x="70277" y="1849958"/>
            <a:ext cx="10747760" cy="45192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solidFill>
                  <a:srgbClr val="FF0000"/>
                </a:solidFill>
              </a:rPr>
              <a:t>PROYECTO ARRUDOS 100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FD4C25-4468-5D1F-8D0B-C110FD03B8B6}"/>
              </a:ext>
            </a:extLst>
          </p:cNvPr>
          <p:cNvSpPr txBox="1"/>
          <p:nvPr/>
        </p:nvSpPr>
        <p:spPr>
          <a:xfrm>
            <a:off x="6426231" y="3684776"/>
            <a:ext cx="2747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ABASTECIMIENTO EN ALTA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AED82C-5D06-AB4B-67F2-72DF509CDBC1}"/>
              </a:ext>
            </a:extLst>
          </p:cNvPr>
          <p:cNvSpPr txBox="1"/>
          <p:nvPr/>
        </p:nvSpPr>
        <p:spPr>
          <a:xfrm>
            <a:off x="5927277" y="4180109"/>
            <a:ext cx="61868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Tomas de entrega a los ayuntamientos (Gijón, Noreña, Siero)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Tomas de entrega a otras entidades o empresas (CAPSA, Acuartelamiento militar)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Arquetas de derivaciones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Arqueta de rotura de carga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dirty="0"/>
              <a:t>Conducciones en galerías</a:t>
            </a:r>
          </a:p>
          <a:p>
            <a:pPr lvl="1"/>
            <a:endParaRPr lang="es-ES" sz="1200" dirty="0"/>
          </a:p>
          <a:p>
            <a:pPr lvl="1"/>
            <a:endParaRPr lang="es-ES" sz="1200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79FEE9-2671-E79C-6689-FE441FADB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928" y="4792286"/>
            <a:ext cx="2415372" cy="20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30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60BFC-0237-E1D9-749C-AA5F49F87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6133531D-038C-806D-261C-C1B977FDD003}"/>
              </a:ext>
            </a:extLst>
          </p:cNvPr>
          <p:cNvSpPr txBox="1">
            <a:spLocks/>
          </p:cNvSpPr>
          <p:nvPr/>
        </p:nvSpPr>
        <p:spPr>
          <a:xfrm>
            <a:off x="293751" y="968179"/>
            <a:ext cx="10747760" cy="7653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LINEA DE SUBVENCIONES DE CADASA – AÑO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A8BB4D-1089-5606-AF73-30B622956E6E}"/>
              </a:ext>
            </a:extLst>
          </p:cNvPr>
          <p:cNvSpPr txBox="1"/>
          <p:nvPr/>
        </p:nvSpPr>
        <p:spPr>
          <a:xfrm>
            <a:off x="208844" y="2025795"/>
            <a:ext cx="491739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s-ES" b="1" dirty="0">
                <a:latin typeface="Franklin Gothic Book" panose="020B0503020102020204" pitchFamily="34" charset="0"/>
              </a:rPr>
              <a:t>El Consorcio de Aguas anualmente convoca subvenciones a los Ayuntamiento Consorciados por valor de 1.000.000 €.</a:t>
            </a:r>
          </a:p>
          <a:p>
            <a:pPr lvl="1"/>
            <a:endParaRPr lang="es-ES" sz="2400" b="1" dirty="0">
              <a:latin typeface="Franklin Gothic Book" panose="020B0503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A71C14-50AC-D6C1-7040-AB9EFBDD20DB}"/>
              </a:ext>
            </a:extLst>
          </p:cNvPr>
          <p:cNvSpPr txBox="1"/>
          <p:nvPr/>
        </p:nvSpPr>
        <p:spPr>
          <a:xfrm>
            <a:off x="7031736" y="3858496"/>
            <a:ext cx="47274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endParaRPr lang="es-E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Importe: 203.388 €</a:t>
            </a:r>
          </a:p>
          <a:p>
            <a:pPr lvl="1" algn="just"/>
            <a:endParaRPr lang="es-ES" sz="1400" b="1" dirty="0">
              <a:latin typeface="Franklin Gothic Book" panose="020B05030201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400" b="1" dirty="0">
                <a:latin typeface="Franklin Gothic Book" panose="020B0503020102020204" pitchFamily="34" charset="0"/>
              </a:rPr>
              <a:t>Ayuntamientos beneficiados: 13</a:t>
            </a:r>
          </a:p>
          <a:p>
            <a:pPr lvl="2" algn="just"/>
            <a:r>
              <a:rPr lang="es-ES" sz="1400" b="1" dirty="0">
                <a:latin typeface="Franklin Gothic Book" panose="020B0503020102020204" pitchFamily="34" charset="0"/>
              </a:rPr>
              <a:t>Bimenes, Cabranes, Carreño, Caso, Castropol, Coaña, Cudillero, Llanera, Navia, Las Regueras, Tapia de Casariego, Villaviciosa y Villayón 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b="1" dirty="0">
              <a:latin typeface="Franklin Gothic Book" panose="020B0503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3B5EAE-01DD-D14D-5BF2-E4BE3E9DCE38}"/>
              </a:ext>
            </a:extLst>
          </p:cNvPr>
          <p:cNvSpPr txBox="1"/>
          <p:nvPr/>
        </p:nvSpPr>
        <p:spPr>
          <a:xfrm>
            <a:off x="690925" y="3610715"/>
            <a:ext cx="55788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Línea 1: Estudios y proyectos relacionados con necesidades en materia de abastecimiento.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Línea 2: Actuaciones encaminadas a la digitalización de la gestión el agua.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Línea 3: Actuaciones de renovación o mejora de las infraestructuras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b="1" dirty="0">
              <a:latin typeface="Franklin Gothic Book" panose="020B0503020102020204" pitchFamily="34" charset="0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12FD1373-4935-98E1-8D4A-ACF904CDC444}"/>
              </a:ext>
            </a:extLst>
          </p:cNvPr>
          <p:cNvSpPr/>
          <p:nvPr/>
        </p:nvSpPr>
        <p:spPr>
          <a:xfrm>
            <a:off x="6455664" y="4174236"/>
            <a:ext cx="886968" cy="19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81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A68EF-E766-3D1C-1144-ECDCB2E9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E722D5-703B-7A05-5C8D-1BDC6E07C249}"/>
              </a:ext>
            </a:extLst>
          </p:cNvPr>
          <p:cNvSpPr txBox="1"/>
          <p:nvPr/>
        </p:nvSpPr>
        <p:spPr>
          <a:xfrm>
            <a:off x="3288824" y="2026366"/>
            <a:ext cx="546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FONDOS NEXT GENERATION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A5AE35-65B4-3854-F199-02181BCEDF82}"/>
              </a:ext>
            </a:extLst>
          </p:cNvPr>
          <p:cNvSpPr txBox="1"/>
          <p:nvPr/>
        </p:nvSpPr>
        <p:spPr>
          <a:xfrm>
            <a:off x="381806" y="2482010"/>
            <a:ext cx="571419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dirty="0"/>
              <a:t>Plataforma Digital del Ciclo del Agua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Digitalización del Ciclo Integral del Agua de Luarca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Digitalización del ciclo del Agua en Villayón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Proyecto piloto contadores  Pesoz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Digitalización del ciclo integral del agua en Teverga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Digitalización de Laviana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3F8818-697D-36C7-B46E-85C884D9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61" y="1022303"/>
            <a:ext cx="4592289" cy="10521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5E43D1-7AF2-27D3-F835-BED2B21F2A88}"/>
              </a:ext>
            </a:extLst>
          </p:cNvPr>
          <p:cNvSpPr txBox="1"/>
          <p:nvPr/>
        </p:nvSpPr>
        <p:spPr>
          <a:xfrm>
            <a:off x="6096000" y="1317569"/>
            <a:ext cx="546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</a:rPr>
              <a:t>DIRECCION GENERAL DEL AGUA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9EED81-9302-514A-32E1-4B220AF97A12}"/>
              </a:ext>
            </a:extLst>
          </p:cNvPr>
          <p:cNvSpPr txBox="1"/>
          <p:nvPr/>
        </p:nvSpPr>
        <p:spPr>
          <a:xfrm>
            <a:off x="831839" y="6344606"/>
            <a:ext cx="11128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1" dirty="0">
                <a:latin typeface="Franklin Gothic Book" panose="020B0503020102020204" pitchFamily="34" charset="0"/>
              </a:rPr>
              <a:t>Plan de digitalización del abastecimiento en poblaciones menores de 20.000 habitantes 2026-2029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A49F64-42ED-8CD3-24D1-EFA207923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822" y="1932297"/>
            <a:ext cx="4094565" cy="252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A2BB41-C0A5-366B-FB2C-3B18264275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38" y="3883604"/>
            <a:ext cx="1827184" cy="243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650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A6B1E-5598-0CD8-65AC-43BF53EC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269416-891B-263B-4775-EF8285D4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262"/>
            <a:ext cx="12192000" cy="58787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5AC1A6-0B2E-BBC0-A725-523CD065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02" y="1700693"/>
            <a:ext cx="4749196" cy="2085013"/>
          </a:xfrm>
          <a:prstGeom prst="rect">
            <a:avLst/>
          </a:prstGeom>
        </p:spPr>
      </p:pic>
      <p:sp>
        <p:nvSpPr>
          <p:cNvPr id="2" name="Google Shape;118;p23">
            <a:extLst>
              <a:ext uri="{FF2B5EF4-FFF2-40B4-BE49-F238E27FC236}">
                <a16:creationId xmlns:a16="http://schemas.microsoft.com/office/drawing/2014/main" id="{93801F37-DF3F-EB2E-32C7-31951B002EC3}"/>
              </a:ext>
            </a:extLst>
          </p:cNvPr>
          <p:cNvSpPr txBox="1"/>
          <p:nvPr/>
        </p:nvSpPr>
        <p:spPr>
          <a:xfrm>
            <a:off x="8470598" y="5961148"/>
            <a:ext cx="337632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4" name="Google Shape;264;p38" title="ChatGPT Image 24 feb 2026, 21_44_14.png">
            <a:extLst>
              <a:ext uri="{FF2B5EF4-FFF2-40B4-BE49-F238E27FC236}">
                <a16:creationId xmlns:a16="http://schemas.microsoft.com/office/drawing/2014/main" id="{16E22992-B72F-088D-31C5-E131CD8DDD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b="17731"/>
          <a:stretch>
            <a:fillRect/>
          </a:stretch>
        </p:blipFill>
        <p:spPr>
          <a:xfrm>
            <a:off x="8577775" y="979263"/>
            <a:ext cx="2194999" cy="2449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39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AE7718-6C86-8CF5-9778-948EDA2F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9">
            <a:extLst>
              <a:ext uri="{FF2B5EF4-FFF2-40B4-BE49-F238E27FC236}">
                <a16:creationId xmlns:a16="http://schemas.microsoft.com/office/drawing/2014/main" id="{802B91B1-4BD7-F675-7054-D1E0C4715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r="20085"/>
          <a:stretch/>
        </p:blipFill>
        <p:spPr>
          <a:xfrm>
            <a:off x="128016" y="2363577"/>
            <a:ext cx="5131591" cy="4494423"/>
          </a:xfrm>
          <a:prstGeom prst="rect">
            <a:avLst/>
          </a:prstGeom>
        </p:spPr>
      </p:pic>
      <p:sp>
        <p:nvSpPr>
          <p:cNvPr id="11" name="12 CuadroTexto">
            <a:extLst>
              <a:ext uri="{FF2B5EF4-FFF2-40B4-BE49-F238E27FC236}">
                <a16:creationId xmlns:a16="http://schemas.microsoft.com/office/drawing/2014/main" id="{A3CC1996-D8B2-C7F6-0D1F-96074FB1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799" y="1627626"/>
            <a:ext cx="585684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" b="1" dirty="0">
                <a:solidFill>
                  <a:srgbClr val="404040"/>
                </a:solidFill>
                <a:latin typeface="Franklin Gothic Book" panose="020B0503020102020204" pitchFamily="34" charset="0"/>
                <a:cs typeface="Arial"/>
              </a:rPr>
              <a:t>Entidad de derecho público </a:t>
            </a:r>
            <a:r>
              <a:rPr lang="es-ES" dirty="0"/>
              <a:t>derecho público, de carácter asociativo y voluntario, de duración indefinida, con personalidad jurídica propia independiente de la de sus miembros, con patrimonio y tesorería propia. </a:t>
            </a:r>
          </a:p>
          <a:p>
            <a:pPr algn="just"/>
            <a:r>
              <a:rPr lang="es-ES" b="1" dirty="0">
                <a:solidFill>
                  <a:srgbClr val="404040"/>
                </a:solidFill>
                <a:latin typeface="Franklin Gothic Book" panose="020B0503020102020204" pitchFamily="34" charset="0"/>
                <a:cs typeface="Arial"/>
              </a:rPr>
              <a:t>Ley 40/2015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40C67D-B0EE-EDE1-D8BB-55C6FE55312D}"/>
              </a:ext>
            </a:extLst>
          </p:cNvPr>
          <p:cNvSpPr txBox="1"/>
          <p:nvPr/>
        </p:nvSpPr>
        <p:spPr>
          <a:xfrm>
            <a:off x="3904489" y="6123524"/>
            <a:ext cx="44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D1E3388-F438-B893-0990-1728BE214CF4}"/>
              </a:ext>
            </a:extLst>
          </p:cNvPr>
          <p:cNvSpPr/>
          <p:nvPr/>
        </p:nvSpPr>
        <p:spPr>
          <a:xfrm>
            <a:off x="287357" y="1814530"/>
            <a:ext cx="1446325" cy="54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Integrantes: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F482CE4-7379-F4BD-AB6C-D40A645C9D3D}"/>
              </a:ext>
            </a:extLst>
          </p:cNvPr>
          <p:cNvSpPr/>
          <p:nvPr/>
        </p:nvSpPr>
        <p:spPr>
          <a:xfrm>
            <a:off x="6096000" y="1086196"/>
            <a:ext cx="2433687" cy="54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Régimen jurídico:</a:t>
            </a:r>
          </a:p>
        </p:txBody>
      </p:sp>
      <p:sp>
        <p:nvSpPr>
          <p:cNvPr id="3" name="12 CuadroTexto">
            <a:extLst>
              <a:ext uri="{FF2B5EF4-FFF2-40B4-BE49-F238E27FC236}">
                <a16:creationId xmlns:a16="http://schemas.microsoft.com/office/drawing/2014/main" id="{3FEEE014-1AD2-F91B-DF7F-FD4C2797B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14" y="1098609"/>
            <a:ext cx="473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1400" dirty="0">
                <a:solidFill>
                  <a:srgbClr val="404040"/>
                </a:solidFill>
                <a:latin typeface="Franklin Gothic Book" panose="020B0503020102020204" pitchFamily="34" charset="0"/>
                <a:cs typeface="Arial"/>
              </a:rPr>
              <a:t>Fecha de constitución:</a:t>
            </a:r>
            <a:r>
              <a:rPr lang="es-ES" b="1" dirty="0">
                <a:solidFill>
                  <a:srgbClr val="404040"/>
                </a:solidFill>
                <a:latin typeface="Franklin Gothic Book" panose="020B0503020102020204" pitchFamily="34" charset="0"/>
                <a:cs typeface="Arial"/>
              </a:rPr>
              <a:t> 29 de marzo de 1967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D4C7D3-077D-8CA4-2BFE-40B47C28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1" y="1026543"/>
            <a:ext cx="488719" cy="51346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5B347DF-6235-38D3-FFB8-35E1B639D00C}"/>
              </a:ext>
            </a:extLst>
          </p:cNvPr>
          <p:cNvSpPr/>
          <p:nvPr/>
        </p:nvSpPr>
        <p:spPr>
          <a:xfrm>
            <a:off x="6096000" y="3211083"/>
            <a:ext cx="1561261" cy="54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Atribuciones: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A06EA1D-814E-1BA2-4481-4E3D5620D556}"/>
              </a:ext>
            </a:extLst>
          </p:cNvPr>
          <p:cNvSpPr txBox="1">
            <a:spLocks/>
          </p:cNvSpPr>
          <p:nvPr/>
        </p:nvSpPr>
        <p:spPr>
          <a:xfrm>
            <a:off x="6182480" y="3857145"/>
            <a:ext cx="5421256" cy="72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1600" dirty="0">
                <a:solidFill>
                  <a:srgbClr val="4B5564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Gestión de servicios de </a:t>
            </a:r>
            <a:r>
              <a:rPr lang="es-ES" sz="1600" b="1" dirty="0">
                <a:solidFill>
                  <a:srgbClr val="64A70B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abastecimiento</a:t>
            </a:r>
            <a:r>
              <a:rPr lang="es-ES" sz="1600" b="1" dirty="0">
                <a:solidFill>
                  <a:srgbClr val="6EA92D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Franklin Gothic Book" panose="020B0503020102020204" pitchFamily="34" charset="0"/>
                <a:cs typeface="Arial" panose="020B0604020202020204" pitchFamily="34" charset="0"/>
              </a:rPr>
              <a:t>y</a:t>
            </a:r>
            <a:r>
              <a:rPr lang="es-ES" sz="1600" b="1" dirty="0">
                <a:solidFill>
                  <a:srgbClr val="6EA92D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FF671F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saneamiento</a:t>
            </a:r>
            <a:r>
              <a:rPr lang="es-ES" sz="1600" b="1" dirty="0">
                <a:solidFill>
                  <a:srgbClr val="6EA92D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rgbClr val="4B5564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en el ámbito territorial de la Comunidad Autónoma del Principado de Asturias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D20E58F-2E9B-E64F-C26E-60867D200B2F}"/>
              </a:ext>
            </a:extLst>
          </p:cNvPr>
          <p:cNvSpPr txBox="1">
            <a:spLocks/>
          </p:cNvSpPr>
          <p:nvPr/>
        </p:nvSpPr>
        <p:spPr>
          <a:xfrm>
            <a:off x="7069448" y="4350905"/>
            <a:ext cx="3166110" cy="5197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1600" b="1" dirty="0">
                <a:solidFill>
                  <a:srgbClr val="6EA92D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Abastecimiento en alta</a:t>
            </a:r>
            <a:endParaRPr lang="es-ES" sz="1600" dirty="0">
              <a:solidFill>
                <a:srgbClr val="4B5564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D651CE8-7D61-B881-1209-800B2B8AB31F}"/>
              </a:ext>
            </a:extLst>
          </p:cNvPr>
          <p:cNvSpPr txBox="1">
            <a:spLocks/>
          </p:cNvSpPr>
          <p:nvPr/>
        </p:nvSpPr>
        <p:spPr>
          <a:xfrm>
            <a:off x="7069448" y="4812473"/>
            <a:ext cx="4817752" cy="5197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1600" b="1" dirty="0">
                <a:solidFill>
                  <a:srgbClr val="EE820F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Saneamiento</a:t>
            </a:r>
            <a:r>
              <a:rPr lang="es-ES" sz="1600" dirty="0">
                <a:solidFill>
                  <a:srgbClr val="4B5564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, Sistemas generales y EDARs,  </a:t>
            </a:r>
            <a:r>
              <a:rPr lang="es-ES" sz="1200" dirty="0">
                <a:solidFill>
                  <a:srgbClr val="4B5564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mediante encomienda de gestión del Principado de Asturias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C64035-44ED-81A7-660A-42BB261DB05B}"/>
              </a:ext>
            </a:extLst>
          </p:cNvPr>
          <p:cNvSpPr/>
          <p:nvPr/>
        </p:nvSpPr>
        <p:spPr>
          <a:xfrm>
            <a:off x="6096000" y="5467649"/>
            <a:ext cx="2590800" cy="5490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Presupuesto Año 2026: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C2685DE-E5BC-42F1-023C-52AA7EFC6559}"/>
              </a:ext>
            </a:extLst>
          </p:cNvPr>
          <p:cNvSpPr txBox="1">
            <a:spLocks/>
          </p:cNvSpPr>
          <p:nvPr/>
        </p:nvSpPr>
        <p:spPr>
          <a:xfrm>
            <a:off x="8980544" y="5381446"/>
            <a:ext cx="1544200" cy="72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b="1" dirty="0">
                <a:solidFill>
                  <a:srgbClr val="4B55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54.267.734 €</a:t>
            </a:r>
          </a:p>
        </p:txBody>
      </p:sp>
    </p:spTree>
    <p:extLst>
      <p:ext uri="{BB962C8B-B14F-4D97-AF65-F5344CB8AC3E}">
        <p14:creationId xmlns:p14="http://schemas.microsoft.com/office/powerpoint/2010/main" val="17873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4250F-0B2C-C3EE-8D6C-F9103EF6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ECFD97E-10A5-3FB8-E7D5-464BECD87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76" y="1026414"/>
            <a:ext cx="7209961" cy="583158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38C0FCB-112D-A93B-87E1-8C73895DFA64}"/>
              </a:ext>
            </a:extLst>
          </p:cNvPr>
          <p:cNvSpPr txBox="1"/>
          <p:nvPr/>
        </p:nvSpPr>
        <p:spPr>
          <a:xfrm>
            <a:off x="384048" y="1204763"/>
            <a:ext cx="39502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ABASTECIMIENTO EN ALTA</a:t>
            </a:r>
          </a:p>
          <a:p>
            <a:pPr algn="just"/>
            <a:endParaRPr lang="es-ES" sz="2000" b="1" dirty="0">
              <a:solidFill>
                <a:srgbClr val="64A70B"/>
              </a:solidFill>
              <a:latin typeface="Franklin Gothic Book" panose="020B0503020102020204" pitchFamily="34" charset="0"/>
            </a:endParaRPr>
          </a:p>
          <a:p>
            <a:pPr algn="just"/>
            <a:r>
              <a:rPr lang="es-ES" sz="1600" dirty="0">
                <a:latin typeface="Franklin Gothic Book" panose="020B0503020102020204" pitchFamily="34" charset="0"/>
              </a:rPr>
              <a:t>Se presta servicio a 26 de los 36 municipios consorciados, siendo el alcance del servicio el 80 % de la población del Principado, lo que supone un número de 773.511 personas.</a:t>
            </a:r>
          </a:p>
          <a:p>
            <a:pPr algn="just"/>
            <a:endParaRPr lang="es-ES" sz="1600" dirty="0">
              <a:latin typeface="Franklin Gothic Book" panose="020B0503020102020204" pitchFamily="34" charset="0"/>
            </a:endParaRPr>
          </a:p>
          <a:p>
            <a:pPr algn="just"/>
            <a:r>
              <a:rPr lang="es-ES" sz="1600" dirty="0">
                <a:latin typeface="Franklin Gothic Book" panose="020B0503020102020204" pitchFamily="34" charset="0"/>
              </a:rPr>
              <a:t>La implantación territorial de CADASA, en abastecimiento, es del 33 % de la superficie del Principado de Asturias</a:t>
            </a:r>
          </a:p>
        </p:txBody>
      </p:sp>
    </p:spTree>
    <p:extLst>
      <p:ext uri="{BB962C8B-B14F-4D97-AF65-F5344CB8AC3E}">
        <p14:creationId xmlns:p14="http://schemas.microsoft.com/office/powerpoint/2010/main" val="149751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3E16A-5E96-AC32-C449-E59FB741C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58FCBD-5420-0E60-40D0-22F4223F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033" y="1026000"/>
            <a:ext cx="7436967" cy="583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750306-85CF-ECC1-D5E4-7EFC13E4E596}"/>
              </a:ext>
            </a:extLst>
          </p:cNvPr>
          <p:cNvSpPr txBox="1"/>
          <p:nvPr/>
        </p:nvSpPr>
        <p:spPr>
          <a:xfrm>
            <a:off x="192024" y="1783080"/>
            <a:ext cx="4846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FF671F"/>
                </a:solidFill>
                <a:latin typeface="Franklin Gothic Book" panose="020B0503020102020204" pitchFamily="34" charset="0"/>
              </a:rPr>
              <a:t>SANEAMIENTO</a:t>
            </a:r>
          </a:p>
          <a:p>
            <a:pPr algn="just"/>
            <a:endParaRPr lang="es-ES" sz="2000" b="1" dirty="0">
              <a:solidFill>
                <a:srgbClr val="FF671F"/>
              </a:solidFill>
              <a:latin typeface="Franklin Gothic Book" panose="020B0503020102020204" pitchFamily="34" charset="0"/>
            </a:endParaRPr>
          </a:p>
          <a:p>
            <a:r>
              <a:rPr lang="pt-BR" dirty="0"/>
              <a:t>Gestión por encomenda del Principado: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28 </a:t>
            </a:r>
            <a:r>
              <a:rPr lang="pt-BR" sz="1600" dirty="0"/>
              <a:t>de las 31 aglomeraciones urbanas &gt; 2.000 h-e ( 81 %)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7 </a:t>
            </a:r>
            <a:r>
              <a:rPr lang="pt-BR" sz="1600" dirty="0"/>
              <a:t>de las 40 aglomeraciones urbanas &lt; 2.000 h-e (27 %)</a:t>
            </a:r>
          </a:p>
          <a:p>
            <a:endParaRPr lang="pt-BR" dirty="0"/>
          </a:p>
          <a:p>
            <a:r>
              <a:rPr lang="es-ES" dirty="0"/>
              <a:t>Está presente en </a:t>
            </a:r>
            <a:r>
              <a:rPr lang="es-ES" b="1" dirty="0"/>
              <a:t>55 </a:t>
            </a:r>
            <a:r>
              <a:rPr lang="es-ES" dirty="0"/>
              <a:t>municipios</a:t>
            </a:r>
            <a:endParaRPr lang="es-ES" sz="2000" b="1" dirty="0">
              <a:solidFill>
                <a:srgbClr val="64A70B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30EA1-27D1-A095-3927-EB0B3612A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;p24">
            <a:extLst>
              <a:ext uri="{FF2B5EF4-FFF2-40B4-BE49-F238E27FC236}">
                <a16:creationId xmlns:a16="http://schemas.microsoft.com/office/drawing/2014/main" id="{B6B85F0C-DA16-98C6-5286-721846AF1C4C}"/>
              </a:ext>
            </a:extLst>
          </p:cNvPr>
          <p:cNvSpPr txBox="1"/>
          <p:nvPr/>
        </p:nvSpPr>
        <p:spPr>
          <a:xfrm>
            <a:off x="6446300" y="1984724"/>
            <a:ext cx="1392837" cy="924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s" sz="17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Sistemas de Saneamiento y Depuración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25;p24">
            <a:extLst>
              <a:ext uri="{FF2B5EF4-FFF2-40B4-BE49-F238E27FC236}">
                <a16:creationId xmlns:a16="http://schemas.microsoft.com/office/drawing/2014/main" id="{F7C4C228-AEC3-4FDA-7CC0-8677737D7E5B}"/>
              </a:ext>
            </a:extLst>
          </p:cNvPr>
          <p:cNvSpPr txBox="1"/>
          <p:nvPr/>
        </p:nvSpPr>
        <p:spPr>
          <a:xfrm>
            <a:off x="8079942" y="1984724"/>
            <a:ext cx="1156562" cy="924825"/>
          </a:xfrm>
          <a:prstGeom prst="rect">
            <a:avLst/>
          </a:prstGeom>
          <a:solidFill>
            <a:srgbClr val="1C729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" sz="1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EDAR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26;p24">
            <a:extLst>
              <a:ext uri="{FF2B5EF4-FFF2-40B4-BE49-F238E27FC236}">
                <a16:creationId xmlns:a16="http://schemas.microsoft.com/office/drawing/2014/main" id="{32C15886-F35F-1CB2-4D83-9CCE0394E5E7}"/>
              </a:ext>
            </a:extLst>
          </p:cNvPr>
          <p:cNvSpPr txBox="1"/>
          <p:nvPr/>
        </p:nvSpPr>
        <p:spPr>
          <a:xfrm>
            <a:off x="9326823" y="1984724"/>
            <a:ext cx="1156563" cy="924825"/>
          </a:xfrm>
          <a:prstGeom prst="rect">
            <a:avLst/>
          </a:prstGeom>
          <a:solidFill>
            <a:srgbClr val="D4883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" sz="1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127;p24">
            <a:extLst>
              <a:ext uri="{FF2B5EF4-FFF2-40B4-BE49-F238E27FC236}">
                <a16:creationId xmlns:a16="http://schemas.microsoft.com/office/drawing/2014/main" id="{8732AD5F-89FA-CBE3-12DC-CFA3F4054391}"/>
              </a:ext>
            </a:extLst>
          </p:cNvPr>
          <p:cNvSpPr txBox="1"/>
          <p:nvPr/>
        </p:nvSpPr>
        <p:spPr>
          <a:xfrm>
            <a:off x="10664024" y="1984725"/>
            <a:ext cx="1392838" cy="9248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519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" sz="1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s" sz="1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de Colectores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128;p24">
            <a:extLst>
              <a:ext uri="{FF2B5EF4-FFF2-40B4-BE49-F238E27FC236}">
                <a16:creationId xmlns:a16="http://schemas.microsoft.com/office/drawing/2014/main" id="{8DB29A6F-AE23-BAF9-059B-8403139395FA}"/>
              </a:ext>
            </a:extLst>
          </p:cNvPr>
          <p:cNvSpPr txBox="1"/>
          <p:nvPr/>
        </p:nvSpPr>
        <p:spPr>
          <a:xfrm>
            <a:off x="8051767" y="3209025"/>
            <a:ext cx="1184737" cy="924825"/>
          </a:xfrm>
          <a:prstGeom prst="rect">
            <a:avLst/>
          </a:prstGeom>
          <a:solidFill>
            <a:srgbClr val="1C729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s"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" sz="1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Estaciones de Bombeo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29;p24">
            <a:extLst>
              <a:ext uri="{FF2B5EF4-FFF2-40B4-BE49-F238E27FC236}">
                <a16:creationId xmlns:a16="http://schemas.microsoft.com/office/drawing/2014/main" id="{2143D35D-F76A-E386-7023-7614037113D4}"/>
              </a:ext>
            </a:extLst>
          </p:cNvPr>
          <p:cNvSpPr txBox="1"/>
          <p:nvPr/>
        </p:nvSpPr>
        <p:spPr>
          <a:xfrm>
            <a:off x="6446300" y="3209025"/>
            <a:ext cx="1392837" cy="924825"/>
          </a:xfrm>
          <a:prstGeom prst="rect">
            <a:avLst/>
          </a:prstGeom>
          <a:solidFill>
            <a:srgbClr val="D4883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193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" sz="1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Aliviaderos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30;p24">
            <a:extLst>
              <a:ext uri="{FF2B5EF4-FFF2-40B4-BE49-F238E27FC236}">
                <a16:creationId xmlns:a16="http://schemas.microsoft.com/office/drawing/2014/main" id="{A04F6FFA-D1D2-5F1D-1799-14CB3F27C418}"/>
              </a:ext>
            </a:extLst>
          </p:cNvPr>
          <p:cNvSpPr txBox="1"/>
          <p:nvPr/>
        </p:nvSpPr>
        <p:spPr>
          <a:xfrm>
            <a:off x="9326823" y="3209025"/>
            <a:ext cx="1156563" cy="924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" sz="1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Emisarios Submarinos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F9E516C2-9C14-3F27-5129-72C635A23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439858"/>
              </p:ext>
            </p:extLst>
          </p:nvPr>
        </p:nvGraphicFramePr>
        <p:xfrm>
          <a:off x="7142718" y="4232261"/>
          <a:ext cx="3892530" cy="183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99EF34E6-B3CB-C5EC-83A0-379E5BDF47AA}"/>
              </a:ext>
            </a:extLst>
          </p:cNvPr>
          <p:cNvSpPr txBox="1"/>
          <p:nvPr/>
        </p:nvSpPr>
        <p:spPr>
          <a:xfrm>
            <a:off x="8208778" y="1417455"/>
            <a:ext cx="223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FF671F"/>
                </a:solidFill>
                <a:latin typeface="Franklin Gothic Book" panose="020B0503020102020204" pitchFamily="34" charset="0"/>
              </a:rPr>
              <a:t>SANEAMIENTO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B5E326F-FBD0-9452-6847-58AF07AA7049}"/>
              </a:ext>
            </a:extLst>
          </p:cNvPr>
          <p:cNvSpPr txBox="1"/>
          <p:nvPr/>
        </p:nvSpPr>
        <p:spPr>
          <a:xfrm>
            <a:off x="1110615" y="1417454"/>
            <a:ext cx="395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ABASTECIMIENTO EN ALTA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EF43AE5-6A5B-8D3A-AD47-D733AA2EC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95459"/>
            <a:ext cx="2609850" cy="45529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72BB839-90AF-64CE-F8D8-6EA584DA416F}"/>
              </a:ext>
            </a:extLst>
          </p:cNvPr>
          <p:cNvSpPr txBox="1"/>
          <p:nvPr/>
        </p:nvSpPr>
        <p:spPr>
          <a:xfrm>
            <a:off x="4993631" y="1036884"/>
            <a:ext cx="242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EXPLOTACIÓN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1964785-DD97-2DE1-0E00-93E5400CB2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14111"/>
              </p:ext>
            </p:extLst>
          </p:nvPr>
        </p:nvGraphicFramePr>
        <p:xfrm>
          <a:off x="2120745" y="2181751"/>
          <a:ext cx="3892530" cy="1890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EE22DD94-C51F-BF07-7CEE-A2BFE165D19F}"/>
              </a:ext>
            </a:extLst>
          </p:cNvPr>
          <p:cNvSpPr/>
          <p:nvPr/>
        </p:nvSpPr>
        <p:spPr>
          <a:xfrm>
            <a:off x="2203470" y="4611773"/>
            <a:ext cx="3892530" cy="53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>
                <a:solidFill>
                  <a:srgbClr val="64A70B"/>
                </a:solidFill>
              </a:rPr>
              <a:t>Presupuesto año 2026: </a:t>
            </a:r>
            <a:r>
              <a:rPr lang="es-ES" b="1" dirty="0">
                <a:solidFill>
                  <a:srgbClr val="64A70B"/>
                </a:solidFill>
              </a:rPr>
              <a:t>7.861.784 €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C6418ED-5EE2-C384-4AA1-62087D1E73A4}"/>
              </a:ext>
            </a:extLst>
          </p:cNvPr>
          <p:cNvSpPr/>
          <p:nvPr/>
        </p:nvSpPr>
        <p:spPr>
          <a:xfrm>
            <a:off x="7142718" y="6080259"/>
            <a:ext cx="4589034" cy="53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>
                <a:solidFill>
                  <a:srgbClr val="FF671F"/>
                </a:solidFill>
              </a:rPr>
              <a:t>Presupuesto año 2026: </a:t>
            </a:r>
            <a:r>
              <a:rPr lang="es-ES" b="1" dirty="0">
                <a:solidFill>
                  <a:srgbClr val="FF671F"/>
                </a:solidFill>
              </a:rPr>
              <a:t>33.735.818 €</a:t>
            </a:r>
          </a:p>
          <a:p>
            <a:pPr lvl="0"/>
            <a:r>
              <a:rPr lang="es-ES" sz="1200" dirty="0">
                <a:solidFill>
                  <a:srgbClr val="FF671F"/>
                </a:solidFill>
              </a:rPr>
              <a:t>No incluye costes de energía eléctrica y gestión residuos</a:t>
            </a:r>
          </a:p>
        </p:txBody>
      </p:sp>
    </p:spTree>
    <p:extLst>
      <p:ext uri="{BB962C8B-B14F-4D97-AF65-F5344CB8AC3E}">
        <p14:creationId xmlns:p14="http://schemas.microsoft.com/office/powerpoint/2010/main" val="387201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EF2AB-6A3C-D197-1157-E5A227830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DAC47F9C-63DF-EE28-D73E-182F9AB5EAA5}"/>
              </a:ext>
            </a:extLst>
          </p:cNvPr>
          <p:cNvSpPr txBox="1"/>
          <p:nvPr/>
        </p:nvSpPr>
        <p:spPr>
          <a:xfrm>
            <a:off x="-405703" y="1763472"/>
            <a:ext cx="646104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s-ES" sz="2000" b="1" dirty="0">
                <a:solidFill>
                  <a:srgbClr val="64A70B"/>
                </a:solidFill>
                <a:latin typeface="Franklin Gothic Book" panose="020B0503020102020204" pitchFamily="34" charset="0"/>
              </a:rPr>
              <a:t>Digitalización en abastecimiento</a:t>
            </a:r>
          </a:p>
          <a:p>
            <a:pPr marL="742950" lvl="1" indent="-285750">
              <a:buFontTx/>
              <a:buChar char="-"/>
            </a:pPr>
            <a:endParaRPr lang="es-ES" sz="2000" b="1" dirty="0">
              <a:solidFill>
                <a:srgbClr val="64A70B"/>
              </a:solidFill>
              <a:latin typeface="Franklin Gothic Book" panose="020B0503020102020204" pitchFamily="34" charset="0"/>
            </a:endParaRPr>
          </a:p>
          <a:p>
            <a:pPr marL="1200150" lvl="2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CADASA </a:t>
            </a:r>
          </a:p>
          <a:p>
            <a:pPr lvl="3"/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657350" lvl="3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200150" lvl="2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200150" lvl="2" indent="-285750">
              <a:buFontTx/>
              <a:buChar char="-"/>
            </a:pPr>
            <a:endParaRPr lang="es-ES" sz="1400" b="1" dirty="0">
              <a:latin typeface="Franklin Gothic Book" panose="020B0503020102020204" pitchFamily="34" charset="0"/>
            </a:endParaRPr>
          </a:p>
          <a:p>
            <a:pPr marL="1200150" lvl="2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Ayuntamientos </a:t>
            </a:r>
          </a:p>
          <a:p>
            <a:pPr marL="1657350" lvl="3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Poca o nula sensorización en poblaciones pequeñas</a:t>
            </a:r>
          </a:p>
          <a:p>
            <a:pPr marL="1657350" lvl="3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Dependientes de personal</a:t>
            </a:r>
          </a:p>
          <a:p>
            <a:pPr marL="1657350" lvl="3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Contadores domiciliarios  analógicos con alguna excepción.</a:t>
            </a:r>
          </a:p>
          <a:p>
            <a:pPr marL="1200150" lvl="2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Confederación Hidrográfica </a:t>
            </a:r>
          </a:p>
          <a:p>
            <a:pPr marL="1657350" lvl="3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Control de caudales digitalizados</a:t>
            </a:r>
          </a:p>
          <a:p>
            <a:pPr marL="1657350" lvl="3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Sénsorica calidad del agua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D98B542-F85A-C313-3B4C-184AFC473CA2}"/>
              </a:ext>
            </a:extLst>
          </p:cNvPr>
          <p:cNvSpPr txBox="1"/>
          <p:nvPr/>
        </p:nvSpPr>
        <p:spPr>
          <a:xfrm>
            <a:off x="6090394" y="1169743"/>
            <a:ext cx="52314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>
              <a:latin typeface="Franklin Gothic Book" panose="020B05030201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s-ES" sz="2000" b="1" dirty="0">
                <a:solidFill>
                  <a:srgbClr val="FF671F"/>
                </a:solidFill>
                <a:latin typeface="Franklin Gothic Book" panose="020B0503020102020204" pitchFamily="34" charset="0"/>
              </a:rPr>
              <a:t>Digitalización en saneamiento</a:t>
            </a:r>
          </a:p>
          <a:p>
            <a:pPr marL="1200150" lvl="2" indent="-285750">
              <a:buFontTx/>
              <a:buChar char="-"/>
            </a:pPr>
            <a:r>
              <a:rPr lang="es-ES" sz="1400" b="1" dirty="0">
                <a:latin typeface="Franklin Gothic Book" panose="020B0503020102020204" pitchFamily="34" charset="0"/>
              </a:rPr>
              <a:t>CADASA </a:t>
            </a:r>
          </a:p>
          <a:p>
            <a:pPr lvl="3"/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20E5BA-CF9E-A682-0FC6-365E7A635320}"/>
              </a:ext>
            </a:extLst>
          </p:cNvPr>
          <p:cNvSpPr txBox="1"/>
          <p:nvPr/>
        </p:nvSpPr>
        <p:spPr>
          <a:xfrm>
            <a:off x="4348388" y="1083844"/>
            <a:ext cx="505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SITUACIÓN PREVIA EN ASTURIAS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1154BF-33E2-8961-C866-32F3B24ECC1B}"/>
              </a:ext>
            </a:extLst>
          </p:cNvPr>
          <p:cNvSpPr txBox="1"/>
          <p:nvPr/>
        </p:nvSpPr>
        <p:spPr>
          <a:xfrm>
            <a:off x="3081609" y="2193100"/>
            <a:ext cx="3813048" cy="116955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El SCADA de Abastecimiento de la Zona Central de Asturias, en 22 instalaciones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Instrumentación (presiones, caudales)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Maniobra válvulas de la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Curvas de tendencias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59015-D058-FE1B-A17F-EF8912744FBC}"/>
              </a:ext>
            </a:extLst>
          </p:cNvPr>
          <p:cNvSpPr txBox="1"/>
          <p:nvPr/>
        </p:nvSpPr>
        <p:spPr>
          <a:xfrm>
            <a:off x="7535813" y="2272465"/>
            <a:ext cx="4013672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El SCADA  de control de explotación de Saneamiento implantado en  390 instalaciones: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Niveles.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Alivio si/no.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Alarmas de funcionamiento.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Caudalímetros en </a:t>
            </a:r>
            <a:r>
              <a:rPr lang="es-ES" sz="1400" dirty="0" err="1"/>
              <a:t>EDARs</a:t>
            </a:r>
            <a:r>
              <a:rPr lang="es-ES" sz="1400" dirty="0"/>
              <a:t>.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Control accesos.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Medición gases.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831EAF-04DB-2E63-095D-4AC5EF4D5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415" y="4360074"/>
            <a:ext cx="2984985" cy="2034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F0F76E4-5E59-D143-0F45-452163792918}"/>
              </a:ext>
            </a:extLst>
          </p:cNvPr>
          <p:cNvSpPr txBox="1"/>
          <p:nvPr/>
        </p:nvSpPr>
        <p:spPr>
          <a:xfrm>
            <a:off x="3081609" y="3471633"/>
            <a:ext cx="3813048" cy="116955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El SCADA de control de explotación, en 45 instalaciones.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Hidrología: ríos tributarios embalses, y pluviometría.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Caudales,  presión.</a:t>
            </a:r>
          </a:p>
        </p:txBody>
      </p:sp>
    </p:spTree>
    <p:extLst>
      <p:ext uri="{BB962C8B-B14F-4D97-AF65-F5344CB8AC3E}">
        <p14:creationId xmlns:p14="http://schemas.microsoft.com/office/powerpoint/2010/main" val="247142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6ECB3-D8C4-490F-FEE3-B4DCDF48B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0386236E-AF2E-2D91-B8BD-2B07F93DDB4B}"/>
              </a:ext>
            </a:extLst>
          </p:cNvPr>
          <p:cNvSpPr txBox="1">
            <a:spLocks/>
          </p:cNvSpPr>
          <p:nvPr/>
        </p:nvSpPr>
        <p:spPr>
          <a:xfrm>
            <a:off x="485775" y="1027750"/>
            <a:ext cx="10747760" cy="7653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1AAF0D-C8FB-5262-CDF7-00AC16DC70F1}"/>
              </a:ext>
            </a:extLst>
          </p:cNvPr>
          <p:cNvSpPr txBox="1"/>
          <p:nvPr/>
        </p:nvSpPr>
        <p:spPr>
          <a:xfrm>
            <a:off x="224107" y="2070140"/>
            <a:ext cx="8579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Digitalización del agua de la aglomeración urbana de Avilés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Año 2023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CADASA, Aytos Gozón, Carreño, Castrillón, Ilas y Empresa Mixta de Aguas de Avilés.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Franklin Gothic Book" panose="020B0503020102020204" pitchFamily="34" charset="0"/>
              </a:rPr>
              <a:t>Importe ayuda concedida: 6.531.856 €</a:t>
            </a: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6AF9B739-A0CA-9073-9CB5-3AA38A5CC863}"/>
              </a:ext>
            </a:extLst>
          </p:cNvPr>
          <p:cNvSpPr txBox="1">
            <a:spLocks/>
          </p:cNvSpPr>
          <p:nvPr/>
        </p:nvSpPr>
        <p:spPr>
          <a:xfrm>
            <a:off x="0" y="1676304"/>
            <a:ext cx="10747760" cy="451928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FF0000"/>
                </a:solidFill>
              </a:rPr>
              <a:t>PROYECTO D´AUA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3730FA-CD95-C45E-ED81-3BE52D0D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045" y="2232836"/>
            <a:ext cx="1962537" cy="261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3287AD-965D-E1F4-3890-426C5FA60004}"/>
              </a:ext>
            </a:extLst>
          </p:cNvPr>
          <p:cNvPicPr/>
          <p:nvPr/>
        </p:nvPicPr>
        <p:blipFill rotWithShape="1">
          <a:blip r:embed="rId4"/>
          <a:srcRect r="1051"/>
          <a:stretch/>
        </p:blipFill>
        <p:spPr bwMode="auto">
          <a:xfrm>
            <a:off x="991418" y="3541194"/>
            <a:ext cx="5731764" cy="2850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027E5F-019F-1634-4077-0BAC3EBD1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057" y="5113027"/>
            <a:ext cx="2059062" cy="151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823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DB086-9763-7D63-D424-BA4B1963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073AAFFB-2126-0DCC-8F72-39208F0E791C}"/>
              </a:ext>
            </a:extLst>
          </p:cNvPr>
          <p:cNvSpPr txBox="1">
            <a:spLocks/>
          </p:cNvSpPr>
          <p:nvPr/>
        </p:nvSpPr>
        <p:spPr>
          <a:xfrm>
            <a:off x="485775" y="1027750"/>
            <a:ext cx="10747760" cy="765359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86F930-9BAD-0147-D066-819ECBBA3173}"/>
              </a:ext>
            </a:extLst>
          </p:cNvPr>
          <p:cNvSpPr txBox="1"/>
          <p:nvPr/>
        </p:nvSpPr>
        <p:spPr>
          <a:xfrm>
            <a:off x="224107" y="2070140"/>
            <a:ext cx="8579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Franklin Gothic Book" panose="020B0503020102020204" pitchFamily="34" charset="0"/>
              </a:rPr>
              <a:t>ABASTECIMIENTO EN ALTA</a:t>
            </a: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C4224F12-E226-0B25-2477-439FA9EEBCDD}"/>
              </a:ext>
            </a:extLst>
          </p:cNvPr>
          <p:cNvSpPr txBox="1">
            <a:spLocks/>
          </p:cNvSpPr>
          <p:nvPr/>
        </p:nvSpPr>
        <p:spPr>
          <a:xfrm>
            <a:off x="0" y="1676304"/>
            <a:ext cx="10747760" cy="451928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FF0000"/>
                </a:solidFill>
              </a:rPr>
              <a:t>PROYECTO D´AUA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A40F67D-0793-2617-6857-E806164AA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1403909"/>
              </p:ext>
            </p:extLst>
          </p:nvPr>
        </p:nvGraphicFramePr>
        <p:xfrm>
          <a:off x="2411178" y="2470250"/>
          <a:ext cx="9137694" cy="3182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B2F6BEC5-74B3-00A4-E523-910A3F60F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107" y="4467456"/>
            <a:ext cx="2831660" cy="20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29E38-A0F7-3C5B-1969-A071FD08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D2BF31FA-6AED-AE0B-83B7-A34EE8E7D12B}"/>
              </a:ext>
            </a:extLst>
          </p:cNvPr>
          <p:cNvSpPr txBox="1">
            <a:spLocks/>
          </p:cNvSpPr>
          <p:nvPr/>
        </p:nvSpPr>
        <p:spPr>
          <a:xfrm>
            <a:off x="485775" y="1027750"/>
            <a:ext cx="10747760" cy="7653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/>
              <a:t>PROYECTOS EN CONCURRENCIA COMPETITIVA DE DIGITALIZACIÓN CICLO INTEGRAL DEL AGUA  EN EL MARCO DE  LA COMPONENTE 5 DEL PRTR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A0CE72-FB00-C787-3C49-6E838B29FED4}"/>
              </a:ext>
            </a:extLst>
          </p:cNvPr>
          <p:cNvSpPr txBox="1"/>
          <p:nvPr/>
        </p:nvSpPr>
        <p:spPr>
          <a:xfrm>
            <a:off x="224107" y="2070140"/>
            <a:ext cx="8579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Franklin Gothic Book" panose="020B0503020102020204" pitchFamily="34" charset="0"/>
              </a:rPr>
              <a:t>ABASTECIMIENTO EN ALTA</a:t>
            </a:r>
          </a:p>
        </p:txBody>
      </p:sp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1B9A52B1-DCEF-5A62-5BB9-48424747D9BB}"/>
              </a:ext>
            </a:extLst>
          </p:cNvPr>
          <p:cNvSpPr txBox="1">
            <a:spLocks/>
          </p:cNvSpPr>
          <p:nvPr/>
        </p:nvSpPr>
        <p:spPr>
          <a:xfrm>
            <a:off x="0" y="1676304"/>
            <a:ext cx="10747760" cy="451928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>
                <a:solidFill>
                  <a:srgbClr val="FF0000"/>
                </a:solidFill>
              </a:rPr>
              <a:t>PROYECTO D´AUA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8F305A-7B96-B12D-315B-B0AF85CBF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25" y="2239417"/>
            <a:ext cx="7068312" cy="436811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C8054A94-1E22-0A1E-3297-E7878136C279}"/>
              </a:ext>
            </a:extLst>
          </p:cNvPr>
          <p:cNvGrpSpPr/>
          <p:nvPr/>
        </p:nvGrpSpPr>
        <p:grpSpPr>
          <a:xfrm>
            <a:off x="383589" y="3518092"/>
            <a:ext cx="2588211" cy="374438"/>
            <a:chOff x="473970" y="4645360"/>
            <a:chExt cx="4246575" cy="374438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EAF5DC7-F35E-73A3-909A-88F84009CA59}"/>
                </a:ext>
              </a:extLst>
            </p:cNvPr>
            <p:cNvSpPr/>
            <p:nvPr/>
          </p:nvSpPr>
          <p:spPr>
            <a:xfrm>
              <a:off x="473970" y="4645360"/>
              <a:ext cx="4246575" cy="37443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B2E4A8A-EFD1-0453-3335-327BCC0405B0}"/>
                </a:ext>
              </a:extLst>
            </p:cNvPr>
            <p:cNvSpPr txBox="1"/>
            <p:nvPr/>
          </p:nvSpPr>
          <p:spPr>
            <a:xfrm>
              <a:off x="473971" y="4645360"/>
              <a:ext cx="3621576" cy="3744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4445" rIns="17780" bIns="4445" numCol="1" spcCol="1270" anchor="ctr" anchorCtr="0">
              <a:noAutofit/>
            </a:bodyPr>
            <a:lstStyle/>
            <a:p>
              <a:pPr marL="0" lvl="0" indent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700" kern="1200" dirty="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>
                  <a:latin typeface="Arial Rounded MT Bold" panose="020F0704030504030204" pitchFamily="34" charset="0"/>
                </a:rPr>
                <a:t>2.223.336,64 €</a:t>
              </a:r>
              <a:endParaRPr lang="es-E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41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837</TotalTime>
  <Words>1202</Words>
  <Application>Microsoft Office PowerPoint</Application>
  <PresentationFormat>Panorámica</PresentationFormat>
  <Paragraphs>191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Arial Rounded MT Bold</vt:lpstr>
      <vt:lpstr>Calibri</vt:lpstr>
      <vt:lpstr>Franklin Gothic Book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Asociación Española de Operadores Públicos de Abastecimiento y Saneamiento</dc:creator>
  <cp:lastModifiedBy>Consorcio de Aguas de Asturias</cp:lastModifiedBy>
  <cp:revision>32</cp:revision>
  <cp:lastPrinted>2026-04-14T07:29:47Z</cp:lastPrinted>
  <dcterms:created xsi:type="dcterms:W3CDTF">2026-03-27T12:10:37Z</dcterms:created>
  <dcterms:modified xsi:type="dcterms:W3CDTF">2026-04-14T10:25:19Z</dcterms:modified>
</cp:coreProperties>
</file>