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9" r:id="rId2"/>
    <p:sldId id="262" r:id="rId3"/>
    <p:sldId id="256" r:id="rId4"/>
    <p:sldId id="258" r:id="rId5"/>
    <p:sldId id="260" r:id="rId6"/>
    <p:sldId id="292" r:id="rId7"/>
    <p:sldId id="261" r:id="rId8"/>
    <p:sldId id="294" r:id="rId9"/>
    <p:sldId id="296" r:id="rId10"/>
    <p:sldId id="295" r:id="rId11"/>
    <p:sldId id="263" r:id="rId12"/>
    <p:sldId id="303" r:id="rId13"/>
    <p:sldId id="321" r:id="rId14"/>
    <p:sldId id="322" r:id="rId15"/>
    <p:sldId id="266" r:id="rId16"/>
    <p:sldId id="267" r:id="rId17"/>
    <p:sldId id="304" r:id="rId18"/>
    <p:sldId id="305" r:id="rId19"/>
    <p:sldId id="323" r:id="rId20"/>
    <p:sldId id="324" r:id="rId21"/>
    <p:sldId id="326" r:id="rId22"/>
    <p:sldId id="325" r:id="rId23"/>
    <p:sldId id="268" r:id="rId24"/>
    <p:sldId id="269" r:id="rId25"/>
    <p:sldId id="272" r:id="rId26"/>
    <p:sldId id="273" r:id="rId27"/>
    <p:sldId id="308" r:id="rId28"/>
    <p:sldId id="301" r:id="rId2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4" autoAdjust="0"/>
    <p:restoredTop sz="94660"/>
  </p:normalViewPr>
  <p:slideViewPr>
    <p:cSldViewPr snapToGrid="0">
      <p:cViewPr varScale="1">
        <p:scale>
          <a:sx n="107" d="100"/>
          <a:sy n="107" d="100"/>
        </p:scale>
        <p:origin x="69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90135-7CF3-4613-A0F0-3AF58A6224F7}" type="datetimeFigureOut">
              <a:rPr lang="ca-ES" smtClean="0"/>
              <a:t>15/4/2026</a:t>
            </a:fld>
            <a:endParaRPr lang="ca-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BD26C-BD73-4F31-8A59-6186FB2DCEB2}" type="slidenum">
              <a:rPr lang="ca-ES" smtClean="0"/>
              <a:t>‹Nº›</a:t>
            </a:fld>
            <a:endParaRPr lang="ca-ES"/>
          </a:p>
        </p:txBody>
      </p:sp>
    </p:spTree>
    <p:extLst>
      <p:ext uri="{BB962C8B-B14F-4D97-AF65-F5344CB8AC3E}">
        <p14:creationId xmlns:p14="http://schemas.microsoft.com/office/powerpoint/2010/main" val="893025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B71498-18D4-C18F-AA8E-929F893CB8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B634507-DB81-FFB9-0128-05E612568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5815926-1732-AA9D-0ADC-79E68BB1165D}"/>
              </a:ext>
            </a:extLst>
          </p:cNvPr>
          <p:cNvSpPr>
            <a:spLocks noGrp="1"/>
          </p:cNvSpPr>
          <p:nvPr>
            <p:ph type="dt" sz="half" idx="10"/>
          </p:nvPr>
        </p:nvSpPr>
        <p:spPr/>
        <p:txBody>
          <a:bodyPr/>
          <a:lstStyle/>
          <a:p>
            <a:fld id="{DEA70883-FF78-49D0-A724-3E5FF68E203E}" type="datetimeFigureOut">
              <a:rPr lang="es-ES" smtClean="0"/>
              <a:t>15/04/2026</a:t>
            </a:fld>
            <a:endParaRPr lang="es-ES"/>
          </a:p>
        </p:txBody>
      </p:sp>
      <p:sp>
        <p:nvSpPr>
          <p:cNvPr id="5" name="Marcador de pie de página 4">
            <a:extLst>
              <a:ext uri="{FF2B5EF4-FFF2-40B4-BE49-F238E27FC236}">
                <a16:creationId xmlns:a16="http://schemas.microsoft.com/office/drawing/2014/main" id="{2EDEEEF4-C20E-CF94-5DB9-8763EE01D5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05AC64-897B-9A18-B2D1-88A6650ECC49}"/>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3830892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D82A8A-CFD2-E12F-7F16-B31B0229F59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BBEF42-DD73-43E3-1DA4-12B1BB16239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A52C1C-B393-A7E3-A113-4913898F48B2}"/>
              </a:ext>
            </a:extLst>
          </p:cNvPr>
          <p:cNvSpPr>
            <a:spLocks noGrp="1"/>
          </p:cNvSpPr>
          <p:nvPr>
            <p:ph type="dt" sz="half" idx="10"/>
          </p:nvPr>
        </p:nvSpPr>
        <p:spPr/>
        <p:txBody>
          <a:bodyPr/>
          <a:lstStyle/>
          <a:p>
            <a:fld id="{DEA70883-FF78-49D0-A724-3E5FF68E203E}" type="datetimeFigureOut">
              <a:rPr lang="es-ES" smtClean="0"/>
              <a:t>15/04/2026</a:t>
            </a:fld>
            <a:endParaRPr lang="es-ES"/>
          </a:p>
        </p:txBody>
      </p:sp>
      <p:sp>
        <p:nvSpPr>
          <p:cNvPr id="5" name="Marcador de pie de página 4">
            <a:extLst>
              <a:ext uri="{FF2B5EF4-FFF2-40B4-BE49-F238E27FC236}">
                <a16:creationId xmlns:a16="http://schemas.microsoft.com/office/drawing/2014/main" id="{372B9867-859F-4A09-94FB-801E1E79A04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CD2432-A409-1C87-9470-89ED956AEFA7}"/>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1790293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54984F-F4AB-FD9A-9AD0-1FE88611264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BB922A-BEA7-D808-91BC-BB696FFCAED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7E8075-E4EF-4B90-D3AC-104C1DCD947A}"/>
              </a:ext>
            </a:extLst>
          </p:cNvPr>
          <p:cNvSpPr>
            <a:spLocks noGrp="1"/>
          </p:cNvSpPr>
          <p:nvPr>
            <p:ph type="dt" sz="half" idx="10"/>
          </p:nvPr>
        </p:nvSpPr>
        <p:spPr/>
        <p:txBody>
          <a:bodyPr/>
          <a:lstStyle/>
          <a:p>
            <a:fld id="{DEA70883-FF78-49D0-A724-3E5FF68E203E}" type="datetimeFigureOut">
              <a:rPr lang="es-ES" smtClean="0"/>
              <a:t>15/04/2026</a:t>
            </a:fld>
            <a:endParaRPr lang="es-ES"/>
          </a:p>
        </p:txBody>
      </p:sp>
      <p:sp>
        <p:nvSpPr>
          <p:cNvPr id="5" name="Marcador de pie de página 4">
            <a:extLst>
              <a:ext uri="{FF2B5EF4-FFF2-40B4-BE49-F238E27FC236}">
                <a16:creationId xmlns:a16="http://schemas.microsoft.com/office/drawing/2014/main" id="{C912A6BA-7A55-D1CE-3F0A-8C136CD7F4D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96DA08D-529E-BE6E-D174-D148DC7A7895}"/>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350102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7136E9-2BD0-972C-45D3-159C880DDD1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D372ED-C689-F6BF-CCC5-77B9F4FD71F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20B62F-EDCE-37FB-C2BD-125331C0DA0F}"/>
              </a:ext>
            </a:extLst>
          </p:cNvPr>
          <p:cNvSpPr>
            <a:spLocks noGrp="1"/>
          </p:cNvSpPr>
          <p:nvPr>
            <p:ph type="dt" sz="half" idx="10"/>
          </p:nvPr>
        </p:nvSpPr>
        <p:spPr/>
        <p:txBody>
          <a:bodyPr/>
          <a:lstStyle/>
          <a:p>
            <a:fld id="{DEA70883-FF78-49D0-A724-3E5FF68E203E}" type="datetimeFigureOut">
              <a:rPr lang="es-ES" smtClean="0"/>
              <a:t>15/04/2026</a:t>
            </a:fld>
            <a:endParaRPr lang="es-ES"/>
          </a:p>
        </p:txBody>
      </p:sp>
      <p:sp>
        <p:nvSpPr>
          <p:cNvPr id="5" name="Marcador de pie de página 4">
            <a:extLst>
              <a:ext uri="{FF2B5EF4-FFF2-40B4-BE49-F238E27FC236}">
                <a16:creationId xmlns:a16="http://schemas.microsoft.com/office/drawing/2014/main" id="{59C26322-1A7E-2E7A-5DF8-6A2310C6322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BD85A98-1F87-A5D4-C3DD-D2D8D5B1236F}"/>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2609179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65D760-C708-0CA3-C49D-E678B80E35E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7B20E0-B70D-ED06-C502-ED1378977E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982B5D0-E430-8EBE-33DA-41CB7BBA6BF0}"/>
              </a:ext>
            </a:extLst>
          </p:cNvPr>
          <p:cNvSpPr>
            <a:spLocks noGrp="1"/>
          </p:cNvSpPr>
          <p:nvPr>
            <p:ph type="dt" sz="half" idx="10"/>
          </p:nvPr>
        </p:nvSpPr>
        <p:spPr/>
        <p:txBody>
          <a:bodyPr/>
          <a:lstStyle/>
          <a:p>
            <a:fld id="{DEA70883-FF78-49D0-A724-3E5FF68E203E}" type="datetimeFigureOut">
              <a:rPr lang="es-ES" smtClean="0"/>
              <a:t>15/04/2026</a:t>
            </a:fld>
            <a:endParaRPr lang="es-ES"/>
          </a:p>
        </p:txBody>
      </p:sp>
      <p:sp>
        <p:nvSpPr>
          <p:cNvPr id="5" name="Marcador de pie de página 4">
            <a:extLst>
              <a:ext uri="{FF2B5EF4-FFF2-40B4-BE49-F238E27FC236}">
                <a16:creationId xmlns:a16="http://schemas.microsoft.com/office/drawing/2014/main" id="{54697923-4383-AD6C-BF71-3FD47DE333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EDAB8A1-9B03-B811-DDBD-AC9146E32B0F}"/>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339026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83A3A9-A940-F877-BE68-E1F2F96409C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364619D-185D-C5C5-5F20-5B6AC2F3D4F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01965C8-BFF3-ED7D-0F04-70F3C0FB9DD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B87E3A0-70A1-EC47-CA4C-E593AD6615B4}"/>
              </a:ext>
            </a:extLst>
          </p:cNvPr>
          <p:cNvSpPr>
            <a:spLocks noGrp="1"/>
          </p:cNvSpPr>
          <p:nvPr>
            <p:ph type="dt" sz="half" idx="10"/>
          </p:nvPr>
        </p:nvSpPr>
        <p:spPr/>
        <p:txBody>
          <a:bodyPr/>
          <a:lstStyle/>
          <a:p>
            <a:fld id="{DEA70883-FF78-49D0-A724-3E5FF68E203E}" type="datetimeFigureOut">
              <a:rPr lang="es-ES" smtClean="0"/>
              <a:t>15/04/2026</a:t>
            </a:fld>
            <a:endParaRPr lang="es-ES"/>
          </a:p>
        </p:txBody>
      </p:sp>
      <p:sp>
        <p:nvSpPr>
          <p:cNvPr id="6" name="Marcador de pie de página 5">
            <a:extLst>
              <a:ext uri="{FF2B5EF4-FFF2-40B4-BE49-F238E27FC236}">
                <a16:creationId xmlns:a16="http://schemas.microsoft.com/office/drawing/2014/main" id="{960CB347-96C1-64E4-9283-1C60A779E1B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DFFD48C-FA25-76E6-D2A3-E8F8D26C3CC9}"/>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2976009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8512A9-DA52-71A0-21CC-C2A0E0DE04E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679098-A4CF-3959-76A3-85E74B94A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5560670-21A4-0E1D-069F-1D87029C570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E8FCC48-F73E-E0A1-25F0-142B898C6E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129CD3C-DF8F-6716-2EA8-66AD44C824C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0A9B36B-BA82-3086-CD80-58BC2B333118}"/>
              </a:ext>
            </a:extLst>
          </p:cNvPr>
          <p:cNvSpPr>
            <a:spLocks noGrp="1"/>
          </p:cNvSpPr>
          <p:nvPr>
            <p:ph type="dt" sz="half" idx="10"/>
          </p:nvPr>
        </p:nvSpPr>
        <p:spPr/>
        <p:txBody>
          <a:bodyPr/>
          <a:lstStyle/>
          <a:p>
            <a:fld id="{DEA70883-FF78-49D0-A724-3E5FF68E203E}" type="datetimeFigureOut">
              <a:rPr lang="es-ES" smtClean="0"/>
              <a:t>15/04/2026</a:t>
            </a:fld>
            <a:endParaRPr lang="es-ES"/>
          </a:p>
        </p:txBody>
      </p:sp>
      <p:sp>
        <p:nvSpPr>
          <p:cNvPr id="8" name="Marcador de pie de página 7">
            <a:extLst>
              <a:ext uri="{FF2B5EF4-FFF2-40B4-BE49-F238E27FC236}">
                <a16:creationId xmlns:a16="http://schemas.microsoft.com/office/drawing/2014/main" id="{FF528713-E5C6-26B8-11FD-FAF6963F553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98B4CB6-581B-B325-2331-EB9B877CB508}"/>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2996352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754C81-ABC2-86B1-BD58-497CCE4C5EA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37DFA6-C1C3-78FD-2A6E-1377F6051863}"/>
              </a:ext>
            </a:extLst>
          </p:cNvPr>
          <p:cNvSpPr>
            <a:spLocks noGrp="1"/>
          </p:cNvSpPr>
          <p:nvPr>
            <p:ph type="dt" sz="half" idx="10"/>
          </p:nvPr>
        </p:nvSpPr>
        <p:spPr/>
        <p:txBody>
          <a:bodyPr/>
          <a:lstStyle/>
          <a:p>
            <a:fld id="{DEA70883-FF78-49D0-A724-3E5FF68E203E}" type="datetimeFigureOut">
              <a:rPr lang="es-ES" smtClean="0"/>
              <a:t>15/04/2026</a:t>
            </a:fld>
            <a:endParaRPr lang="es-ES"/>
          </a:p>
        </p:txBody>
      </p:sp>
      <p:sp>
        <p:nvSpPr>
          <p:cNvPr id="4" name="Marcador de pie de página 3">
            <a:extLst>
              <a:ext uri="{FF2B5EF4-FFF2-40B4-BE49-F238E27FC236}">
                <a16:creationId xmlns:a16="http://schemas.microsoft.com/office/drawing/2014/main" id="{AC11BAF5-637F-2951-3CF1-267AF7332A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D6A92C3-E971-F9D4-907E-9CAC5C14AACD}"/>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3618875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21D01CA-6BED-5A2B-E152-670674A3CC2F}"/>
              </a:ext>
            </a:extLst>
          </p:cNvPr>
          <p:cNvSpPr>
            <a:spLocks noGrp="1"/>
          </p:cNvSpPr>
          <p:nvPr>
            <p:ph type="dt" sz="half" idx="10"/>
          </p:nvPr>
        </p:nvSpPr>
        <p:spPr/>
        <p:txBody>
          <a:bodyPr/>
          <a:lstStyle/>
          <a:p>
            <a:fld id="{DEA70883-FF78-49D0-A724-3E5FF68E203E}" type="datetimeFigureOut">
              <a:rPr lang="es-ES" smtClean="0"/>
              <a:t>15/04/2026</a:t>
            </a:fld>
            <a:endParaRPr lang="es-ES"/>
          </a:p>
        </p:txBody>
      </p:sp>
      <p:sp>
        <p:nvSpPr>
          <p:cNvPr id="3" name="Marcador de pie de página 2">
            <a:extLst>
              <a:ext uri="{FF2B5EF4-FFF2-40B4-BE49-F238E27FC236}">
                <a16:creationId xmlns:a16="http://schemas.microsoft.com/office/drawing/2014/main" id="{8FA6B6FD-F0DF-3D2C-DB11-262C4985E3E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2EC4F7A-7FD5-7E75-147B-7943252A4AB1}"/>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3829400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A61609-43D5-4909-687A-C9C77D06A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54ADEA-FA23-D2AD-414A-39EE97294B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B452EDE-801A-244D-26F0-0F3F0E1FC4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3A6C3E-5E6B-7E02-8B7B-60C4F441A744}"/>
              </a:ext>
            </a:extLst>
          </p:cNvPr>
          <p:cNvSpPr>
            <a:spLocks noGrp="1"/>
          </p:cNvSpPr>
          <p:nvPr>
            <p:ph type="dt" sz="half" idx="10"/>
          </p:nvPr>
        </p:nvSpPr>
        <p:spPr/>
        <p:txBody>
          <a:bodyPr/>
          <a:lstStyle/>
          <a:p>
            <a:fld id="{DEA70883-FF78-49D0-A724-3E5FF68E203E}" type="datetimeFigureOut">
              <a:rPr lang="es-ES" smtClean="0"/>
              <a:t>15/04/2026</a:t>
            </a:fld>
            <a:endParaRPr lang="es-ES"/>
          </a:p>
        </p:txBody>
      </p:sp>
      <p:sp>
        <p:nvSpPr>
          <p:cNvPr id="6" name="Marcador de pie de página 5">
            <a:extLst>
              <a:ext uri="{FF2B5EF4-FFF2-40B4-BE49-F238E27FC236}">
                <a16:creationId xmlns:a16="http://schemas.microsoft.com/office/drawing/2014/main" id="{18296F7E-BBFD-6CFD-C0A4-A0A08BAC99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FCE0DF4-AAE8-E34B-9DA7-2C9BC70C4A05}"/>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2729905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CBB344-5335-EB27-0CE0-CA628046D90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91AB590-4CF1-AA28-31CF-D618BE2DE1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26A0E38-D115-BA63-2451-F4B1573AC2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D1C3DAD-10CC-7DFB-12AA-DCDB52C87294}"/>
              </a:ext>
            </a:extLst>
          </p:cNvPr>
          <p:cNvSpPr>
            <a:spLocks noGrp="1"/>
          </p:cNvSpPr>
          <p:nvPr>
            <p:ph type="dt" sz="half" idx="10"/>
          </p:nvPr>
        </p:nvSpPr>
        <p:spPr/>
        <p:txBody>
          <a:bodyPr/>
          <a:lstStyle/>
          <a:p>
            <a:fld id="{DEA70883-FF78-49D0-A724-3E5FF68E203E}" type="datetimeFigureOut">
              <a:rPr lang="es-ES" smtClean="0"/>
              <a:t>15/04/2026</a:t>
            </a:fld>
            <a:endParaRPr lang="es-ES"/>
          </a:p>
        </p:txBody>
      </p:sp>
      <p:sp>
        <p:nvSpPr>
          <p:cNvPr id="6" name="Marcador de pie de página 5">
            <a:extLst>
              <a:ext uri="{FF2B5EF4-FFF2-40B4-BE49-F238E27FC236}">
                <a16:creationId xmlns:a16="http://schemas.microsoft.com/office/drawing/2014/main" id="{F4E05C4F-56CD-B35D-C20D-6A52FCE8258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773812-C890-4778-1411-5B9C6451B8AE}"/>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845900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2771063-36EE-4D57-BCBF-DD9B043961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9E021DD-C4AC-AFD2-5188-6063C8A1D2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8A7851-BD95-D0E9-540F-2F35324835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A70883-FF78-49D0-A724-3E5FF68E203E}" type="datetimeFigureOut">
              <a:rPr lang="es-ES" smtClean="0"/>
              <a:t>15/04/2026</a:t>
            </a:fld>
            <a:endParaRPr lang="es-ES"/>
          </a:p>
        </p:txBody>
      </p:sp>
      <p:sp>
        <p:nvSpPr>
          <p:cNvPr id="5" name="Marcador de pie de página 4">
            <a:extLst>
              <a:ext uri="{FF2B5EF4-FFF2-40B4-BE49-F238E27FC236}">
                <a16:creationId xmlns:a16="http://schemas.microsoft.com/office/drawing/2014/main" id="{FBD12792-0188-C172-191E-EBC8FCD815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8022135-A894-8816-B058-4348E3A69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21289B-0837-4073-8BBD-A55ED26A56B4}" type="slidenum">
              <a:rPr lang="es-ES" smtClean="0"/>
              <a:t>‹Nº›</a:t>
            </a:fld>
            <a:endParaRPr lang="es-ES"/>
          </a:p>
        </p:txBody>
      </p:sp>
    </p:spTree>
    <p:extLst>
      <p:ext uri="{BB962C8B-B14F-4D97-AF65-F5344CB8AC3E}">
        <p14:creationId xmlns:p14="http://schemas.microsoft.com/office/powerpoint/2010/main" val="4094054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1.jpg"/><Relationship Id="rId16" Type="http://schemas.openxmlformats.org/officeDocument/2006/relationships/image" Target="../media/image47.png"/><Relationship Id="rId1" Type="http://schemas.openxmlformats.org/officeDocument/2006/relationships/slideLayout" Target="../slideLayouts/slideLayout1.xml"/><Relationship Id="rId6" Type="http://schemas.microsoft.com/office/2007/relationships/hdphoto" Target="../media/hdphoto13.wdp"/><Relationship Id="rId11" Type="http://schemas.openxmlformats.org/officeDocument/2006/relationships/image" Target="../media/image42.svg"/><Relationship Id="rId5" Type="http://schemas.openxmlformats.org/officeDocument/2006/relationships/image" Target="../media/image37.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sv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image" Target="../media/image8.png"/><Relationship Id="rId17" Type="http://schemas.microsoft.com/office/2007/relationships/hdphoto" Target="../media/hdphoto7.wdp"/><Relationship Id="rId2" Type="http://schemas.openxmlformats.org/officeDocument/2006/relationships/image" Target="../media/image1.jpg"/><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4.wdp"/><Relationship Id="rId5" Type="http://schemas.openxmlformats.org/officeDocument/2006/relationships/image" Target="../media/image4.png"/><Relationship Id="rId15" Type="http://schemas.microsoft.com/office/2007/relationships/hdphoto" Target="../media/hdphoto6.wdp"/><Relationship Id="rId10" Type="http://schemas.openxmlformats.org/officeDocument/2006/relationships/image" Target="../media/image7.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png"/><Relationship Id="rId7" Type="http://schemas.openxmlformats.org/officeDocument/2006/relationships/image" Target="../media/image53.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png"/><Relationship Id="rId7" Type="http://schemas.openxmlformats.org/officeDocument/2006/relationships/image" Target="../media/image61.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0.png"/><Relationship Id="rId5" Type="http://schemas.microsoft.com/office/2007/relationships/hdphoto" Target="../media/hdphoto14.wdp"/><Relationship Id="rId4" Type="http://schemas.openxmlformats.org/officeDocument/2006/relationships/image" Target="../media/image59.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png"/><Relationship Id="rId7" Type="http://schemas.microsoft.com/office/2007/relationships/hdphoto" Target="../media/hdphoto16.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5.png"/><Relationship Id="rId5" Type="http://schemas.microsoft.com/office/2007/relationships/hdphoto" Target="../media/hdphoto15.wdp"/><Relationship Id="rId4" Type="http://schemas.openxmlformats.org/officeDocument/2006/relationships/image" Target="../media/image64.png"/><Relationship Id="rId9" Type="http://schemas.microsoft.com/office/2007/relationships/hdphoto" Target="../media/hdphoto17.wdp"/></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4.wdp"/><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4.wdp"/><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0.jpeg"/><Relationship Id="rId5" Type="http://schemas.openxmlformats.org/officeDocument/2006/relationships/image" Target="../media/image16.png"/><Relationship Id="rId10" Type="http://schemas.microsoft.com/office/2007/relationships/hdphoto" Target="../media/hdphoto11.wdp"/><Relationship Id="rId4" Type="http://schemas.openxmlformats.org/officeDocument/2006/relationships/image" Target="../media/image1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2.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19DBA1C-8E04-45DC-8674-E8F631DA1D2F}"/>
              </a:ext>
            </a:extLst>
          </p:cNvPr>
          <p:cNvSpPr>
            <a:spLocks noGrp="1" noChangeArrowheads="1"/>
          </p:cNvSpPr>
          <p:nvPr>
            <p:ph type="ctrTitle"/>
          </p:nvPr>
        </p:nvSpPr>
        <p:spPr>
          <a:xfrm>
            <a:off x="1262061" y="3594100"/>
            <a:ext cx="9667875" cy="2639786"/>
          </a:xfrm>
          <a:prstGeom prst="rect">
            <a:avLst/>
          </a:prstGeom>
          <a:noFill/>
        </p:spPr>
        <p:txBody>
          <a:bodyPr>
            <a:noAutofit/>
          </a:bodyPr>
          <a:lstStyle/>
          <a:p>
            <a:r>
              <a:rPr lang="es-ES" altLang="ca-ES" sz="3600" b="1" dirty="0">
                <a:solidFill>
                  <a:schemeClr val="bg1">
                    <a:lumMod val="50000"/>
                  </a:schemeClr>
                </a:solidFill>
                <a:latin typeface="Arial Narrow" panose="020B0606020202030204" pitchFamily="34" charset="0"/>
                <a:cs typeface="Arial" panose="020B0604020202020204" pitchFamily="34" charset="0"/>
              </a:rPr>
              <a:t>Hacia una Gestión Integral y Digital del Agua</a:t>
            </a:r>
            <a:br>
              <a:rPr lang="es-ES" altLang="ca-ES" sz="3600" b="1" dirty="0">
                <a:solidFill>
                  <a:schemeClr val="bg1">
                    <a:lumMod val="50000"/>
                  </a:schemeClr>
                </a:solidFill>
                <a:latin typeface="Arial Narrow" panose="020B0606020202030204" pitchFamily="34" charset="0"/>
                <a:cs typeface="Arial" panose="020B0604020202020204" pitchFamily="34" charset="0"/>
              </a:rPr>
            </a:br>
            <a:r>
              <a:rPr lang="es-ES" altLang="ca-ES" sz="3600" b="1" dirty="0">
                <a:solidFill>
                  <a:schemeClr val="bg1">
                    <a:lumMod val="50000"/>
                  </a:schemeClr>
                </a:solidFill>
                <a:latin typeface="Arial Narrow" panose="020B0606020202030204" pitchFamily="34" charset="0"/>
                <a:cs typeface="Arial" panose="020B0604020202020204" pitchFamily="34" charset="0"/>
              </a:rPr>
              <a:t> </a:t>
            </a:r>
            <a:br>
              <a:rPr lang="es-ES" altLang="ca-ES" sz="3600" b="1" dirty="0">
                <a:solidFill>
                  <a:schemeClr val="bg1">
                    <a:lumMod val="50000"/>
                  </a:schemeClr>
                </a:solidFill>
                <a:latin typeface="Arial Narrow" panose="020B0606020202030204" pitchFamily="34" charset="0"/>
                <a:cs typeface="Arial" panose="020B0604020202020204" pitchFamily="34" charset="0"/>
              </a:rPr>
            </a:br>
            <a:r>
              <a:rPr lang="es-ES" altLang="ca-ES" sz="3000" dirty="0">
                <a:solidFill>
                  <a:schemeClr val="bg1">
                    <a:lumMod val="65000"/>
                  </a:schemeClr>
                </a:solidFill>
                <a:latin typeface="Arial Narrow" panose="020B0606020202030204" pitchFamily="34" charset="0"/>
                <a:cs typeface="Arial" panose="020B0604020202020204" pitchFamily="34" charset="0"/>
              </a:rPr>
              <a:t>Consorci Besòs Tordera: Una visión estratégica para la gestión del agua en el siglo XXI</a:t>
            </a:r>
            <a:br>
              <a:rPr lang="es-ES" altLang="ca-ES" sz="3000" dirty="0">
                <a:solidFill>
                  <a:schemeClr val="bg1">
                    <a:lumMod val="65000"/>
                  </a:schemeClr>
                </a:solidFill>
                <a:latin typeface="Arial Narrow" panose="020B0606020202030204" pitchFamily="34" charset="0"/>
                <a:cs typeface="Arial" panose="020B0604020202020204" pitchFamily="34" charset="0"/>
              </a:rPr>
            </a:br>
            <a:endParaRPr lang="es-ES" altLang="ca-ES" sz="3000" dirty="0">
              <a:solidFill>
                <a:schemeClr val="bg1">
                  <a:lumMod val="65000"/>
                </a:schemeClr>
              </a:solidFill>
              <a:latin typeface="Arial Narrow" panose="020B060602020203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BE843741-D19A-4CAC-9A87-76F14246534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13314" y="1190114"/>
            <a:ext cx="2023296" cy="1845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a:extLst>
              <a:ext uri="{FF2B5EF4-FFF2-40B4-BE49-F238E27FC236}">
                <a16:creationId xmlns:a16="http://schemas.microsoft.com/office/drawing/2014/main" id="{51805DE8-8AAE-4A7B-A19A-F953A6EF2ECA}"/>
              </a:ext>
            </a:extLst>
          </p:cNvPr>
          <p:cNvSpPr txBox="1">
            <a:spLocks noChangeArrowheads="1"/>
          </p:cNvSpPr>
          <p:nvPr/>
        </p:nvSpPr>
        <p:spPr>
          <a:xfrm>
            <a:off x="2722604" y="6233886"/>
            <a:ext cx="6746790" cy="624113"/>
          </a:xfrm>
          <a:prstGeom prst="rect">
            <a:avLst/>
          </a:prstGeom>
          <a:noFill/>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altLang="ca-ES" sz="2000" dirty="0">
                <a:solidFill>
                  <a:schemeClr val="bg1">
                    <a:lumMod val="50000"/>
                  </a:schemeClr>
                </a:solidFill>
                <a:latin typeface="Arial Narrow" panose="020B0606020202030204" pitchFamily="34" charset="0"/>
                <a:cs typeface="Arial" panose="020B0604020202020204" pitchFamily="34" charset="0"/>
              </a:rPr>
              <a:t>Albert </a:t>
            </a:r>
            <a:r>
              <a:rPr lang="es-ES" altLang="ca-ES" sz="2000" dirty="0" err="1">
                <a:solidFill>
                  <a:schemeClr val="bg1">
                    <a:lumMod val="50000"/>
                  </a:schemeClr>
                </a:solidFill>
                <a:latin typeface="Arial Narrow" panose="020B0606020202030204" pitchFamily="34" charset="0"/>
                <a:cs typeface="Arial" panose="020B0604020202020204" pitchFamily="34" charset="0"/>
              </a:rPr>
              <a:t>Solà</a:t>
            </a:r>
            <a:endParaRPr lang="es-ES" altLang="ca-ES" sz="2000" dirty="0">
              <a:solidFill>
                <a:schemeClr val="bg1">
                  <a:lumMod val="50000"/>
                </a:schemeClr>
              </a:solidFill>
              <a:latin typeface="Arial Narrow" panose="020B0606020202030204" pitchFamily="34" charset="0"/>
              <a:cs typeface="Arial" panose="020B0604020202020204" pitchFamily="34" charset="0"/>
            </a:endParaRPr>
          </a:p>
          <a:p>
            <a:r>
              <a:rPr lang="es-ES" altLang="ca-ES" sz="2000" dirty="0">
                <a:solidFill>
                  <a:schemeClr val="bg1">
                    <a:lumMod val="50000"/>
                  </a:schemeClr>
                </a:solidFill>
                <a:latin typeface="Arial Narrow" panose="020B0606020202030204" pitchFamily="34" charset="0"/>
                <a:cs typeface="Arial" panose="020B0604020202020204" pitchFamily="34" charset="0"/>
              </a:rPr>
              <a:t>Gerente Consorci Besòs Tordera</a:t>
            </a:r>
            <a:endParaRPr lang="es-ES" altLang="ca-ES" sz="2000" dirty="0">
              <a:solidFill>
                <a:schemeClr val="bg1">
                  <a:lumMod val="65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712299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esquinas superiores redondeadas 2">
            <a:extLst>
              <a:ext uri="{FF2B5EF4-FFF2-40B4-BE49-F238E27FC236}">
                <a16:creationId xmlns:a16="http://schemas.microsoft.com/office/drawing/2014/main" id="{660F43F2-5775-42A8-9217-7BC96ADF0B71}"/>
              </a:ext>
            </a:extLst>
          </p:cNvPr>
          <p:cNvSpPr/>
          <p:nvPr/>
        </p:nvSpPr>
        <p:spPr>
          <a:xfrm rot="16200000">
            <a:off x="-681882" y="5454709"/>
            <a:ext cx="1917215"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Institucional</a:t>
            </a:r>
            <a:endParaRPr lang="ca-ES" sz="2000" b="1" dirty="0">
              <a:latin typeface="Arial Narrow" panose="020B0606020202030204" pitchFamily="34" charset="0"/>
            </a:endParaRPr>
          </a:p>
        </p:txBody>
      </p:sp>
      <p:sp>
        <p:nvSpPr>
          <p:cNvPr id="4" name="Rectángulo: esquinas superiores redondeadas 3">
            <a:extLst>
              <a:ext uri="{FF2B5EF4-FFF2-40B4-BE49-F238E27FC236}">
                <a16:creationId xmlns:a16="http://schemas.microsoft.com/office/drawing/2014/main" id="{1032300B-F95C-4C0B-A9E1-47346EF8D505}"/>
              </a:ext>
            </a:extLst>
          </p:cNvPr>
          <p:cNvSpPr/>
          <p:nvPr/>
        </p:nvSpPr>
        <p:spPr>
          <a:xfrm rot="16200000">
            <a:off x="-475261" y="3577974"/>
            <a:ext cx="1509894"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Digital</a:t>
            </a:r>
            <a:endParaRPr lang="ca-ES" sz="2000" b="1" dirty="0">
              <a:latin typeface="Arial Narrow" panose="020B0606020202030204" pitchFamily="34" charset="0"/>
            </a:endParaRPr>
          </a:p>
        </p:txBody>
      </p:sp>
      <p:sp>
        <p:nvSpPr>
          <p:cNvPr id="5" name="Rectángulo: esquinas superiores redondeadas 4">
            <a:extLst>
              <a:ext uri="{FF2B5EF4-FFF2-40B4-BE49-F238E27FC236}">
                <a16:creationId xmlns:a16="http://schemas.microsoft.com/office/drawing/2014/main" id="{FFFFCB35-1147-474A-A891-BF6A982135C3}"/>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Ambiental</a:t>
            </a:r>
            <a:endParaRPr lang="ca-ES" sz="2000" b="1" dirty="0">
              <a:latin typeface="Arial Narrow" panose="020B0606020202030204" pitchFamily="34" charset="0"/>
            </a:endParaRPr>
          </a:p>
        </p:txBody>
      </p:sp>
      <p:cxnSp>
        <p:nvCxnSpPr>
          <p:cNvPr id="6" name="Conector recto 5">
            <a:extLst>
              <a:ext uri="{FF2B5EF4-FFF2-40B4-BE49-F238E27FC236}">
                <a16:creationId xmlns:a16="http://schemas.microsoft.com/office/drawing/2014/main" id="{7059CEE8-8A17-416D-BD79-9BC59DBE52AF}"/>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Rectángulo: esquinas redondeadas 1">
            <a:extLst>
              <a:ext uri="{FF2B5EF4-FFF2-40B4-BE49-F238E27FC236}">
                <a16:creationId xmlns:a16="http://schemas.microsoft.com/office/drawing/2014/main" id="{88849552-9CCF-41E5-B1BA-5E8E12B9B713}"/>
              </a:ext>
            </a:extLst>
          </p:cNvPr>
          <p:cNvSpPr/>
          <p:nvPr/>
        </p:nvSpPr>
        <p:spPr>
          <a:xfrm>
            <a:off x="3713584" y="1320281"/>
            <a:ext cx="1343802" cy="2668555"/>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solidFill>
                <a:schemeClr val="tx1">
                  <a:lumMod val="65000"/>
                  <a:lumOff val="35000"/>
                </a:schemeClr>
              </a:solidFill>
              <a:latin typeface="Arial Narrow" panose="020B0606020202030204" pitchFamily="34" charset="0"/>
            </a:endParaRPr>
          </a:p>
          <a:p>
            <a:pPr algn="ctr"/>
            <a:r>
              <a:rPr lang="es-ES" b="1" dirty="0">
                <a:solidFill>
                  <a:schemeClr val="tx1">
                    <a:lumMod val="65000"/>
                    <a:lumOff val="35000"/>
                  </a:schemeClr>
                </a:solidFill>
                <a:latin typeface="Arial Narrow" panose="020B0606020202030204" pitchFamily="34" charset="0"/>
              </a:rPr>
              <a:t>E</a:t>
            </a:r>
            <a:r>
              <a:rPr lang="es-ES" dirty="0">
                <a:solidFill>
                  <a:schemeClr val="tx1">
                    <a:lumMod val="65000"/>
                    <a:lumOff val="35000"/>
                  </a:schemeClr>
                </a:solidFill>
                <a:latin typeface="Arial Narrow" panose="020B0606020202030204" pitchFamily="34" charset="0"/>
              </a:rPr>
              <a:t>ntidad </a:t>
            </a:r>
            <a:r>
              <a:rPr lang="es-ES" b="1" dirty="0">
                <a:solidFill>
                  <a:schemeClr val="tx1">
                    <a:lumMod val="65000"/>
                    <a:lumOff val="35000"/>
                  </a:schemeClr>
                </a:solidFill>
                <a:latin typeface="Arial Narrow" panose="020B0606020202030204" pitchFamily="34" charset="0"/>
              </a:rPr>
              <a:t>L</a:t>
            </a:r>
            <a:r>
              <a:rPr lang="es-ES" dirty="0">
                <a:solidFill>
                  <a:schemeClr val="tx1">
                    <a:lumMod val="65000"/>
                    <a:lumOff val="35000"/>
                  </a:schemeClr>
                </a:solidFill>
                <a:latin typeface="Arial Narrow" panose="020B0606020202030204" pitchFamily="34" charset="0"/>
              </a:rPr>
              <a:t>ocal del </a:t>
            </a:r>
            <a:r>
              <a:rPr lang="es-ES" b="1" dirty="0">
                <a:solidFill>
                  <a:schemeClr val="tx1">
                    <a:lumMod val="65000"/>
                    <a:lumOff val="35000"/>
                  </a:schemeClr>
                </a:solidFill>
                <a:latin typeface="Arial Narrow" panose="020B0606020202030204" pitchFamily="34" charset="0"/>
              </a:rPr>
              <a:t>A</a:t>
            </a:r>
            <a:r>
              <a:rPr lang="es-ES" dirty="0">
                <a:solidFill>
                  <a:schemeClr val="tx1">
                    <a:lumMod val="65000"/>
                    <a:lumOff val="35000"/>
                  </a:schemeClr>
                </a:solidFill>
                <a:latin typeface="Arial Narrow" panose="020B0606020202030204" pitchFamily="34" charset="0"/>
              </a:rPr>
              <a:t>gua</a:t>
            </a:r>
            <a:endParaRPr lang="ca-ES" dirty="0">
              <a:solidFill>
                <a:schemeClr val="tx1">
                  <a:lumMod val="65000"/>
                  <a:lumOff val="35000"/>
                </a:schemeClr>
              </a:solidFill>
              <a:latin typeface="Arial Narrow" panose="020B0606020202030204" pitchFamily="34" charset="0"/>
            </a:endParaRPr>
          </a:p>
        </p:txBody>
      </p:sp>
      <p:sp>
        <p:nvSpPr>
          <p:cNvPr id="9" name="Rectángulo: esquinas redondeadas 8">
            <a:extLst>
              <a:ext uri="{FF2B5EF4-FFF2-40B4-BE49-F238E27FC236}">
                <a16:creationId xmlns:a16="http://schemas.microsoft.com/office/drawing/2014/main" id="{F239DEDC-A5D2-4D49-AC48-D494BC0876B1}"/>
              </a:ext>
            </a:extLst>
          </p:cNvPr>
          <p:cNvSpPr/>
          <p:nvPr/>
        </p:nvSpPr>
        <p:spPr>
          <a:xfrm>
            <a:off x="1623526" y="1740176"/>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lumMod val="65000"/>
                    <a:lumOff val="35000"/>
                  </a:schemeClr>
                </a:solidFill>
                <a:latin typeface="Arial Narrow" panose="020B0606020202030204" pitchFamily="34" charset="0"/>
              </a:rPr>
              <a:t>Municipios</a:t>
            </a:r>
            <a:endParaRPr lang="ca-ES" dirty="0">
              <a:solidFill>
                <a:schemeClr val="tx1">
                  <a:lumMod val="65000"/>
                  <a:lumOff val="35000"/>
                </a:schemeClr>
              </a:solidFill>
              <a:latin typeface="Arial Narrow" panose="020B0606020202030204" pitchFamily="34" charset="0"/>
            </a:endParaRPr>
          </a:p>
        </p:txBody>
      </p:sp>
      <p:sp>
        <p:nvSpPr>
          <p:cNvPr id="10" name="Rectángulo: esquinas redondeadas 9">
            <a:extLst>
              <a:ext uri="{FF2B5EF4-FFF2-40B4-BE49-F238E27FC236}">
                <a16:creationId xmlns:a16="http://schemas.microsoft.com/office/drawing/2014/main" id="{F0EF9930-C11B-4D8D-989E-EBDDC10D854F}"/>
              </a:ext>
            </a:extLst>
          </p:cNvPr>
          <p:cNvSpPr/>
          <p:nvPr/>
        </p:nvSpPr>
        <p:spPr>
          <a:xfrm>
            <a:off x="1623526" y="2386280"/>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Otras entidades</a:t>
            </a:r>
            <a:endParaRPr lang="ca-ES" dirty="0">
              <a:solidFill>
                <a:schemeClr val="tx1">
                  <a:lumMod val="65000"/>
                  <a:lumOff val="35000"/>
                </a:schemeClr>
              </a:solidFill>
              <a:latin typeface="Arial Narrow" panose="020B0606020202030204" pitchFamily="34" charset="0"/>
            </a:endParaRPr>
          </a:p>
        </p:txBody>
      </p:sp>
      <p:sp>
        <p:nvSpPr>
          <p:cNvPr id="11" name="Rectángulo: esquinas redondeadas 10">
            <a:extLst>
              <a:ext uri="{FF2B5EF4-FFF2-40B4-BE49-F238E27FC236}">
                <a16:creationId xmlns:a16="http://schemas.microsoft.com/office/drawing/2014/main" id="{AECEEB95-59A1-4FF1-AFD1-00081CF6E496}"/>
              </a:ext>
            </a:extLst>
          </p:cNvPr>
          <p:cNvSpPr/>
          <p:nvPr/>
        </p:nvSpPr>
        <p:spPr>
          <a:xfrm>
            <a:off x="1623526" y="3010253"/>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Municipios territorio</a:t>
            </a:r>
            <a:endParaRPr lang="ca-ES" dirty="0">
              <a:solidFill>
                <a:schemeClr val="tx1">
                  <a:lumMod val="65000"/>
                  <a:lumOff val="35000"/>
                </a:schemeClr>
              </a:solidFill>
              <a:latin typeface="Arial Narrow" panose="020B0606020202030204" pitchFamily="34" charset="0"/>
            </a:endParaRPr>
          </a:p>
        </p:txBody>
      </p:sp>
      <p:sp>
        <p:nvSpPr>
          <p:cNvPr id="12" name="Rectángulo: esquinas redondeadas 11">
            <a:extLst>
              <a:ext uri="{FF2B5EF4-FFF2-40B4-BE49-F238E27FC236}">
                <a16:creationId xmlns:a16="http://schemas.microsoft.com/office/drawing/2014/main" id="{21D82E0B-C749-490C-8EB4-E86B5F78B745}"/>
              </a:ext>
            </a:extLst>
          </p:cNvPr>
          <p:cNvSpPr/>
          <p:nvPr/>
        </p:nvSpPr>
        <p:spPr>
          <a:xfrm>
            <a:off x="2488163" y="5426117"/>
            <a:ext cx="3794643" cy="1120759"/>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Organismo de cuenca</a:t>
            </a:r>
          </a:p>
          <a:p>
            <a:pPr algn="ctr"/>
            <a:r>
              <a:rPr lang="es-ES" sz="1500" b="1" dirty="0">
                <a:solidFill>
                  <a:schemeClr val="tx1">
                    <a:lumMod val="65000"/>
                    <a:lumOff val="35000"/>
                  </a:schemeClr>
                </a:solidFill>
                <a:latin typeface="Arial Narrow" panose="020B0606020202030204" pitchFamily="34" charset="0"/>
              </a:rPr>
              <a:t>Reconocimiento</a:t>
            </a:r>
            <a:r>
              <a:rPr lang="es-ES" sz="1500" dirty="0">
                <a:solidFill>
                  <a:schemeClr val="tx1">
                    <a:lumMod val="65000"/>
                    <a:lumOff val="35000"/>
                  </a:schemeClr>
                </a:solidFill>
                <a:latin typeface="Arial Narrow" panose="020B0606020202030204" pitchFamily="34" charset="0"/>
              </a:rPr>
              <a:t> de la ACA como</a:t>
            </a:r>
            <a:r>
              <a:rPr lang="es-ES" sz="1500" b="1" dirty="0">
                <a:solidFill>
                  <a:schemeClr val="tx1">
                    <a:lumMod val="65000"/>
                    <a:lumOff val="35000"/>
                  </a:schemeClr>
                </a:solidFill>
                <a:latin typeface="Arial Narrow" panose="020B0606020202030204" pitchFamily="34" charset="0"/>
              </a:rPr>
              <a:t> Administración competente </a:t>
            </a:r>
            <a:r>
              <a:rPr lang="es-ES" sz="1500" dirty="0">
                <a:solidFill>
                  <a:schemeClr val="tx1">
                    <a:lumMod val="65000"/>
                    <a:lumOff val="35000"/>
                  </a:schemeClr>
                </a:solidFill>
                <a:latin typeface="Arial Narrow" panose="020B0606020202030204" pitchFamily="34" charset="0"/>
              </a:rPr>
              <a:t>del RSPS a los efectos de la atribución de recursos del TRLAC.</a:t>
            </a:r>
            <a:endParaRPr lang="ca-ES" sz="1500" dirty="0">
              <a:solidFill>
                <a:schemeClr val="tx1">
                  <a:lumMod val="65000"/>
                  <a:lumOff val="35000"/>
                </a:schemeClr>
              </a:solidFill>
              <a:latin typeface="Arial Narrow" panose="020B0606020202030204" pitchFamily="34" charset="0"/>
            </a:endParaRPr>
          </a:p>
        </p:txBody>
      </p:sp>
      <p:sp>
        <p:nvSpPr>
          <p:cNvPr id="13" name="Rectángulo: esquinas redondeadas 12">
            <a:extLst>
              <a:ext uri="{FF2B5EF4-FFF2-40B4-BE49-F238E27FC236}">
                <a16:creationId xmlns:a16="http://schemas.microsoft.com/office/drawing/2014/main" id="{41484C58-BBC3-4D65-A68F-5C43BD4375F4}"/>
              </a:ext>
            </a:extLst>
          </p:cNvPr>
          <p:cNvSpPr/>
          <p:nvPr/>
        </p:nvSpPr>
        <p:spPr>
          <a:xfrm>
            <a:off x="4951446" y="1737883"/>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Saneamiento</a:t>
            </a:r>
            <a:endParaRPr lang="ca-ES" dirty="0">
              <a:solidFill>
                <a:schemeClr val="tx1">
                  <a:lumMod val="65000"/>
                  <a:lumOff val="35000"/>
                </a:schemeClr>
              </a:solidFill>
              <a:latin typeface="Arial Narrow" panose="020B0606020202030204" pitchFamily="34" charset="0"/>
            </a:endParaRPr>
          </a:p>
        </p:txBody>
      </p:sp>
      <p:sp>
        <p:nvSpPr>
          <p:cNvPr id="14" name="Rectángulo: esquinas redondeadas 13">
            <a:extLst>
              <a:ext uri="{FF2B5EF4-FFF2-40B4-BE49-F238E27FC236}">
                <a16:creationId xmlns:a16="http://schemas.microsoft.com/office/drawing/2014/main" id="{006A6166-24AD-4CB1-AD1D-BF191794FE7F}"/>
              </a:ext>
            </a:extLst>
          </p:cNvPr>
          <p:cNvSpPr/>
          <p:nvPr/>
        </p:nvSpPr>
        <p:spPr>
          <a:xfrm>
            <a:off x="4951446" y="2383987"/>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Alcantarillado</a:t>
            </a:r>
            <a:endParaRPr lang="ca-ES" dirty="0">
              <a:solidFill>
                <a:schemeClr val="tx1">
                  <a:lumMod val="65000"/>
                  <a:lumOff val="35000"/>
                </a:schemeClr>
              </a:solidFill>
              <a:latin typeface="Arial Narrow" panose="020B0606020202030204" pitchFamily="34" charset="0"/>
            </a:endParaRPr>
          </a:p>
        </p:txBody>
      </p:sp>
      <p:sp>
        <p:nvSpPr>
          <p:cNvPr id="15" name="Rectángulo: esquinas redondeadas 14">
            <a:extLst>
              <a:ext uri="{FF2B5EF4-FFF2-40B4-BE49-F238E27FC236}">
                <a16:creationId xmlns:a16="http://schemas.microsoft.com/office/drawing/2014/main" id="{8C839802-CDE4-46E5-934F-8EB71E417CB3}"/>
              </a:ext>
            </a:extLst>
          </p:cNvPr>
          <p:cNvSpPr/>
          <p:nvPr/>
        </p:nvSpPr>
        <p:spPr>
          <a:xfrm>
            <a:off x="4951446" y="3010253"/>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Abastecimiento</a:t>
            </a:r>
            <a:endParaRPr lang="ca-ES" dirty="0">
              <a:solidFill>
                <a:schemeClr val="tx1">
                  <a:lumMod val="65000"/>
                  <a:lumOff val="35000"/>
                </a:schemeClr>
              </a:solidFill>
              <a:latin typeface="Arial Narrow" panose="020B0606020202030204" pitchFamily="34" charset="0"/>
            </a:endParaRPr>
          </a:p>
        </p:txBody>
      </p:sp>
      <p:pic>
        <p:nvPicPr>
          <p:cNvPr id="16" name="Picture 2">
            <a:extLst>
              <a:ext uri="{FF2B5EF4-FFF2-40B4-BE49-F238E27FC236}">
                <a16:creationId xmlns:a16="http://schemas.microsoft.com/office/drawing/2014/main" id="{2E01DC20-509A-4E72-8D70-D6D730DC730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61449" y="1431883"/>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lecha: a la derecha 7">
            <a:extLst>
              <a:ext uri="{FF2B5EF4-FFF2-40B4-BE49-F238E27FC236}">
                <a16:creationId xmlns:a16="http://schemas.microsoft.com/office/drawing/2014/main" id="{82FE8B76-A0D0-43FE-807D-1614045AACC7}"/>
              </a:ext>
            </a:extLst>
          </p:cNvPr>
          <p:cNvSpPr/>
          <p:nvPr/>
        </p:nvSpPr>
        <p:spPr>
          <a:xfrm rot="16200000">
            <a:off x="3837450" y="4483534"/>
            <a:ext cx="1120758" cy="354563"/>
          </a:xfrm>
          <a:prstGeom prs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8" name="Flecha: a la derecha 17">
            <a:extLst>
              <a:ext uri="{FF2B5EF4-FFF2-40B4-BE49-F238E27FC236}">
                <a16:creationId xmlns:a16="http://schemas.microsoft.com/office/drawing/2014/main" id="{E65D557F-0180-4FF0-AF98-85D473EA75A3}"/>
              </a:ext>
            </a:extLst>
          </p:cNvPr>
          <p:cNvSpPr/>
          <p:nvPr/>
        </p:nvSpPr>
        <p:spPr>
          <a:xfrm>
            <a:off x="3562409" y="1960172"/>
            <a:ext cx="431048" cy="139559"/>
          </a:xfrm>
          <a:prstGeom prst="rightArrow">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9" name="Flecha: a la derecha 18">
            <a:extLst>
              <a:ext uri="{FF2B5EF4-FFF2-40B4-BE49-F238E27FC236}">
                <a16:creationId xmlns:a16="http://schemas.microsoft.com/office/drawing/2014/main" id="{23D90D9C-15E5-4D53-B51C-2A0219B493BD}"/>
              </a:ext>
            </a:extLst>
          </p:cNvPr>
          <p:cNvSpPr/>
          <p:nvPr/>
        </p:nvSpPr>
        <p:spPr>
          <a:xfrm>
            <a:off x="4868263" y="1950484"/>
            <a:ext cx="431047" cy="139559"/>
          </a:xfrm>
          <a:prstGeom prst="rightArrow">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0" name="Flecha: a la derecha 19">
            <a:extLst>
              <a:ext uri="{FF2B5EF4-FFF2-40B4-BE49-F238E27FC236}">
                <a16:creationId xmlns:a16="http://schemas.microsoft.com/office/drawing/2014/main" id="{465028ED-D482-4037-8A64-C4C07FA8A30D}"/>
              </a:ext>
            </a:extLst>
          </p:cNvPr>
          <p:cNvSpPr/>
          <p:nvPr/>
        </p:nvSpPr>
        <p:spPr>
          <a:xfrm>
            <a:off x="4844434" y="2607447"/>
            <a:ext cx="431047" cy="139559"/>
          </a:xfrm>
          <a:prstGeom prst="rightArrow">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1" name="Flecha: a la derecha 20">
            <a:extLst>
              <a:ext uri="{FF2B5EF4-FFF2-40B4-BE49-F238E27FC236}">
                <a16:creationId xmlns:a16="http://schemas.microsoft.com/office/drawing/2014/main" id="{2C460E55-EB9A-4D01-ABE3-EE8438785E31}"/>
              </a:ext>
            </a:extLst>
          </p:cNvPr>
          <p:cNvSpPr/>
          <p:nvPr/>
        </p:nvSpPr>
        <p:spPr>
          <a:xfrm>
            <a:off x="4841862" y="3208751"/>
            <a:ext cx="431047" cy="139559"/>
          </a:xfrm>
          <a:prstGeom prst="rightArrow">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2" name="Rectángulo 21">
            <a:extLst>
              <a:ext uri="{FF2B5EF4-FFF2-40B4-BE49-F238E27FC236}">
                <a16:creationId xmlns:a16="http://schemas.microsoft.com/office/drawing/2014/main" id="{AF7D5DAB-8E8C-42B2-A0EB-745679BCA9DC}"/>
              </a:ext>
            </a:extLst>
          </p:cNvPr>
          <p:cNvSpPr/>
          <p:nvPr/>
        </p:nvSpPr>
        <p:spPr>
          <a:xfrm>
            <a:off x="5083786" y="3696132"/>
            <a:ext cx="4645485" cy="1217256"/>
          </a:xfrm>
          <a:prstGeom prst="rect">
            <a:avLst/>
          </a:prstGeom>
        </p:spPr>
        <p:txBody>
          <a:bodyPr wrap="square">
            <a:spAutoFit/>
          </a:bodyPr>
          <a:lstStyle/>
          <a:p>
            <a:pPr>
              <a:lnSpc>
                <a:spcPct val="125000"/>
              </a:lnSpc>
            </a:pPr>
            <a:r>
              <a:rPr lang="es-ES" altLang="ca-ES" sz="1500" dirty="0">
                <a:solidFill>
                  <a:srgbClr val="00B050"/>
                </a:solidFill>
                <a:latin typeface="Arial Narrow" panose="020B0606020202030204" pitchFamily="34" charset="0"/>
                <a:ea typeface="ＭＳ Ｐゴシック" panose="020B0600070205080204" pitchFamily="34" charset="-128"/>
              </a:rPr>
              <a:t>La delegación del alcantarillado y abastecimiento es posible según los Estatutos de Constitución del Consorci, pero </a:t>
            </a:r>
            <a:r>
              <a:rPr lang="es-ES" altLang="ca-ES" sz="1500" b="1" dirty="0">
                <a:solidFill>
                  <a:srgbClr val="00B050"/>
                </a:solidFill>
                <a:latin typeface="Arial Narrow" panose="020B0606020202030204" pitchFamily="34" charset="0"/>
                <a:ea typeface="ＭＳ Ｐゴシック" panose="020B0600070205080204" pitchFamily="34" charset="-128"/>
              </a:rPr>
              <a:t>exige una solicitud y una concreción a cada municipio </a:t>
            </a:r>
            <a:r>
              <a:rPr lang="es-ES" altLang="ca-ES" sz="1500" dirty="0">
                <a:solidFill>
                  <a:srgbClr val="00B050"/>
                </a:solidFill>
                <a:latin typeface="Arial Narrow" panose="020B0606020202030204" pitchFamily="34" charset="0"/>
                <a:ea typeface="ＭＳ Ｐゴシック" panose="020B0600070205080204" pitchFamily="34" charset="-128"/>
              </a:rPr>
              <a:t>que se hace efectiva en el respectivo Convenio con el CBT.</a:t>
            </a:r>
          </a:p>
        </p:txBody>
      </p:sp>
      <p:sp>
        <p:nvSpPr>
          <p:cNvPr id="23" name="CuadroTexto 22">
            <a:extLst>
              <a:ext uri="{FF2B5EF4-FFF2-40B4-BE49-F238E27FC236}">
                <a16:creationId xmlns:a16="http://schemas.microsoft.com/office/drawing/2014/main" id="{5655E0D9-0135-4EF5-89AF-11110989C3D6}"/>
              </a:ext>
            </a:extLst>
          </p:cNvPr>
          <p:cNvSpPr txBox="1"/>
          <p:nvPr/>
        </p:nvSpPr>
        <p:spPr>
          <a:xfrm>
            <a:off x="7386259" y="1195652"/>
            <a:ext cx="4651405" cy="2082878"/>
          </a:xfrm>
          <a:prstGeom prst="rect">
            <a:avLst/>
          </a:prstGeom>
          <a:noFill/>
        </p:spPr>
        <p:txBody>
          <a:bodyPr wrap="square" rtlCol="0">
            <a:spAutoFit/>
          </a:bodyPr>
          <a:lstStyle/>
          <a:p>
            <a:pPr>
              <a:lnSpc>
                <a:spcPct val="125000"/>
              </a:lnSpc>
            </a:pPr>
            <a:r>
              <a:rPr lang="es-ES" altLang="ca-ES" sz="1500" b="1" dirty="0">
                <a:solidFill>
                  <a:srgbClr val="C00000"/>
                </a:solidFill>
                <a:latin typeface="Arial Narrow" panose="020B0606020202030204" pitchFamily="34" charset="0"/>
                <a:ea typeface="ＭＳ Ｐゴシック" panose="020B0600070205080204" pitchFamily="34" charset="-128"/>
                <a:sym typeface="Wingdings" panose="05000000000000000000" pitchFamily="2" charset="2"/>
              </a:rPr>
              <a:t>Delegación de competencias </a:t>
            </a:r>
            <a:r>
              <a:rPr lang="es-ES" altLang="ca-ES" sz="1500" dirty="0">
                <a:solidFill>
                  <a:srgbClr val="C00000"/>
                </a:solidFill>
                <a:latin typeface="Arial Narrow" panose="020B0606020202030204" pitchFamily="34" charset="0"/>
                <a:ea typeface="ＭＳ Ｐゴシック" panose="020B0600070205080204" pitchFamily="34" charset="-128"/>
                <a:sym typeface="Wingdings" panose="05000000000000000000" pitchFamily="2" charset="2"/>
              </a:rPr>
              <a:t> Con la finalidad de </a:t>
            </a:r>
            <a:r>
              <a:rPr lang="es-ES" altLang="ca-ES" sz="1500" dirty="0">
                <a:solidFill>
                  <a:srgbClr val="C00000"/>
                </a:solidFill>
                <a:latin typeface="Arial Narrow" panose="020B0606020202030204" pitchFamily="34" charset="0"/>
                <a:ea typeface="ＭＳ Ｐゴシック" panose="020B0600070205080204" pitchFamily="34" charset="-128"/>
              </a:rPr>
              <a:t>distinguir a aquellos municipios que participan en el CBT para la efectiva prestación de servicios de saneamiento y de alcantarillado, de los otros municipios (territorio) y Entidades -AMB, Consejo Comarcal, Diputación- que participan a efectos de coordinación, esencialmente, del saneamiento en alta y del estado ambiental del Besòs y del Tordera.</a:t>
            </a:r>
          </a:p>
        </p:txBody>
      </p:sp>
    </p:spTree>
    <p:extLst>
      <p:ext uri="{BB962C8B-B14F-4D97-AF65-F5344CB8AC3E}">
        <p14:creationId xmlns:p14="http://schemas.microsoft.com/office/powerpoint/2010/main" val="3819674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esquinas superiores redondeadas 2">
            <a:extLst>
              <a:ext uri="{FF2B5EF4-FFF2-40B4-BE49-F238E27FC236}">
                <a16:creationId xmlns:a16="http://schemas.microsoft.com/office/drawing/2014/main" id="{0A9EA81C-1880-43F1-A6B8-A5FC49225196}"/>
              </a:ext>
            </a:extLst>
          </p:cNvPr>
          <p:cNvSpPr/>
          <p:nvPr/>
        </p:nvSpPr>
        <p:spPr>
          <a:xfrm rot="16200000">
            <a:off x="-681882" y="5454709"/>
            <a:ext cx="1917215"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Institucional</a:t>
            </a:r>
            <a:endParaRPr lang="ca-ES" sz="2000" b="1" dirty="0">
              <a:latin typeface="Arial Narrow" panose="020B0606020202030204" pitchFamily="34" charset="0"/>
            </a:endParaRPr>
          </a:p>
        </p:txBody>
      </p:sp>
      <p:sp>
        <p:nvSpPr>
          <p:cNvPr id="4" name="Rectángulo: esquinas superiores redondeadas 3">
            <a:extLst>
              <a:ext uri="{FF2B5EF4-FFF2-40B4-BE49-F238E27FC236}">
                <a16:creationId xmlns:a16="http://schemas.microsoft.com/office/drawing/2014/main" id="{49EAC889-CCCE-4599-BB8A-D0E503162B5B}"/>
              </a:ext>
            </a:extLst>
          </p:cNvPr>
          <p:cNvSpPr/>
          <p:nvPr/>
        </p:nvSpPr>
        <p:spPr>
          <a:xfrm rot="16200000">
            <a:off x="-475261" y="3577974"/>
            <a:ext cx="1509894"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Digital</a:t>
            </a:r>
            <a:endParaRPr lang="ca-ES" sz="2000" b="1" dirty="0">
              <a:latin typeface="Arial Narrow" panose="020B0606020202030204" pitchFamily="34" charset="0"/>
            </a:endParaRPr>
          </a:p>
        </p:txBody>
      </p:sp>
      <p:sp>
        <p:nvSpPr>
          <p:cNvPr id="5" name="Rectángulo: esquinas superiores redondeadas 4">
            <a:extLst>
              <a:ext uri="{FF2B5EF4-FFF2-40B4-BE49-F238E27FC236}">
                <a16:creationId xmlns:a16="http://schemas.microsoft.com/office/drawing/2014/main" id="{C4605DF7-C8D8-4948-ADE4-B33BB3A8F2CF}"/>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Ambiental</a:t>
            </a:r>
            <a:endParaRPr lang="ca-ES" sz="2000" b="1" dirty="0">
              <a:latin typeface="Arial Narrow" panose="020B0606020202030204" pitchFamily="34" charset="0"/>
            </a:endParaRPr>
          </a:p>
        </p:txBody>
      </p:sp>
      <p:cxnSp>
        <p:nvCxnSpPr>
          <p:cNvPr id="6" name="Conector recto 5">
            <a:extLst>
              <a:ext uri="{FF2B5EF4-FFF2-40B4-BE49-F238E27FC236}">
                <a16:creationId xmlns:a16="http://schemas.microsoft.com/office/drawing/2014/main" id="{543C8A27-CD0C-4BE5-B123-958AA072572F}"/>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1BEDB2D1-12D6-4452-9B80-BC441F39A911}"/>
              </a:ext>
            </a:extLst>
          </p:cNvPr>
          <p:cNvSpPr/>
          <p:nvPr/>
        </p:nvSpPr>
        <p:spPr>
          <a:xfrm>
            <a:off x="958703" y="1082675"/>
            <a:ext cx="10363531" cy="523220"/>
          </a:xfrm>
          <a:prstGeom prst="rect">
            <a:avLst/>
          </a:prstGeom>
        </p:spPr>
        <p:txBody>
          <a:bodyPr wrap="square">
            <a:spAutoFit/>
          </a:bodyPr>
          <a:lstStyle/>
          <a:p>
            <a:pPr lvl="0" algn="just"/>
            <a:r>
              <a:rPr lang="es-ES" sz="2800" b="1" dirty="0">
                <a:solidFill>
                  <a:schemeClr val="tx1">
                    <a:lumMod val="65000"/>
                    <a:lumOff val="35000"/>
                  </a:schemeClr>
                </a:solidFill>
                <a:latin typeface="Arial Narrow" panose="020B0606020202030204" pitchFamily="34" charset="0"/>
                <a:cs typeface="Arial" panose="020B0604020202020204" pitchFamily="34" charset="0"/>
                <a:sym typeface="Poppins"/>
              </a:rPr>
              <a:t>Evolución digital del CBT</a:t>
            </a:r>
            <a:endParaRPr lang="ca" sz="2800" b="1" dirty="0">
              <a:solidFill>
                <a:schemeClr val="tx1">
                  <a:lumMod val="65000"/>
                  <a:lumOff val="35000"/>
                </a:schemeClr>
              </a:solidFill>
              <a:latin typeface="Arial Narrow" panose="020B0606020202030204" pitchFamily="34" charset="0"/>
              <a:cs typeface="Arial" panose="020B0604020202020204" pitchFamily="34" charset="0"/>
              <a:sym typeface="Poppins"/>
            </a:endParaRPr>
          </a:p>
        </p:txBody>
      </p:sp>
      <p:sp>
        <p:nvSpPr>
          <p:cNvPr id="8" name="Rectangle 6">
            <a:extLst>
              <a:ext uri="{FF2B5EF4-FFF2-40B4-BE49-F238E27FC236}">
                <a16:creationId xmlns:a16="http://schemas.microsoft.com/office/drawing/2014/main" id="{7B2A8FC6-924C-4BA2-8B4E-EA748A37A92F}"/>
              </a:ext>
            </a:extLst>
          </p:cNvPr>
          <p:cNvSpPr/>
          <p:nvPr/>
        </p:nvSpPr>
        <p:spPr>
          <a:xfrm>
            <a:off x="958207" y="1670149"/>
            <a:ext cx="10174945" cy="923330"/>
          </a:xfrm>
          <a:prstGeom prst="rect">
            <a:avLst/>
          </a:prstGeom>
        </p:spPr>
        <p:txBody>
          <a:bodyPr wrap="square">
            <a:spAutoFit/>
          </a:bodyPr>
          <a:lstStyle/>
          <a:p>
            <a:pPr lvl="0" algn="just"/>
            <a:r>
              <a:rPr lang="es-ES" dirty="0">
                <a:solidFill>
                  <a:schemeClr val="tx1">
                    <a:lumMod val="65000"/>
                    <a:lumOff val="35000"/>
                  </a:schemeClr>
                </a:solidFill>
                <a:latin typeface="Arial Narrow" panose="020B0606020202030204" pitchFamily="34" charset="0"/>
                <a:ea typeface="Poppins"/>
                <a:cs typeface="Poppins"/>
                <a:sym typeface="Poppins"/>
              </a:rPr>
              <a:t>La transformación digital del CBT no es un fenómeno reciente. Desde sus inicios en los años 90, la organización ha apostado de forma continua por la incorporación de herramientas tecnológicas para mejorar la gestión del saneamiento.</a:t>
            </a:r>
          </a:p>
        </p:txBody>
      </p:sp>
      <p:sp>
        <p:nvSpPr>
          <p:cNvPr id="10" name="Rectángulo 9">
            <a:extLst>
              <a:ext uri="{FF2B5EF4-FFF2-40B4-BE49-F238E27FC236}">
                <a16:creationId xmlns:a16="http://schemas.microsoft.com/office/drawing/2014/main" id="{1847CA2E-DF45-4902-A463-7D1392D3E062}"/>
              </a:ext>
            </a:extLst>
          </p:cNvPr>
          <p:cNvSpPr/>
          <p:nvPr/>
        </p:nvSpPr>
        <p:spPr>
          <a:xfrm>
            <a:off x="3028307" y="3726768"/>
            <a:ext cx="6706633" cy="8163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cxnSp>
        <p:nvCxnSpPr>
          <p:cNvPr id="24" name="Conector recto 23">
            <a:extLst>
              <a:ext uri="{FF2B5EF4-FFF2-40B4-BE49-F238E27FC236}">
                <a16:creationId xmlns:a16="http://schemas.microsoft.com/office/drawing/2014/main" id="{223A20FE-2A04-4679-9513-967E19FAADFC}"/>
              </a:ext>
            </a:extLst>
          </p:cNvPr>
          <p:cNvCxnSpPr>
            <a:cxnSpLocks/>
            <a:endCxn id="25" idx="0"/>
          </p:cNvCxnSpPr>
          <p:nvPr/>
        </p:nvCxnSpPr>
        <p:spPr>
          <a:xfrm flipH="1">
            <a:off x="3821493" y="3825194"/>
            <a:ext cx="1208" cy="1116496"/>
          </a:xfrm>
          <a:prstGeom prst="line">
            <a:avLst/>
          </a:prstGeom>
          <a:ln>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5" name="Elipse 24">
            <a:extLst>
              <a:ext uri="{FF2B5EF4-FFF2-40B4-BE49-F238E27FC236}">
                <a16:creationId xmlns:a16="http://schemas.microsoft.com/office/drawing/2014/main" id="{948A3097-D591-4221-A365-9C1DE2D67AD7}"/>
              </a:ext>
            </a:extLst>
          </p:cNvPr>
          <p:cNvSpPr/>
          <p:nvPr/>
        </p:nvSpPr>
        <p:spPr>
          <a:xfrm>
            <a:off x="3731493" y="4941690"/>
            <a:ext cx="180000" cy="18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	</a:t>
            </a:r>
            <a:endParaRPr lang="ca-ES" dirty="0"/>
          </a:p>
        </p:txBody>
      </p:sp>
      <p:cxnSp>
        <p:nvCxnSpPr>
          <p:cNvPr id="27" name="Conector recto 26">
            <a:extLst>
              <a:ext uri="{FF2B5EF4-FFF2-40B4-BE49-F238E27FC236}">
                <a16:creationId xmlns:a16="http://schemas.microsoft.com/office/drawing/2014/main" id="{B5D43BD4-ADB7-49F0-88D0-280F95B7B0A5}"/>
              </a:ext>
            </a:extLst>
          </p:cNvPr>
          <p:cNvCxnSpPr>
            <a:cxnSpLocks/>
            <a:endCxn id="28" idx="4"/>
          </p:cNvCxnSpPr>
          <p:nvPr/>
        </p:nvCxnSpPr>
        <p:spPr>
          <a:xfrm>
            <a:off x="5600700" y="3813443"/>
            <a:ext cx="12699" cy="1830046"/>
          </a:xfrm>
          <a:prstGeom prst="line">
            <a:avLst/>
          </a:prstGeom>
          <a:ln>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8" name="Elipse 27">
            <a:extLst>
              <a:ext uri="{FF2B5EF4-FFF2-40B4-BE49-F238E27FC236}">
                <a16:creationId xmlns:a16="http://schemas.microsoft.com/office/drawing/2014/main" id="{E2D99D70-02C3-4F22-B709-74A2A0B787EA}"/>
              </a:ext>
            </a:extLst>
          </p:cNvPr>
          <p:cNvSpPr/>
          <p:nvPr/>
        </p:nvSpPr>
        <p:spPr>
          <a:xfrm>
            <a:off x="5523399" y="5463489"/>
            <a:ext cx="180000" cy="18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	</a:t>
            </a:r>
            <a:endParaRPr lang="ca-ES" dirty="0"/>
          </a:p>
        </p:txBody>
      </p:sp>
      <p:cxnSp>
        <p:nvCxnSpPr>
          <p:cNvPr id="29" name="Conector recto 28">
            <a:extLst>
              <a:ext uri="{FF2B5EF4-FFF2-40B4-BE49-F238E27FC236}">
                <a16:creationId xmlns:a16="http://schemas.microsoft.com/office/drawing/2014/main" id="{194AD314-3B6A-4F9B-A36D-CF9A485D77E4}"/>
              </a:ext>
            </a:extLst>
          </p:cNvPr>
          <p:cNvCxnSpPr/>
          <p:nvPr/>
        </p:nvCxnSpPr>
        <p:spPr>
          <a:xfrm>
            <a:off x="6832600" y="3067050"/>
            <a:ext cx="0" cy="723900"/>
          </a:xfrm>
          <a:prstGeom prst="line">
            <a:avLst/>
          </a:prstGeom>
          <a:ln>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31" name="Elipse 30">
            <a:extLst>
              <a:ext uri="{FF2B5EF4-FFF2-40B4-BE49-F238E27FC236}">
                <a16:creationId xmlns:a16="http://schemas.microsoft.com/office/drawing/2014/main" id="{DEA72AAE-D82A-479E-802A-E0B4DCF6278A}"/>
              </a:ext>
            </a:extLst>
          </p:cNvPr>
          <p:cNvSpPr/>
          <p:nvPr/>
        </p:nvSpPr>
        <p:spPr>
          <a:xfrm>
            <a:off x="6742600" y="2911797"/>
            <a:ext cx="180000" cy="18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	</a:t>
            </a:r>
            <a:endParaRPr lang="ca-ES" dirty="0"/>
          </a:p>
        </p:txBody>
      </p:sp>
      <p:cxnSp>
        <p:nvCxnSpPr>
          <p:cNvPr id="32" name="Conector recto 31">
            <a:extLst>
              <a:ext uri="{FF2B5EF4-FFF2-40B4-BE49-F238E27FC236}">
                <a16:creationId xmlns:a16="http://schemas.microsoft.com/office/drawing/2014/main" id="{B563AA9E-738B-49F7-8748-3005EF47E71D}"/>
              </a:ext>
            </a:extLst>
          </p:cNvPr>
          <p:cNvCxnSpPr>
            <a:cxnSpLocks/>
            <a:endCxn id="33" idx="0"/>
          </p:cNvCxnSpPr>
          <p:nvPr/>
        </p:nvCxnSpPr>
        <p:spPr>
          <a:xfrm>
            <a:off x="8597900" y="3808401"/>
            <a:ext cx="0" cy="835636"/>
          </a:xfrm>
          <a:prstGeom prst="line">
            <a:avLst/>
          </a:prstGeom>
          <a:ln>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33" name="Elipse 32">
            <a:extLst>
              <a:ext uri="{FF2B5EF4-FFF2-40B4-BE49-F238E27FC236}">
                <a16:creationId xmlns:a16="http://schemas.microsoft.com/office/drawing/2014/main" id="{5A2BB5AF-50FA-458E-B76B-625332D659D3}"/>
              </a:ext>
            </a:extLst>
          </p:cNvPr>
          <p:cNvSpPr/>
          <p:nvPr/>
        </p:nvSpPr>
        <p:spPr>
          <a:xfrm>
            <a:off x="8507900" y="4644037"/>
            <a:ext cx="180000" cy="1800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	</a:t>
            </a:r>
            <a:endParaRPr lang="ca-ES" dirty="0"/>
          </a:p>
        </p:txBody>
      </p:sp>
      <p:sp>
        <p:nvSpPr>
          <p:cNvPr id="34" name="Rectangle 6">
            <a:extLst>
              <a:ext uri="{FF2B5EF4-FFF2-40B4-BE49-F238E27FC236}">
                <a16:creationId xmlns:a16="http://schemas.microsoft.com/office/drawing/2014/main" id="{97D5B697-1679-446D-BB00-4412A7981144}"/>
              </a:ext>
            </a:extLst>
          </p:cNvPr>
          <p:cNvSpPr/>
          <p:nvPr/>
        </p:nvSpPr>
        <p:spPr>
          <a:xfrm>
            <a:off x="1171355" y="5045658"/>
            <a:ext cx="2741345" cy="1015663"/>
          </a:xfrm>
          <a:prstGeom prst="rect">
            <a:avLst/>
          </a:prstGeom>
        </p:spPr>
        <p:txBody>
          <a:bodyPr wrap="square">
            <a:spAutoFit/>
          </a:bodyPr>
          <a:lstStyle/>
          <a:p>
            <a:pPr lvl="0"/>
            <a:r>
              <a:rPr lang="es-ES" sz="1500" dirty="0">
                <a:solidFill>
                  <a:schemeClr val="tx1">
                    <a:lumMod val="65000"/>
                    <a:lumOff val="35000"/>
                  </a:schemeClr>
                </a:solidFill>
                <a:latin typeface="Arial Narrow" panose="020B0606020202030204" pitchFamily="34" charset="0"/>
                <a:ea typeface="Poppins"/>
                <a:cs typeface="Poppins"/>
                <a:sym typeface="Poppins"/>
              </a:rPr>
              <a:t>Primeros </a:t>
            </a:r>
            <a:r>
              <a:rPr lang="es-ES" sz="1500" dirty="0" err="1">
                <a:solidFill>
                  <a:schemeClr val="tx1">
                    <a:lumMod val="65000"/>
                    <a:lumOff val="35000"/>
                  </a:schemeClr>
                </a:solidFill>
                <a:latin typeface="Arial Narrow" panose="020B0606020202030204" pitchFamily="34" charset="0"/>
                <a:ea typeface="Poppins"/>
                <a:cs typeface="Poppins"/>
                <a:sym typeface="Poppins"/>
              </a:rPr>
              <a:t>PCs</a:t>
            </a:r>
            <a:r>
              <a:rPr lang="es-ES" sz="1500" dirty="0">
                <a:solidFill>
                  <a:schemeClr val="tx1">
                    <a:lumMod val="65000"/>
                    <a:lumOff val="35000"/>
                  </a:schemeClr>
                </a:solidFill>
                <a:latin typeface="Arial Narrow" panose="020B0606020202030204" pitchFamily="34" charset="0"/>
                <a:ea typeface="Poppins"/>
                <a:cs typeface="Poppins"/>
                <a:sym typeface="Poppins"/>
              </a:rPr>
              <a:t> (286/386), ofimática WordPerfect, </a:t>
            </a:r>
            <a:r>
              <a:rPr lang="es-ES" sz="1500" dirty="0" err="1">
                <a:solidFill>
                  <a:schemeClr val="tx1">
                    <a:lumMod val="65000"/>
                    <a:lumOff val="35000"/>
                  </a:schemeClr>
                </a:solidFill>
                <a:latin typeface="Arial Narrow" panose="020B0606020202030204" pitchFamily="34" charset="0"/>
                <a:ea typeface="Poppins"/>
                <a:cs typeface="Poppins"/>
                <a:sym typeface="Poppins"/>
              </a:rPr>
              <a:t>DBase</a:t>
            </a:r>
            <a:r>
              <a:rPr lang="es-ES" sz="1500" dirty="0">
                <a:solidFill>
                  <a:schemeClr val="tx1">
                    <a:lumMod val="65000"/>
                    <a:lumOff val="35000"/>
                  </a:schemeClr>
                </a:solidFill>
                <a:latin typeface="Arial Narrow" panose="020B0606020202030204" pitchFamily="34" charset="0"/>
                <a:ea typeface="Poppins"/>
                <a:cs typeface="Poppins"/>
                <a:sym typeface="Poppins"/>
              </a:rPr>
              <a:t> III, servidor central 80486, red Ethernet 10BASE-5. GMAO sobre MS-DOS.</a:t>
            </a:r>
          </a:p>
        </p:txBody>
      </p:sp>
      <p:sp>
        <p:nvSpPr>
          <p:cNvPr id="35" name="Rectangle 6">
            <a:extLst>
              <a:ext uri="{FF2B5EF4-FFF2-40B4-BE49-F238E27FC236}">
                <a16:creationId xmlns:a16="http://schemas.microsoft.com/office/drawing/2014/main" id="{4B3AC0F0-234A-4712-9C9C-C79679016F24}"/>
              </a:ext>
            </a:extLst>
          </p:cNvPr>
          <p:cNvSpPr/>
          <p:nvPr/>
        </p:nvSpPr>
        <p:spPr>
          <a:xfrm>
            <a:off x="4320027" y="5752083"/>
            <a:ext cx="2741345" cy="1015663"/>
          </a:xfrm>
          <a:prstGeom prst="rect">
            <a:avLst/>
          </a:prstGeom>
        </p:spPr>
        <p:txBody>
          <a:bodyPr wrap="square">
            <a:spAutoFit/>
          </a:bodyPr>
          <a:lstStyle/>
          <a:p>
            <a:pPr lvl="0"/>
            <a:r>
              <a:rPr lang="es-ES" sz="1500" dirty="0">
                <a:solidFill>
                  <a:schemeClr val="tx1">
                    <a:lumMod val="65000"/>
                    <a:lumOff val="35000"/>
                  </a:schemeClr>
                </a:solidFill>
                <a:latin typeface="Arial Narrow" panose="020B0606020202030204" pitchFamily="34" charset="0"/>
                <a:ea typeface="Poppins"/>
                <a:cs typeface="Poppins"/>
                <a:sym typeface="Poppins"/>
              </a:rPr>
              <a:t>LIMS Laboratorio, BBDD Oracle, SICAR, GICA, SIGBESÒS </a:t>
            </a:r>
            <a:r>
              <a:rPr lang="es-ES" sz="1500" dirty="0" err="1">
                <a:solidFill>
                  <a:schemeClr val="tx1">
                    <a:lumMod val="65000"/>
                    <a:lumOff val="35000"/>
                  </a:schemeClr>
                </a:solidFill>
                <a:latin typeface="Arial Narrow" panose="020B0606020202030204" pitchFamily="34" charset="0"/>
                <a:ea typeface="Poppins"/>
                <a:cs typeface="Poppins"/>
                <a:sym typeface="Poppins"/>
              </a:rPr>
              <a:t>MapInfo</a:t>
            </a:r>
            <a:r>
              <a:rPr lang="es-ES" sz="1500" dirty="0">
                <a:solidFill>
                  <a:schemeClr val="tx1">
                    <a:lumMod val="65000"/>
                    <a:lumOff val="35000"/>
                  </a:schemeClr>
                </a:solidFill>
                <a:latin typeface="Arial Narrow" panose="020B0606020202030204" pitchFamily="34" charset="0"/>
                <a:ea typeface="Poppins"/>
                <a:cs typeface="Poppins"/>
                <a:sym typeface="Poppins"/>
              </a:rPr>
              <a:t>. Modelos hidráulicos MOUSE. Automatización PLC/SCADA.</a:t>
            </a:r>
          </a:p>
        </p:txBody>
      </p:sp>
      <p:sp>
        <p:nvSpPr>
          <p:cNvPr id="36" name="Rectangle 6">
            <a:extLst>
              <a:ext uri="{FF2B5EF4-FFF2-40B4-BE49-F238E27FC236}">
                <a16:creationId xmlns:a16="http://schemas.microsoft.com/office/drawing/2014/main" id="{0B6286EE-DE80-4FF1-8DB8-A10D6105DFD3}"/>
              </a:ext>
            </a:extLst>
          </p:cNvPr>
          <p:cNvSpPr/>
          <p:nvPr/>
        </p:nvSpPr>
        <p:spPr>
          <a:xfrm>
            <a:off x="6945408" y="2833345"/>
            <a:ext cx="3974928" cy="784830"/>
          </a:xfrm>
          <a:prstGeom prst="rect">
            <a:avLst/>
          </a:prstGeom>
        </p:spPr>
        <p:txBody>
          <a:bodyPr wrap="square">
            <a:spAutoFit/>
          </a:bodyPr>
          <a:lstStyle/>
          <a:p>
            <a:pPr lvl="0"/>
            <a:r>
              <a:rPr lang="es-ES" sz="1500" dirty="0">
                <a:solidFill>
                  <a:schemeClr val="tx1">
                    <a:lumMod val="65000"/>
                    <a:lumOff val="35000"/>
                  </a:schemeClr>
                </a:solidFill>
                <a:latin typeface="Arial Narrow" panose="020B0606020202030204" pitchFamily="34" charset="0"/>
                <a:ea typeface="Poppins"/>
                <a:cs typeface="Poppins"/>
                <a:sym typeface="Poppins"/>
              </a:rPr>
              <a:t>SCADA  vía internet, control avanzado de aireación en reactores biológicos, GMAO </a:t>
            </a:r>
            <a:r>
              <a:rPr lang="es-ES" sz="1500" dirty="0" err="1">
                <a:solidFill>
                  <a:schemeClr val="tx1">
                    <a:lumMod val="65000"/>
                    <a:lumOff val="35000"/>
                  </a:schemeClr>
                </a:solidFill>
                <a:latin typeface="Arial Narrow" panose="020B0606020202030204" pitchFamily="34" charset="0"/>
                <a:ea typeface="Poppins"/>
                <a:cs typeface="Poppins"/>
                <a:sym typeface="Poppins"/>
              </a:rPr>
              <a:t>Rosmiman</a:t>
            </a:r>
            <a:r>
              <a:rPr lang="es-ES" sz="1500" dirty="0">
                <a:solidFill>
                  <a:schemeClr val="tx1">
                    <a:lumMod val="65000"/>
                    <a:lumOff val="35000"/>
                  </a:schemeClr>
                </a:solidFill>
                <a:latin typeface="Arial Narrow" panose="020B0606020202030204" pitchFamily="34" charset="0"/>
                <a:ea typeface="Poppins"/>
                <a:cs typeface="Poppins"/>
                <a:sym typeface="Poppins"/>
              </a:rPr>
              <a:t> Oracle, IA y sistemas de apoyo a la decisión (RBC) (SAD).</a:t>
            </a:r>
          </a:p>
        </p:txBody>
      </p:sp>
      <p:sp>
        <p:nvSpPr>
          <p:cNvPr id="37" name="Rectangle 6">
            <a:extLst>
              <a:ext uri="{FF2B5EF4-FFF2-40B4-BE49-F238E27FC236}">
                <a16:creationId xmlns:a16="http://schemas.microsoft.com/office/drawing/2014/main" id="{F454E50C-CD5D-4F6F-8637-785ECAF5554A}"/>
              </a:ext>
            </a:extLst>
          </p:cNvPr>
          <p:cNvSpPr/>
          <p:nvPr/>
        </p:nvSpPr>
        <p:spPr>
          <a:xfrm>
            <a:off x="7904165" y="4860105"/>
            <a:ext cx="2741345" cy="1015663"/>
          </a:xfrm>
          <a:prstGeom prst="rect">
            <a:avLst/>
          </a:prstGeom>
        </p:spPr>
        <p:txBody>
          <a:bodyPr wrap="square">
            <a:spAutoFit/>
          </a:bodyPr>
          <a:lstStyle/>
          <a:p>
            <a:pPr lvl="0"/>
            <a:r>
              <a:rPr lang="es-ES" sz="1500" dirty="0">
                <a:solidFill>
                  <a:schemeClr val="tx1">
                    <a:lumMod val="65000"/>
                    <a:lumOff val="35000"/>
                  </a:schemeClr>
                </a:solidFill>
                <a:latin typeface="Arial Narrow" panose="020B0606020202030204" pitchFamily="34" charset="0"/>
                <a:ea typeface="Poppins"/>
                <a:cs typeface="Poppins"/>
                <a:sym typeface="Poppins"/>
              </a:rPr>
              <a:t>BIM, Gemelo Digital, Middleware integrador, proyecto PAITIDA, plataformas </a:t>
            </a:r>
            <a:r>
              <a:rPr lang="es-ES" sz="1500" dirty="0" err="1">
                <a:solidFill>
                  <a:schemeClr val="tx1">
                    <a:lumMod val="65000"/>
                    <a:lumOff val="35000"/>
                  </a:schemeClr>
                </a:solidFill>
                <a:latin typeface="Arial Narrow" panose="020B0606020202030204" pitchFamily="34" charset="0"/>
                <a:ea typeface="Poppins"/>
                <a:cs typeface="Poppins"/>
                <a:sym typeface="Poppins"/>
              </a:rPr>
              <a:t>IoT</a:t>
            </a:r>
            <a:r>
              <a:rPr lang="es-ES" sz="1500" dirty="0">
                <a:solidFill>
                  <a:schemeClr val="tx1">
                    <a:lumMod val="65000"/>
                    <a:lumOff val="35000"/>
                  </a:schemeClr>
                </a:solidFill>
                <a:latin typeface="Arial Narrow" panose="020B0606020202030204" pitchFamily="34" charset="0"/>
                <a:ea typeface="Poppins"/>
                <a:cs typeface="Poppins"/>
                <a:sym typeface="Poppins"/>
              </a:rPr>
              <a:t> y Data Lake para el ciclo integral del agua.</a:t>
            </a:r>
          </a:p>
        </p:txBody>
      </p:sp>
      <p:sp>
        <p:nvSpPr>
          <p:cNvPr id="38" name="Rectangle 6">
            <a:extLst>
              <a:ext uri="{FF2B5EF4-FFF2-40B4-BE49-F238E27FC236}">
                <a16:creationId xmlns:a16="http://schemas.microsoft.com/office/drawing/2014/main" id="{A51150A1-8EE2-4C6E-B391-460739447847}"/>
              </a:ext>
            </a:extLst>
          </p:cNvPr>
          <p:cNvSpPr/>
          <p:nvPr/>
        </p:nvSpPr>
        <p:spPr>
          <a:xfrm rot="16200000">
            <a:off x="2990707" y="4232960"/>
            <a:ext cx="1404272" cy="323165"/>
          </a:xfrm>
          <a:prstGeom prst="rect">
            <a:avLst/>
          </a:prstGeom>
        </p:spPr>
        <p:txBody>
          <a:bodyPr wrap="square">
            <a:spAutoFit/>
          </a:bodyPr>
          <a:lstStyle/>
          <a:p>
            <a:pPr lvl="0" algn="ctr"/>
            <a:r>
              <a:rPr lang="es-ES" sz="1500" b="1" dirty="0">
                <a:solidFill>
                  <a:schemeClr val="tx1">
                    <a:lumMod val="65000"/>
                    <a:lumOff val="35000"/>
                  </a:schemeClr>
                </a:solidFill>
                <a:latin typeface="Arial Narrow" panose="020B0606020202030204" pitchFamily="34" charset="0"/>
                <a:ea typeface="Poppins"/>
                <a:cs typeface="Poppins"/>
                <a:sym typeface="Poppins"/>
              </a:rPr>
              <a:t>1993 - 1996</a:t>
            </a:r>
          </a:p>
        </p:txBody>
      </p:sp>
      <p:sp>
        <p:nvSpPr>
          <p:cNvPr id="40" name="Rectangle 6">
            <a:extLst>
              <a:ext uri="{FF2B5EF4-FFF2-40B4-BE49-F238E27FC236}">
                <a16:creationId xmlns:a16="http://schemas.microsoft.com/office/drawing/2014/main" id="{A54A4458-D4E2-487C-9C4A-A37062905B67}"/>
              </a:ext>
            </a:extLst>
          </p:cNvPr>
          <p:cNvSpPr/>
          <p:nvPr/>
        </p:nvSpPr>
        <p:spPr>
          <a:xfrm rot="16200000">
            <a:off x="4728155" y="4491176"/>
            <a:ext cx="1404272" cy="323165"/>
          </a:xfrm>
          <a:prstGeom prst="rect">
            <a:avLst/>
          </a:prstGeom>
        </p:spPr>
        <p:txBody>
          <a:bodyPr wrap="square">
            <a:spAutoFit/>
          </a:bodyPr>
          <a:lstStyle/>
          <a:p>
            <a:pPr lvl="0" algn="ctr"/>
            <a:r>
              <a:rPr lang="es-ES" sz="1500" b="1" dirty="0">
                <a:solidFill>
                  <a:schemeClr val="tx1">
                    <a:lumMod val="65000"/>
                    <a:lumOff val="35000"/>
                  </a:schemeClr>
                </a:solidFill>
                <a:latin typeface="Arial Narrow" panose="020B0606020202030204" pitchFamily="34" charset="0"/>
                <a:ea typeface="Poppins"/>
                <a:cs typeface="Poppins"/>
                <a:sym typeface="Poppins"/>
              </a:rPr>
              <a:t>Años 2000</a:t>
            </a:r>
          </a:p>
        </p:txBody>
      </p:sp>
      <p:sp>
        <p:nvSpPr>
          <p:cNvPr id="41" name="Rectangle 6">
            <a:extLst>
              <a:ext uri="{FF2B5EF4-FFF2-40B4-BE49-F238E27FC236}">
                <a16:creationId xmlns:a16="http://schemas.microsoft.com/office/drawing/2014/main" id="{980AFFD4-8F67-4339-9C24-0DA134147872}"/>
              </a:ext>
            </a:extLst>
          </p:cNvPr>
          <p:cNvSpPr/>
          <p:nvPr/>
        </p:nvSpPr>
        <p:spPr>
          <a:xfrm rot="16200000">
            <a:off x="5991072" y="3242626"/>
            <a:ext cx="1404272" cy="323165"/>
          </a:xfrm>
          <a:prstGeom prst="rect">
            <a:avLst/>
          </a:prstGeom>
        </p:spPr>
        <p:txBody>
          <a:bodyPr wrap="square">
            <a:spAutoFit/>
          </a:bodyPr>
          <a:lstStyle/>
          <a:p>
            <a:pPr lvl="0" algn="ctr"/>
            <a:r>
              <a:rPr lang="es-ES" sz="1500" b="1" dirty="0">
                <a:solidFill>
                  <a:schemeClr val="tx1">
                    <a:lumMod val="65000"/>
                    <a:lumOff val="35000"/>
                  </a:schemeClr>
                </a:solidFill>
                <a:latin typeface="Arial Narrow" panose="020B0606020202030204" pitchFamily="34" charset="0"/>
                <a:ea typeface="Poppins"/>
                <a:cs typeface="Poppins"/>
                <a:sym typeface="Poppins"/>
              </a:rPr>
              <a:t>2010</a:t>
            </a:r>
          </a:p>
        </p:txBody>
      </p:sp>
      <p:sp>
        <p:nvSpPr>
          <p:cNvPr id="42" name="Rectangle 6">
            <a:extLst>
              <a:ext uri="{FF2B5EF4-FFF2-40B4-BE49-F238E27FC236}">
                <a16:creationId xmlns:a16="http://schemas.microsoft.com/office/drawing/2014/main" id="{1A35F168-D3CF-4531-AA12-D3D1CDCF813C}"/>
              </a:ext>
            </a:extLst>
          </p:cNvPr>
          <p:cNvSpPr/>
          <p:nvPr/>
        </p:nvSpPr>
        <p:spPr>
          <a:xfrm rot="16200000">
            <a:off x="7689182" y="4103219"/>
            <a:ext cx="1404272" cy="323165"/>
          </a:xfrm>
          <a:prstGeom prst="rect">
            <a:avLst/>
          </a:prstGeom>
        </p:spPr>
        <p:txBody>
          <a:bodyPr wrap="square">
            <a:spAutoFit/>
          </a:bodyPr>
          <a:lstStyle/>
          <a:p>
            <a:pPr lvl="0" algn="ctr"/>
            <a:r>
              <a:rPr lang="es-ES" sz="1500" b="1" dirty="0">
                <a:solidFill>
                  <a:schemeClr val="tx1">
                    <a:lumMod val="65000"/>
                    <a:lumOff val="35000"/>
                  </a:schemeClr>
                </a:solidFill>
                <a:latin typeface="Arial Narrow" panose="020B0606020202030204" pitchFamily="34" charset="0"/>
                <a:ea typeface="Poppins"/>
                <a:cs typeface="Poppins"/>
                <a:sym typeface="Poppins"/>
              </a:rPr>
              <a:t>Actualidad</a:t>
            </a:r>
          </a:p>
        </p:txBody>
      </p:sp>
      <p:pic>
        <p:nvPicPr>
          <p:cNvPr id="26" name="Imagen 25">
            <a:extLst>
              <a:ext uri="{FF2B5EF4-FFF2-40B4-BE49-F238E27FC236}">
                <a16:creationId xmlns:a16="http://schemas.microsoft.com/office/drawing/2014/main" id="{FE17D17B-D790-49B2-8C84-DD3BEEE0E439}"/>
              </a:ext>
            </a:extLst>
          </p:cNvPr>
          <p:cNvPicPr>
            <a:picLocks noChangeAspect="1"/>
          </p:cNvPicPr>
          <p:nvPr/>
        </p:nvPicPr>
        <p:blipFill>
          <a:blip r:embed="rId4"/>
          <a:stretch>
            <a:fillRect/>
          </a:stretch>
        </p:blipFill>
        <p:spPr>
          <a:xfrm>
            <a:off x="2396969" y="3963517"/>
            <a:ext cx="1119799" cy="839850"/>
          </a:xfrm>
          <a:prstGeom prst="rect">
            <a:avLst/>
          </a:prstGeom>
          <a:solidFill>
            <a:srgbClr val="000000">
              <a:shade val="95000"/>
            </a:srgbClr>
          </a:solidFill>
          <a:ln w="6350" cap="sq">
            <a:solidFill>
              <a:schemeClr val="bg1">
                <a:lumMod val="95000"/>
              </a:schemeClr>
            </a:solidFill>
            <a:miter lim="800000"/>
          </a:ln>
          <a:effectLst/>
        </p:spPr>
      </p:pic>
      <p:pic>
        <p:nvPicPr>
          <p:cNvPr id="39" name="Imagen 38">
            <a:extLst>
              <a:ext uri="{FF2B5EF4-FFF2-40B4-BE49-F238E27FC236}">
                <a16:creationId xmlns:a16="http://schemas.microsoft.com/office/drawing/2014/main" id="{BBD2CA34-6229-4488-AA07-E71DE9A5F107}"/>
              </a:ext>
            </a:extLst>
          </p:cNvPr>
          <p:cNvPicPr>
            <a:picLocks noChangeAspect="1"/>
          </p:cNvPicPr>
          <p:nvPr/>
        </p:nvPicPr>
        <p:blipFill>
          <a:blip r:embed="rId5"/>
          <a:stretch>
            <a:fillRect/>
          </a:stretch>
        </p:blipFill>
        <p:spPr>
          <a:xfrm>
            <a:off x="4509358" y="4001000"/>
            <a:ext cx="782744" cy="1303516"/>
          </a:xfrm>
          <a:prstGeom prst="rect">
            <a:avLst/>
          </a:prstGeom>
          <a:solidFill>
            <a:srgbClr val="000000">
              <a:shade val="95000"/>
            </a:srgbClr>
          </a:solidFill>
          <a:ln w="6350" cap="sq">
            <a:solidFill>
              <a:schemeClr val="bg1">
                <a:lumMod val="95000"/>
              </a:schemeClr>
            </a:solidFill>
            <a:miter lim="800000"/>
          </a:ln>
          <a:effectLst/>
        </p:spPr>
      </p:pic>
      <p:pic>
        <p:nvPicPr>
          <p:cNvPr id="43" name="Imagen 42">
            <a:extLst>
              <a:ext uri="{FF2B5EF4-FFF2-40B4-BE49-F238E27FC236}">
                <a16:creationId xmlns:a16="http://schemas.microsoft.com/office/drawing/2014/main" id="{4E6D7511-CF17-4583-A803-96E85277D2BF}"/>
              </a:ext>
            </a:extLst>
          </p:cNvPr>
          <p:cNvPicPr>
            <a:picLocks noChangeAspect="1"/>
          </p:cNvPicPr>
          <p:nvPr/>
        </p:nvPicPr>
        <p:blipFill>
          <a:blip r:embed="rId6"/>
          <a:stretch>
            <a:fillRect/>
          </a:stretch>
        </p:blipFill>
        <p:spPr>
          <a:xfrm>
            <a:off x="5832095" y="2706773"/>
            <a:ext cx="671644" cy="895307"/>
          </a:xfrm>
          <a:prstGeom prst="rect">
            <a:avLst/>
          </a:prstGeom>
          <a:solidFill>
            <a:srgbClr val="000000">
              <a:shade val="95000"/>
            </a:srgbClr>
          </a:solidFill>
          <a:ln w="6350" cap="sq">
            <a:solidFill>
              <a:schemeClr val="bg1">
                <a:lumMod val="95000"/>
              </a:schemeClr>
            </a:solidFill>
            <a:miter lim="800000"/>
          </a:ln>
          <a:effectLst/>
        </p:spPr>
      </p:pic>
      <p:pic>
        <p:nvPicPr>
          <p:cNvPr id="9" name="Imagen 8">
            <a:extLst>
              <a:ext uri="{FF2B5EF4-FFF2-40B4-BE49-F238E27FC236}">
                <a16:creationId xmlns:a16="http://schemas.microsoft.com/office/drawing/2014/main" id="{3F8746EE-A4D4-487B-A239-D9D0C2E26ACE}"/>
              </a:ext>
            </a:extLst>
          </p:cNvPr>
          <p:cNvPicPr>
            <a:picLocks noChangeAspect="1"/>
          </p:cNvPicPr>
          <p:nvPr/>
        </p:nvPicPr>
        <p:blipFill rotWithShape="1">
          <a:blip r:embed="rId7"/>
          <a:srcRect l="11141" r="13422"/>
          <a:stretch/>
        </p:blipFill>
        <p:spPr>
          <a:xfrm>
            <a:off x="8751644" y="3967650"/>
            <a:ext cx="820607" cy="570992"/>
          </a:xfrm>
          <a:prstGeom prst="rect">
            <a:avLst/>
          </a:prstGeom>
          <a:solidFill>
            <a:srgbClr val="000000">
              <a:shade val="95000"/>
            </a:srgbClr>
          </a:solidFill>
          <a:ln w="6350" cap="sq">
            <a:solidFill>
              <a:schemeClr val="bg1">
                <a:lumMod val="95000"/>
              </a:schemeClr>
            </a:solidFill>
            <a:miter lim="800000"/>
          </a:ln>
          <a:effectLst/>
        </p:spPr>
      </p:pic>
    </p:spTree>
    <p:extLst>
      <p:ext uri="{BB962C8B-B14F-4D97-AF65-F5344CB8AC3E}">
        <p14:creationId xmlns:p14="http://schemas.microsoft.com/office/powerpoint/2010/main" val="1397345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esquinas superiores redondeadas 2">
            <a:extLst>
              <a:ext uri="{FF2B5EF4-FFF2-40B4-BE49-F238E27FC236}">
                <a16:creationId xmlns:a16="http://schemas.microsoft.com/office/drawing/2014/main" id="{0A9EA81C-1880-43F1-A6B8-A5FC49225196}"/>
              </a:ext>
            </a:extLst>
          </p:cNvPr>
          <p:cNvSpPr/>
          <p:nvPr/>
        </p:nvSpPr>
        <p:spPr>
          <a:xfrm rot="16200000">
            <a:off x="-681882" y="5454709"/>
            <a:ext cx="1917215"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Institucional</a:t>
            </a:r>
            <a:endParaRPr lang="ca-ES" sz="2000" b="1" dirty="0">
              <a:latin typeface="Arial Narrow" panose="020B0606020202030204" pitchFamily="34" charset="0"/>
            </a:endParaRPr>
          </a:p>
        </p:txBody>
      </p:sp>
      <p:sp>
        <p:nvSpPr>
          <p:cNvPr id="4" name="Rectángulo: esquinas superiores redondeadas 3">
            <a:extLst>
              <a:ext uri="{FF2B5EF4-FFF2-40B4-BE49-F238E27FC236}">
                <a16:creationId xmlns:a16="http://schemas.microsoft.com/office/drawing/2014/main" id="{49EAC889-CCCE-4599-BB8A-D0E503162B5B}"/>
              </a:ext>
            </a:extLst>
          </p:cNvPr>
          <p:cNvSpPr/>
          <p:nvPr/>
        </p:nvSpPr>
        <p:spPr>
          <a:xfrm rot="16200000">
            <a:off x="-475261" y="3577974"/>
            <a:ext cx="1509894"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Digital</a:t>
            </a:r>
            <a:endParaRPr lang="ca-ES" sz="2000" b="1" dirty="0">
              <a:latin typeface="Arial Narrow" panose="020B0606020202030204" pitchFamily="34" charset="0"/>
            </a:endParaRPr>
          </a:p>
        </p:txBody>
      </p:sp>
      <p:sp>
        <p:nvSpPr>
          <p:cNvPr id="5" name="Rectángulo: esquinas superiores redondeadas 4">
            <a:extLst>
              <a:ext uri="{FF2B5EF4-FFF2-40B4-BE49-F238E27FC236}">
                <a16:creationId xmlns:a16="http://schemas.microsoft.com/office/drawing/2014/main" id="{C4605DF7-C8D8-4948-ADE4-B33BB3A8F2CF}"/>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Ambiental</a:t>
            </a:r>
            <a:endParaRPr lang="ca-ES" sz="2000" b="1" dirty="0">
              <a:latin typeface="Arial Narrow" panose="020B0606020202030204" pitchFamily="34" charset="0"/>
            </a:endParaRPr>
          </a:p>
        </p:txBody>
      </p:sp>
      <p:cxnSp>
        <p:nvCxnSpPr>
          <p:cNvPr id="6" name="Conector recto 5">
            <a:extLst>
              <a:ext uri="{FF2B5EF4-FFF2-40B4-BE49-F238E27FC236}">
                <a16:creationId xmlns:a16="http://schemas.microsoft.com/office/drawing/2014/main" id="{543C8A27-CD0C-4BE5-B123-958AA072572F}"/>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1BEDB2D1-12D6-4452-9B80-BC441F39A911}"/>
              </a:ext>
            </a:extLst>
          </p:cNvPr>
          <p:cNvSpPr/>
          <p:nvPr/>
        </p:nvSpPr>
        <p:spPr>
          <a:xfrm>
            <a:off x="958703" y="1082675"/>
            <a:ext cx="10363531" cy="523220"/>
          </a:xfrm>
          <a:prstGeom prst="rect">
            <a:avLst/>
          </a:prstGeom>
        </p:spPr>
        <p:txBody>
          <a:bodyPr wrap="square">
            <a:spAutoFit/>
          </a:bodyPr>
          <a:lstStyle/>
          <a:p>
            <a:pPr lvl="0" algn="just"/>
            <a:r>
              <a:rPr lang="es-ES" sz="2800" b="1" dirty="0">
                <a:solidFill>
                  <a:schemeClr val="tx1">
                    <a:lumMod val="65000"/>
                    <a:lumOff val="35000"/>
                  </a:schemeClr>
                </a:solidFill>
                <a:latin typeface="Arial Narrow" panose="020B0606020202030204" pitchFamily="34" charset="0"/>
                <a:cs typeface="Arial" panose="020B0604020202020204" pitchFamily="34" charset="0"/>
                <a:sym typeface="Poppins"/>
              </a:rPr>
              <a:t>Un universo digital complejo: La arquitectura tecnológica</a:t>
            </a:r>
            <a:endParaRPr lang="ca" sz="2800" b="1" dirty="0">
              <a:solidFill>
                <a:schemeClr val="tx1">
                  <a:lumMod val="65000"/>
                  <a:lumOff val="35000"/>
                </a:schemeClr>
              </a:solidFill>
              <a:latin typeface="Arial Narrow" panose="020B0606020202030204" pitchFamily="34" charset="0"/>
              <a:cs typeface="Arial" panose="020B0604020202020204" pitchFamily="34" charset="0"/>
              <a:sym typeface="Poppins"/>
            </a:endParaRPr>
          </a:p>
        </p:txBody>
      </p:sp>
      <p:sp>
        <p:nvSpPr>
          <p:cNvPr id="8" name="Rectangle 6">
            <a:extLst>
              <a:ext uri="{FF2B5EF4-FFF2-40B4-BE49-F238E27FC236}">
                <a16:creationId xmlns:a16="http://schemas.microsoft.com/office/drawing/2014/main" id="{7B2A8FC6-924C-4BA2-8B4E-EA748A37A92F}"/>
              </a:ext>
            </a:extLst>
          </p:cNvPr>
          <p:cNvSpPr/>
          <p:nvPr/>
        </p:nvSpPr>
        <p:spPr>
          <a:xfrm>
            <a:off x="958207" y="1670149"/>
            <a:ext cx="10174945" cy="923330"/>
          </a:xfrm>
          <a:prstGeom prst="rect">
            <a:avLst/>
          </a:prstGeom>
        </p:spPr>
        <p:txBody>
          <a:bodyPr wrap="square">
            <a:spAutoFit/>
          </a:bodyPr>
          <a:lstStyle/>
          <a:p>
            <a:pPr lvl="0" algn="just"/>
            <a:r>
              <a:rPr lang="es-ES" dirty="0">
                <a:solidFill>
                  <a:schemeClr val="tx1">
                    <a:lumMod val="65000"/>
                    <a:lumOff val="35000"/>
                  </a:schemeClr>
                </a:solidFill>
                <a:latin typeface="Arial Narrow" panose="020B0606020202030204" pitchFamily="34" charset="0"/>
                <a:ea typeface="Poppins"/>
                <a:cs typeface="Poppins"/>
                <a:sym typeface="Poppins"/>
              </a:rPr>
              <a:t>El CBT opera hoy sobre una infraestructura digital multicapa que integra sistemas de gestión, bases de datos, plataformas SCADA, herramientas SIG y modelos de simulación. La interoperabilidad entre todas estas capas es el reto y la oportunidad central de la transformación digital.</a:t>
            </a:r>
          </a:p>
        </p:txBody>
      </p:sp>
      <p:sp>
        <p:nvSpPr>
          <p:cNvPr id="9" name="Rectángulo: esquinas redondeadas 8">
            <a:extLst>
              <a:ext uri="{FF2B5EF4-FFF2-40B4-BE49-F238E27FC236}">
                <a16:creationId xmlns:a16="http://schemas.microsoft.com/office/drawing/2014/main" id="{D4E0F7D0-0E8E-4D8F-9AEA-C1676B222139}"/>
              </a:ext>
            </a:extLst>
          </p:cNvPr>
          <p:cNvSpPr/>
          <p:nvPr/>
        </p:nvSpPr>
        <p:spPr>
          <a:xfrm>
            <a:off x="3086100" y="2755045"/>
            <a:ext cx="2969700" cy="1391728"/>
          </a:xfrm>
          <a:prstGeom prst="roundRect">
            <a:avLst>
              <a:gd name="adj" fmla="val 10442"/>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ca-ES">
              <a:solidFill>
                <a:schemeClr val="tx1">
                  <a:lumMod val="65000"/>
                  <a:lumOff val="35000"/>
                </a:schemeClr>
              </a:solidFill>
              <a:latin typeface="Arial Narrow" panose="020B0606020202030204" pitchFamily="34" charset="0"/>
            </a:endParaRPr>
          </a:p>
        </p:txBody>
      </p:sp>
      <p:sp>
        <p:nvSpPr>
          <p:cNvPr id="11" name="Rectángulo: esquinas redondeadas 10">
            <a:extLst>
              <a:ext uri="{FF2B5EF4-FFF2-40B4-BE49-F238E27FC236}">
                <a16:creationId xmlns:a16="http://schemas.microsoft.com/office/drawing/2014/main" id="{C6A8ABC4-E614-48FB-B905-BE19751290E7}"/>
              </a:ext>
            </a:extLst>
          </p:cNvPr>
          <p:cNvSpPr/>
          <p:nvPr/>
        </p:nvSpPr>
        <p:spPr>
          <a:xfrm>
            <a:off x="3075979" y="4266751"/>
            <a:ext cx="2969700" cy="2192134"/>
          </a:xfrm>
          <a:prstGeom prst="roundRect">
            <a:avLst>
              <a:gd name="adj" fmla="val 4909"/>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ca-ES">
              <a:solidFill>
                <a:schemeClr val="tx1">
                  <a:lumMod val="65000"/>
                  <a:lumOff val="35000"/>
                </a:schemeClr>
              </a:solidFill>
              <a:latin typeface="Arial Narrow" panose="020B0606020202030204" pitchFamily="34" charset="0"/>
            </a:endParaRPr>
          </a:p>
        </p:txBody>
      </p:sp>
      <p:sp>
        <p:nvSpPr>
          <p:cNvPr id="12" name="Rectángulo: esquinas redondeadas 11">
            <a:extLst>
              <a:ext uri="{FF2B5EF4-FFF2-40B4-BE49-F238E27FC236}">
                <a16:creationId xmlns:a16="http://schemas.microsoft.com/office/drawing/2014/main" id="{E0F2529A-DDAD-4D2E-97C9-A4A17D65230B}"/>
              </a:ext>
            </a:extLst>
          </p:cNvPr>
          <p:cNvSpPr/>
          <p:nvPr/>
        </p:nvSpPr>
        <p:spPr>
          <a:xfrm>
            <a:off x="6489700" y="2755044"/>
            <a:ext cx="3242424" cy="1836252"/>
          </a:xfrm>
          <a:prstGeom prst="roundRect">
            <a:avLst>
              <a:gd name="adj" fmla="val 4909"/>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ca-ES">
              <a:solidFill>
                <a:schemeClr val="tx1">
                  <a:lumMod val="65000"/>
                  <a:lumOff val="35000"/>
                </a:schemeClr>
              </a:solidFill>
              <a:latin typeface="Arial Narrow" panose="020B0606020202030204" pitchFamily="34" charset="0"/>
            </a:endParaRPr>
          </a:p>
        </p:txBody>
      </p:sp>
      <p:sp>
        <p:nvSpPr>
          <p:cNvPr id="13" name="Rectángulo: esquinas redondeadas 12">
            <a:extLst>
              <a:ext uri="{FF2B5EF4-FFF2-40B4-BE49-F238E27FC236}">
                <a16:creationId xmlns:a16="http://schemas.microsoft.com/office/drawing/2014/main" id="{FD11AECE-2DED-4464-AB4E-B9FD22E50D75}"/>
              </a:ext>
            </a:extLst>
          </p:cNvPr>
          <p:cNvSpPr/>
          <p:nvPr/>
        </p:nvSpPr>
        <p:spPr>
          <a:xfrm>
            <a:off x="6489699" y="4724248"/>
            <a:ext cx="3242425" cy="2043498"/>
          </a:xfrm>
          <a:prstGeom prst="roundRect">
            <a:avLst>
              <a:gd name="adj" fmla="val 4849"/>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ca-ES">
              <a:solidFill>
                <a:schemeClr val="tx1">
                  <a:lumMod val="65000"/>
                  <a:lumOff val="35000"/>
                </a:schemeClr>
              </a:solidFill>
              <a:latin typeface="Arial Narrow" panose="020B0606020202030204" pitchFamily="34" charset="0"/>
            </a:endParaRPr>
          </a:p>
        </p:txBody>
      </p:sp>
      <p:pic>
        <p:nvPicPr>
          <p:cNvPr id="14" name="Picture 2">
            <a:extLst>
              <a:ext uri="{FF2B5EF4-FFF2-40B4-BE49-F238E27FC236}">
                <a16:creationId xmlns:a16="http://schemas.microsoft.com/office/drawing/2014/main" id="{C0C42F70-EFA5-452A-8EC8-A354700E5FD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51197" y="3833184"/>
            <a:ext cx="1223019" cy="1154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5">
            <a:extLst>
              <a:ext uri="{FF2B5EF4-FFF2-40B4-BE49-F238E27FC236}">
                <a16:creationId xmlns:a16="http://schemas.microsoft.com/office/drawing/2014/main" id="{DDD5E01D-E997-47D3-ACED-0B6E4C0CCBE9}"/>
              </a:ext>
            </a:extLst>
          </p:cNvPr>
          <p:cNvSpPr/>
          <p:nvPr/>
        </p:nvSpPr>
        <p:spPr>
          <a:xfrm>
            <a:off x="3172091" y="2793751"/>
            <a:ext cx="2883707" cy="310158"/>
          </a:xfrm>
          <a:prstGeom prst="rect">
            <a:avLst/>
          </a:prstGeom>
          <a:noFill/>
          <a:ln/>
        </p:spPr>
        <p:txBody>
          <a:bodyPr wrap="none" lIns="0" tIns="0" rIns="0" bIns="0" rtlCol="0" anchor="t"/>
          <a:lstStyle/>
          <a:p>
            <a:pPr marL="0" indent="0" algn="l">
              <a:lnSpc>
                <a:spcPts val="2400"/>
              </a:lnSpc>
              <a:buNone/>
            </a:pPr>
            <a:r>
              <a:rPr lang="en-US" b="1" dirty="0">
                <a:solidFill>
                  <a:schemeClr val="bg1"/>
                </a:solidFill>
                <a:latin typeface="Arial Narrow" panose="020B0606020202030204" pitchFamily="34" charset="0"/>
                <a:ea typeface="Merriweather Bold" pitchFamily="34" charset="-122"/>
                <a:cs typeface="Merriweather Bold" pitchFamily="34" charset="-120"/>
              </a:rPr>
              <a:t>Programas de Gestión</a:t>
            </a:r>
            <a:endParaRPr lang="en-US" dirty="0">
              <a:solidFill>
                <a:schemeClr val="bg1"/>
              </a:solidFill>
              <a:latin typeface="Arial Narrow" panose="020B0606020202030204" pitchFamily="34" charset="0"/>
            </a:endParaRPr>
          </a:p>
        </p:txBody>
      </p:sp>
      <p:sp>
        <p:nvSpPr>
          <p:cNvPr id="16" name="Text 6">
            <a:extLst>
              <a:ext uri="{FF2B5EF4-FFF2-40B4-BE49-F238E27FC236}">
                <a16:creationId xmlns:a16="http://schemas.microsoft.com/office/drawing/2014/main" id="{4D271D98-AD54-4190-A6A9-A592F1EDF216}"/>
              </a:ext>
            </a:extLst>
          </p:cNvPr>
          <p:cNvSpPr/>
          <p:nvPr/>
        </p:nvSpPr>
        <p:spPr>
          <a:xfrm>
            <a:off x="3267613" y="3124334"/>
            <a:ext cx="2434688" cy="1133129"/>
          </a:xfrm>
          <a:prstGeom prst="rect">
            <a:avLst/>
          </a:prstGeom>
          <a:noFill/>
          <a:ln/>
        </p:spPr>
        <p:txBody>
          <a:bodyPr wrap="square" lIns="0" tIns="0" rIns="0" bIns="0" rtlCol="0" anchor="t"/>
          <a:lstStyle/>
          <a:p>
            <a:pPr marL="0" indent="0">
              <a:lnSpc>
                <a:spcPts val="2500"/>
              </a:lnSpc>
              <a:buNone/>
            </a:pPr>
            <a:r>
              <a:rPr lang="en-US" dirty="0">
                <a:solidFill>
                  <a:schemeClr val="bg1"/>
                </a:solidFill>
                <a:latin typeface="Arial Narrow" panose="020B0606020202030204" pitchFamily="34" charset="0"/>
                <a:ea typeface="Open Sans" pitchFamily="34" charset="-122"/>
                <a:cs typeface="Open Sans" pitchFamily="34" charset="-120"/>
              </a:rPr>
              <a:t>ERP, GMAO, LIMS, sistemas de facturación y ofimática colaborativa integrados</a:t>
            </a:r>
            <a:endParaRPr lang="en-US" dirty="0">
              <a:solidFill>
                <a:schemeClr val="bg1"/>
              </a:solidFill>
              <a:latin typeface="Arial Narrow" panose="020B0606020202030204" pitchFamily="34" charset="0"/>
            </a:endParaRPr>
          </a:p>
        </p:txBody>
      </p:sp>
      <p:sp>
        <p:nvSpPr>
          <p:cNvPr id="17" name="Text 5">
            <a:extLst>
              <a:ext uri="{FF2B5EF4-FFF2-40B4-BE49-F238E27FC236}">
                <a16:creationId xmlns:a16="http://schemas.microsoft.com/office/drawing/2014/main" id="{D34ECA37-149E-411D-BF0D-698FB756E053}"/>
              </a:ext>
            </a:extLst>
          </p:cNvPr>
          <p:cNvSpPr/>
          <p:nvPr/>
        </p:nvSpPr>
        <p:spPr>
          <a:xfrm>
            <a:off x="3186841" y="4342284"/>
            <a:ext cx="2969700" cy="310158"/>
          </a:xfrm>
          <a:prstGeom prst="rect">
            <a:avLst/>
          </a:prstGeom>
          <a:noFill/>
          <a:ln/>
        </p:spPr>
        <p:txBody>
          <a:bodyPr wrap="none" lIns="0" tIns="0" rIns="0" bIns="0" rtlCol="0" anchor="t"/>
          <a:lstStyle/>
          <a:p>
            <a:pPr marL="0" indent="0" algn="l">
              <a:lnSpc>
                <a:spcPts val="2400"/>
              </a:lnSpc>
              <a:buNone/>
            </a:pPr>
            <a:r>
              <a:rPr lang="en-US" b="1" dirty="0">
                <a:solidFill>
                  <a:schemeClr val="bg1"/>
                </a:solidFill>
                <a:latin typeface="Arial Narrow" panose="020B0606020202030204" pitchFamily="34" charset="0"/>
                <a:ea typeface="Merriweather Bold" pitchFamily="34" charset="-122"/>
                <a:cs typeface="Merriweather Bold" pitchFamily="34" charset="-120"/>
              </a:rPr>
              <a:t>Bases de </a:t>
            </a:r>
            <a:r>
              <a:rPr lang="en-US" b="1" dirty="0" err="1">
                <a:solidFill>
                  <a:schemeClr val="bg1"/>
                </a:solidFill>
                <a:latin typeface="Arial Narrow" panose="020B0606020202030204" pitchFamily="34" charset="0"/>
                <a:ea typeface="Merriweather Bold" pitchFamily="34" charset="-122"/>
                <a:cs typeface="Merriweather Bold" pitchFamily="34" charset="-120"/>
              </a:rPr>
              <a:t>datos</a:t>
            </a:r>
            <a:endParaRPr lang="en-US" dirty="0">
              <a:solidFill>
                <a:schemeClr val="bg1"/>
              </a:solidFill>
              <a:latin typeface="Arial Narrow" panose="020B0606020202030204" pitchFamily="34" charset="0"/>
            </a:endParaRPr>
          </a:p>
        </p:txBody>
      </p:sp>
      <p:sp>
        <p:nvSpPr>
          <p:cNvPr id="18" name="Text 6">
            <a:extLst>
              <a:ext uri="{FF2B5EF4-FFF2-40B4-BE49-F238E27FC236}">
                <a16:creationId xmlns:a16="http://schemas.microsoft.com/office/drawing/2014/main" id="{90665065-A62A-4CE3-BAB3-BA0CF0A0137C}"/>
              </a:ext>
            </a:extLst>
          </p:cNvPr>
          <p:cNvSpPr/>
          <p:nvPr/>
        </p:nvSpPr>
        <p:spPr>
          <a:xfrm>
            <a:off x="3354244" y="4694813"/>
            <a:ext cx="2575244" cy="1687380"/>
          </a:xfrm>
          <a:prstGeom prst="rect">
            <a:avLst/>
          </a:prstGeom>
          <a:noFill/>
          <a:ln/>
        </p:spPr>
        <p:txBody>
          <a:bodyPr wrap="square" lIns="0" tIns="0" rIns="0" bIns="0" rtlCol="0" anchor="t"/>
          <a:lstStyle/>
          <a:p>
            <a:pPr>
              <a:lnSpc>
                <a:spcPts val="2500"/>
              </a:lnSpc>
            </a:pPr>
            <a:r>
              <a:rPr lang="es-ES" dirty="0">
                <a:solidFill>
                  <a:schemeClr val="bg1"/>
                </a:solidFill>
                <a:latin typeface="Arial Narrow" panose="020B0606020202030204" pitchFamily="34" charset="0"/>
                <a:ea typeface="Open Sans" pitchFamily="34" charset="-122"/>
                <a:cs typeface="Open Sans" pitchFamily="34" charset="-120"/>
              </a:rPr>
              <a:t>Oracle, </a:t>
            </a:r>
            <a:r>
              <a:rPr lang="es-ES" dirty="0" err="1">
                <a:solidFill>
                  <a:schemeClr val="bg1"/>
                </a:solidFill>
                <a:latin typeface="Arial Narrow" panose="020B0606020202030204" pitchFamily="34" charset="0"/>
                <a:ea typeface="Open Sans" pitchFamily="34" charset="-122"/>
                <a:cs typeface="Open Sans" pitchFamily="34" charset="-120"/>
              </a:rPr>
              <a:t>PostGIS</a:t>
            </a:r>
            <a:r>
              <a:rPr lang="es-ES" dirty="0">
                <a:solidFill>
                  <a:schemeClr val="bg1"/>
                </a:solidFill>
                <a:latin typeface="Arial Narrow" panose="020B0606020202030204" pitchFamily="34" charset="0"/>
                <a:ea typeface="Open Sans" pitchFamily="34" charset="-122"/>
                <a:cs typeface="Open Sans" pitchFamily="34" charset="-120"/>
              </a:rPr>
              <a:t> y motores NoSQL para almacenamiento estructurado y no estructurado de datos operativos y ambientales.</a:t>
            </a:r>
          </a:p>
        </p:txBody>
      </p:sp>
      <p:sp>
        <p:nvSpPr>
          <p:cNvPr id="19" name="Text 5">
            <a:extLst>
              <a:ext uri="{FF2B5EF4-FFF2-40B4-BE49-F238E27FC236}">
                <a16:creationId xmlns:a16="http://schemas.microsoft.com/office/drawing/2014/main" id="{C2FB5EDA-0F24-46C1-9323-E53480CC3D18}"/>
              </a:ext>
            </a:extLst>
          </p:cNvPr>
          <p:cNvSpPr/>
          <p:nvPr/>
        </p:nvSpPr>
        <p:spPr>
          <a:xfrm>
            <a:off x="6762425" y="2839151"/>
            <a:ext cx="2969700" cy="310158"/>
          </a:xfrm>
          <a:prstGeom prst="rect">
            <a:avLst/>
          </a:prstGeom>
          <a:noFill/>
          <a:ln/>
        </p:spPr>
        <p:txBody>
          <a:bodyPr wrap="none" lIns="0" tIns="0" rIns="0" bIns="0" rtlCol="0" anchor="t"/>
          <a:lstStyle/>
          <a:p>
            <a:pPr>
              <a:lnSpc>
                <a:spcPts val="2400"/>
              </a:lnSpc>
            </a:pPr>
            <a:r>
              <a:rPr lang="en-US" b="1" dirty="0">
                <a:solidFill>
                  <a:schemeClr val="bg1"/>
                </a:solidFill>
                <a:latin typeface="Arial Narrow" panose="020B0606020202030204" pitchFamily="34" charset="0"/>
                <a:ea typeface="Merriweather Bold" pitchFamily="34" charset="-122"/>
                <a:cs typeface="Merriweather Bold" pitchFamily="34" charset="-120"/>
              </a:rPr>
              <a:t>SCADA y </a:t>
            </a:r>
            <a:r>
              <a:rPr lang="en-US" b="1" dirty="0" err="1">
                <a:solidFill>
                  <a:schemeClr val="bg1"/>
                </a:solidFill>
                <a:latin typeface="Arial Narrow" panose="020B0606020202030204" pitchFamily="34" charset="0"/>
                <a:ea typeface="Merriweather Bold" pitchFamily="34" charset="-122"/>
                <a:cs typeface="Merriweather Bold" pitchFamily="34" charset="-120"/>
              </a:rPr>
              <a:t>Automatización</a:t>
            </a:r>
            <a:endParaRPr lang="en-US" b="1" dirty="0">
              <a:solidFill>
                <a:schemeClr val="bg1"/>
              </a:solidFill>
              <a:latin typeface="Arial Narrow" panose="020B0606020202030204" pitchFamily="34" charset="0"/>
              <a:ea typeface="Merriweather Bold" pitchFamily="34" charset="-122"/>
              <a:cs typeface="Merriweather Bold" pitchFamily="34" charset="-120"/>
            </a:endParaRPr>
          </a:p>
        </p:txBody>
      </p:sp>
      <p:sp>
        <p:nvSpPr>
          <p:cNvPr id="20" name="Text 6">
            <a:extLst>
              <a:ext uri="{FF2B5EF4-FFF2-40B4-BE49-F238E27FC236}">
                <a16:creationId xmlns:a16="http://schemas.microsoft.com/office/drawing/2014/main" id="{6C4960EF-A91E-4237-B387-04E4712E6486}"/>
              </a:ext>
            </a:extLst>
          </p:cNvPr>
          <p:cNvSpPr/>
          <p:nvPr/>
        </p:nvSpPr>
        <p:spPr>
          <a:xfrm>
            <a:off x="6943940" y="3156925"/>
            <a:ext cx="2575244" cy="1300775"/>
          </a:xfrm>
          <a:prstGeom prst="rect">
            <a:avLst/>
          </a:prstGeom>
          <a:noFill/>
          <a:ln/>
        </p:spPr>
        <p:txBody>
          <a:bodyPr wrap="square" lIns="0" tIns="0" rIns="0" bIns="0" rtlCol="0" anchor="t"/>
          <a:lstStyle/>
          <a:p>
            <a:pPr>
              <a:lnSpc>
                <a:spcPts val="2500"/>
              </a:lnSpc>
            </a:pPr>
            <a:r>
              <a:rPr lang="es-ES" dirty="0">
                <a:solidFill>
                  <a:schemeClr val="bg1"/>
                </a:solidFill>
                <a:latin typeface="Arial Narrow" panose="020B0606020202030204" pitchFamily="34" charset="0"/>
                <a:ea typeface="Open Sans" pitchFamily="34" charset="-122"/>
                <a:cs typeface="Open Sans" pitchFamily="34" charset="-120"/>
              </a:rPr>
              <a:t>Supervisión y control en tiempo real de EDAR, EBAR y colectores mediante PLC y sistemas SCADA distribuidos</a:t>
            </a:r>
          </a:p>
        </p:txBody>
      </p:sp>
      <p:sp>
        <p:nvSpPr>
          <p:cNvPr id="21" name="Text 5">
            <a:extLst>
              <a:ext uri="{FF2B5EF4-FFF2-40B4-BE49-F238E27FC236}">
                <a16:creationId xmlns:a16="http://schemas.microsoft.com/office/drawing/2014/main" id="{C668C582-1026-4D65-8E95-1E4937C9D585}"/>
              </a:ext>
            </a:extLst>
          </p:cNvPr>
          <p:cNvSpPr/>
          <p:nvPr/>
        </p:nvSpPr>
        <p:spPr>
          <a:xfrm>
            <a:off x="6828222" y="4814138"/>
            <a:ext cx="2969700" cy="310158"/>
          </a:xfrm>
          <a:prstGeom prst="rect">
            <a:avLst/>
          </a:prstGeom>
          <a:noFill/>
          <a:ln/>
        </p:spPr>
        <p:txBody>
          <a:bodyPr wrap="none" lIns="0" tIns="0" rIns="0" bIns="0" rtlCol="0" anchor="t"/>
          <a:lstStyle/>
          <a:p>
            <a:pPr>
              <a:lnSpc>
                <a:spcPts val="2400"/>
              </a:lnSpc>
            </a:pPr>
            <a:r>
              <a:rPr lang="en-US" b="1" dirty="0">
                <a:solidFill>
                  <a:schemeClr val="bg1"/>
                </a:solidFill>
                <a:latin typeface="Merriweather Bold" pitchFamily="34" charset="0"/>
                <a:ea typeface="Merriweather Bold" pitchFamily="34" charset="-122"/>
                <a:cs typeface="Merriweather Bold" pitchFamily="34" charset="-120"/>
              </a:rPr>
              <a:t>"n" </a:t>
            </a:r>
            <a:r>
              <a:rPr lang="en-US" b="1" dirty="0" err="1">
                <a:solidFill>
                  <a:schemeClr val="bg1"/>
                </a:solidFill>
                <a:latin typeface="Merriweather Bold" pitchFamily="34" charset="0"/>
                <a:ea typeface="Merriweather Bold" pitchFamily="34" charset="-122"/>
                <a:cs typeface="Merriweather Bold" pitchFamily="34" charset="-120"/>
              </a:rPr>
              <a:t>Plataformas</a:t>
            </a:r>
            <a:endParaRPr lang="en-US" dirty="0">
              <a:solidFill>
                <a:schemeClr val="bg1"/>
              </a:solidFill>
            </a:endParaRPr>
          </a:p>
        </p:txBody>
      </p:sp>
      <p:sp>
        <p:nvSpPr>
          <p:cNvPr id="22" name="Text 6">
            <a:extLst>
              <a:ext uri="{FF2B5EF4-FFF2-40B4-BE49-F238E27FC236}">
                <a16:creationId xmlns:a16="http://schemas.microsoft.com/office/drawing/2014/main" id="{A98CEEDF-7179-4B08-B34B-7B6AA98135B6}"/>
              </a:ext>
            </a:extLst>
          </p:cNvPr>
          <p:cNvSpPr/>
          <p:nvPr/>
        </p:nvSpPr>
        <p:spPr>
          <a:xfrm>
            <a:off x="7076554" y="5124937"/>
            <a:ext cx="2575244" cy="1300775"/>
          </a:xfrm>
          <a:prstGeom prst="rect">
            <a:avLst/>
          </a:prstGeom>
          <a:noFill/>
          <a:ln/>
        </p:spPr>
        <p:txBody>
          <a:bodyPr wrap="square" lIns="0" tIns="0" rIns="0" bIns="0" rtlCol="0" anchor="t"/>
          <a:lstStyle/>
          <a:p>
            <a:pPr>
              <a:lnSpc>
                <a:spcPts val="2500"/>
              </a:lnSpc>
            </a:pPr>
            <a:r>
              <a:rPr lang="es-ES" dirty="0">
                <a:solidFill>
                  <a:schemeClr val="bg1"/>
                </a:solidFill>
                <a:latin typeface="Arial Narrow" panose="020B0606020202030204" pitchFamily="34" charset="0"/>
                <a:ea typeface="Open Sans" pitchFamily="34" charset="-122"/>
                <a:cs typeface="Open Sans" pitchFamily="34" charset="-120"/>
              </a:rPr>
              <a:t>Múltiples plataformas sectoriales que requieren un HUB integrador para evitar silos de información y duplicidades</a:t>
            </a:r>
          </a:p>
        </p:txBody>
      </p:sp>
    </p:spTree>
    <p:extLst>
      <p:ext uri="{BB962C8B-B14F-4D97-AF65-F5344CB8AC3E}">
        <p14:creationId xmlns:p14="http://schemas.microsoft.com/office/powerpoint/2010/main" val="2539536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esquinas superiores redondeadas 2">
            <a:extLst>
              <a:ext uri="{FF2B5EF4-FFF2-40B4-BE49-F238E27FC236}">
                <a16:creationId xmlns:a16="http://schemas.microsoft.com/office/drawing/2014/main" id="{0A9EA81C-1880-43F1-A6B8-A5FC49225196}"/>
              </a:ext>
            </a:extLst>
          </p:cNvPr>
          <p:cNvSpPr/>
          <p:nvPr/>
        </p:nvSpPr>
        <p:spPr>
          <a:xfrm rot="16200000">
            <a:off x="-681882" y="5454709"/>
            <a:ext cx="1917215"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Institucional</a:t>
            </a:r>
            <a:endParaRPr lang="ca-ES" sz="2000" b="1" dirty="0">
              <a:latin typeface="Arial Narrow" panose="020B0606020202030204" pitchFamily="34" charset="0"/>
            </a:endParaRPr>
          </a:p>
        </p:txBody>
      </p:sp>
      <p:sp>
        <p:nvSpPr>
          <p:cNvPr id="4" name="Rectángulo: esquinas superiores redondeadas 3">
            <a:extLst>
              <a:ext uri="{FF2B5EF4-FFF2-40B4-BE49-F238E27FC236}">
                <a16:creationId xmlns:a16="http://schemas.microsoft.com/office/drawing/2014/main" id="{49EAC889-CCCE-4599-BB8A-D0E503162B5B}"/>
              </a:ext>
            </a:extLst>
          </p:cNvPr>
          <p:cNvSpPr/>
          <p:nvPr/>
        </p:nvSpPr>
        <p:spPr>
          <a:xfrm rot="16200000">
            <a:off x="-475261" y="3577974"/>
            <a:ext cx="1509894"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Digital</a:t>
            </a:r>
            <a:endParaRPr lang="ca-ES" sz="2000" b="1" dirty="0">
              <a:latin typeface="Arial Narrow" panose="020B0606020202030204" pitchFamily="34" charset="0"/>
            </a:endParaRPr>
          </a:p>
        </p:txBody>
      </p:sp>
      <p:sp>
        <p:nvSpPr>
          <p:cNvPr id="5" name="Rectángulo: esquinas superiores redondeadas 4">
            <a:extLst>
              <a:ext uri="{FF2B5EF4-FFF2-40B4-BE49-F238E27FC236}">
                <a16:creationId xmlns:a16="http://schemas.microsoft.com/office/drawing/2014/main" id="{C4605DF7-C8D8-4948-ADE4-B33BB3A8F2CF}"/>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Ambiental</a:t>
            </a:r>
            <a:endParaRPr lang="ca-ES" sz="2000" b="1" dirty="0">
              <a:latin typeface="Arial Narrow" panose="020B0606020202030204" pitchFamily="34" charset="0"/>
            </a:endParaRPr>
          </a:p>
        </p:txBody>
      </p:sp>
      <p:cxnSp>
        <p:nvCxnSpPr>
          <p:cNvPr id="6" name="Conector recto 5">
            <a:extLst>
              <a:ext uri="{FF2B5EF4-FFF2-40B4-BE49-F238E27FC236}">
                <a16:creationId xmlns:a16="http://schemas.microsoft.com/office/drawing/2014/main" id="{543C8A27-CD0C-4BE5-B123-958AA072572F}"/>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1BEDB2D1-12D6-4452-9B80-BC441F39A911}"/>
              </a:ext>
            </a:extLst>
          </p:cNvPr>
          <p:cNvSpPr/>
          <p:nvPr/>
        </p:nvSpPr>
        <p:spPr>
          <a:xfrm>
            <a:off x="958703" y="1082675"/>
            <a:ext cx="10363531" cy="523220"/>
          </a:xfrm>
          <a:prstGeom prst="rect">
            <a:avLst/>
          </a:prstGeom>
        </p:spPr>
        <p:txBody>
          <a:bodyPr wrap="square">
            <a:spAutoFit/>
          </a:bodyPr>
          <a:lstStyle/>
          <a:p>
            <a:pPr lvl="0" algn="just"/>
            <a:r>
              <a:rPr lang="es-ES" sz="2800" b="1" dirty="0">
                <a:solidFill>
                  <a:schemeClr val="tx1">
                    <a:lumMod val="65000"/>
                    <a:lumOff val="35000"/>
                  </a:schemeClr>
                </a:solidFill>
                <a:latin typeface="Arial Narrow" panose="020B0606020202030204" pitchFamily="34" charset="0"/>
                <a:cs typeface="Arial" panose="020B0604020202020204" pitchFamily="34" charset="0"/>
                <a:sym typeface="Poppins"/>
              </a:rPr>
              <a:t>Un universo digital complejo: La arquitectura tecnológica</a:t>
            </a:r>
            <a:endParaRPr lang="ca" sz="2800" b="1" dirty="0">
              <a:solidFill>
                <a:schemeClr val="tx1">
                  <a:lumMod val="65000"/>
                  <a:lumOff val="35000"/>
                </a:schemeClr>
              </a:solidFill>
              <a:latin typeface="Arial Narrow" panose="020B0606020202030204" pitchFamily="34" charset="0"/>
              <a:cs typeface="Arial" panose="020B0604020202020204" pitchFamily="34" charset="0"/>
              <a:sym typeface="Poppins"/>
            </a:endParaRPr>
          </a:p>
        </p:txBody>
      </p:sp>
      <p:sp>
        <p:nvSpPr>
          <p:cNvPr id="15" name="Text 5">
            <a:extLst>
              <a:ext uri="{FF2B5EF4-FFF2-40B4-BE49-F238E27FC236}">
                <a16:creationId xmlns:a16="http://schemas.microsoft.com/office/drawing/2014/main" id="{DDD5E01D-E997-47D3-ACED-0B6E4C0CCBE9}"/>
              </a:ext>
            </a:extLst>
          </p:cNvPr>
          <p:cNvSpPr/>
          <p:nvPr/>
        </p:nvSpPr>
        <p:spPr>
          <a:xfrm>
            <a:off x="3172091" y="2793751"/>
            <a:ext cx="2883707" cy="310158"/>
          </a:xfrm>
          <a:prstGeom prst="rect">
            <a:avLst/>
          </a:prstGeom>
          <a:noFill/>
          <a:ln/>
        </p:spPr>
        <p:txBody>
          <a:bodyPr wrap="none" lIns="0" tIns="0" rIns="0" bIns="0" rtlCol="0" anchor="t"/>
          <a:lstStyle/>
          <a:p>
            <a:pPr marL="0" indent="0" algn="l">
              <a:lnSpc>
                <a:spcPts val="2400"/>
              </a:lnSpc>
              <a:buNone/>
            </a:pPr>
            <a:r>
              <a:rPr lang="en-US" b="1" dirty="0">
                <a:solidFill>
                  <a:schemeClr val="bg1"/>
                </a:solidFill>
                <a:latin typeface="Arial Narrow" panose="020B0606020202030204" pitchFamily="34" charset="0"/>
                <a:ea typeface="Merriweather Bold" pitchFamily="34" charset="-122"/>
                <a:cs typeface="Merriweather Bold" pitchFamily="34" charset="-120"/>
              </a:rPr>
              <a:t>Programas de Gestión</a:t>
            </a:r>
            <a:endParaRPr lang="en-US" dirty="0">
              <a:solidFill>
                <a:schemeClr val="bg1"/>
              </a:solidFill>
              <a:latin typeface="Arial Narrow" panose="020B0606020202030204" pitchFamily="34" charset="0"/>
            </a:endParaRPr>
          </a:p>
        </p:txBody>
      </p:sp>
      <p:sp>
        <p:nvSpPr>
          <p:cNvPr id="16" name="Text 6">
            <a:extLst>
              <a:ext uri="{FF2B5EF4-FFF2-40B4-BE49-F238E27FC236}">
                <a16:creationId xmlns:a16="http://schemas.microsoft.com/office/drawing/2014/main" id="{4D271D98-AD54-4190-A6A9-A592F1EDF216}"/>
              </a:ext>
            </a:extLst>
          </p:cNvPr>
          <p:cNvSpPr/>
          <p:nvPr/>
        </p:nvSpPr>
        <p:spPr>
          <a:xfrm>
            <a:off x="3267613" y="3124334"/>
            <a:ext cx="2434688" cy="1133129"/>
          </a:xfrm>
          <a:prstGeom prst="rect">
            <a:avLst/>
          </a:prstGeom>
          <a:noFill/>
          <a:ln/>
        </p:spPr>
        <p:txBody>
          <a:bodyPr wrap="square" lIns="0" tIns="0" rIns="0" bIns="0" rtlCol="0" anchor="t"/>
          <a:lstStyle/>
          <a:p>
            <a:pPr marL="0" indent="0">
              <a:lnSpc>
                <a:spcPts val="2500"/>
              </a:lnSpc>
              <a:buNone/>
            </a:pPr>
            <a:r>
              <a:rPr lang="en-US" dirty="0">
                <a:solidFill>
                  <a:schemeClr val="bg1"/>
                </a:solidFill>
                <a:latin typeface="Arial Narrow" panose="020B0606020202030204" pitchFamily="34" charset="0"/>
                <a:ea typeface="Open Sans" pitchFamily="34" charset="-122"/>
                <a:cs typeface="Open Sans" pitchFamily="34" charset="-120"/>
              </a:rPr>
              <a:t>ERP, GMAO, LIMS, sistemas de facturación y ofimática colaborativa integrados</a:t>
            </a:r>
            <a:endParaRPr lang="en-US" dirty="0">
              <a:solidFill>
                <a:schemeClr val="bg1"/>
              </a:solidFill>
              <a:latin typeface="Arial Narrow" panose="020B0606020202030204" pitchFamily="34" charset="0"/>
            </a:endParaRPr>
          </a:p>
        </p:txBody>
      </p:sp>
      <p:sp>
        <p:nvSpPr>
          <p:cNvPr id="20" name="Text 6">
            <a:extLst>
              <a:ext uri="{FF2B5EF4-FFF2-40B4-BE49-F238E27FC236}">
                <a16:creationId xmlns:a16="http://schemas.microsoft.com/office/drawing/2014/main" id="{6C4960EF-A91E-4237-B387-04E4712E6486}"/>
              </a:ext>
            </a:extLst>
          </p:cNvPr>
          <p:cNvSpPr/>
          <p:nvPr/>
        </p:nvSpPr>
        <p:spPr>
          <a:xfrm>
            <a:off x="6943940" y="3156925"/>
            <a:ext cx="2575244" cy="1300775"/>
          </a:xfrm>
          <a:prstGeom prst="rect">
            <a:avLst/>
          </a:prstGeom>
          <a:noFill/>
          <a:ln/>
        </p:spPr>
        <p:txBody>
          <a:bodyPr wrap="square" lIns="0" tIns="0" rIns="0" bIns="0" rtlCol="0" anchor="t"/>
          <a:lstStyle/>
          <a:p>
            <a:pPr>
              <a:lnSpc>
                <a:spcPts val="2500"/>
              </a:lnSpc>
            </a:pPr>
            <a:r>
              <a:rPr lang="es-ES" dirty="0">
                <a:solidFill>
                  <a:schemeClr val="bg1"/>
                </a:solidFill>
                <a:latin typeface="Arial Narrow" panose="020B0606020202030204" pitchFamily="34" charset="0"/>
                <a:ea typeface="Open Sans" pitchFamily="34" charset="-122"/>
                <a:cs typeface="Open Sans" pitchFamily="34" charset="-120"/>
              </a:rPr>
              <a:t>Supervisión y control en tiempo real de EDAR, EBAR y colectores mediante PLC y sistemas SCADA distribuidos</a:t>
            </a:r>
          </a:p>
        </p:txBody>
      </p:sp>
      <p:sp>
        <p:nvSpPr>
          <p:cNvPr id="22" name="Text 6">
            <a:extLst>
              <a:ext uri="{FF2B5EF4-FFF2-40B4-BE49-F238E27FC236}">
                <a16:creationId xmlns:a16="http://schemas.microsoft.com/office/drawing/2014/main" id="{A98CEEDF-7179-4B08-B34B-7B6AA98135B6}"/>
              </a:ext>
            </a:extLst>
          </p:cNvPr>
          <p:cNvSpPr/>
          <p:nvPr/>
        </p:nvSpPr>
        <p:spPr>
          <a:xfrm>
            <a:off x="7076554" y="5124937"/>
            <a:ext cx="2575244" cy="1300775"/>
          </a:xfrm>
          <a:prstGeom prst="rect">
            <a:avLst/>
          </a:prstGeom>
          <a:noFill/>
          <a:ln/>
        </p:spPr>
        <p:txBody>
          <a:bodyPr wrap="square" lIns="0" tIns="0" rIns="0" bIns="0" rtlCol="0" anchor="t"/>
          <a:lstStyle/>
          <a:p>
            <a:pPr>
              <a:lnSpc>
                <a:spcPts val="2500"/>
              </a:lnSpc>
            </a:pPr>
            <a:r>
              <a:rPr lang="es-ES" dirty="0">
                <a:solidFill>
                  <a:schemeClr val="bg1"/>
                </a:solidFill>
                <a:latin typeface="Arial Narrow" panose="020B0606020202030204" pitchFamily="34" charset="0"/>
                <a:ea typeface="Open Sans" pitchFamily="34" charset="-122"/>
                <a:cs typeface="Open Sans" pitchFamily="34" charset="-120"/>
              </a:rPr>
              <a:t>Múltiples plataformas sectoriales que requieren un HUB integrador para evitar silos de información y duplicidades</a:t>
            </a:r>
          </a:p>
        </p:txBody>
      </p:sp>
      <p:pic>
        <p:nvPicPr>
          <p:cNvPr id="23" name="Picture 2">
            <a:extLst>
              <a:ext uri="{FF2B5EF4-FFF2-40B4-BE49-F238E27FC236}">
                <a16:creationId xmlns:a16="http://schemas.microsoft.com/office/drawing/2014/main" id="{882812FE-93BF-443F-A681-941EC82251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540" y="1461875"/>
            <a:ext cx="10972800" cy="559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843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esquinas superiores redondeadas 2">
            <a:extLst>
              <a:ext uri="{FF2B5EF4-FFF2-40B4-BE49-F238E27FC236}">
                <a16:creationId xmlns:a16="http://schemas.microsoft.com/office/drawing/2014/main" id="{0A9EA81C-1880-43F1-A6B8-A5FC49225196}"/>
              </a:ext>
            </a:extLst>
          </p:cNvPr>
          <p:cNvSpPr/>
          <p:nvPr/>
        </p:nvSpPr>
        <p:spPr>
          <a:xfrm rot="16200000">
            <a:off x="-681882" y="5454709"/>
            <a:ext cx="1917215"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Institucional</a:t>
            </a:r>
            <a:endParaRPr lang="ca-ES" sz="2000" b="1" dirty="0">
              <a:latin typeface="Arial Narrow" panose="020B0606020202030204" pitchFamily="34" charset="0"/>
            </a:endParaRPr>
          </a:p>
        </p:txBody>
      </p:sp>
      <p:sp>
        <p:nvSpPr>
          <p:cNvPr id="4" name="Rectángulo: esquinas superiores redondeadas 3">
            <a:extLst>
              <a:ext uri="{FF2B5EF4-FFF2-40B4-BE49-F238E27FC236}">
                <a16:creationId xmlns:a16="http://schemas.microsoft.com/office/drawing/2014/main" id="{49EAC889-CCCE-4599-BB8A-D0E503162B5B}"/>
              </a:ext>
            </a:extLst>
          </p:cNvPr>
          <p:cNvSpPr/>
          <p:nvPr/>
        </p:nvSpPr>
        <p:spPr>
          <a:xfrm rot="16200000">
            <a:off x="-475261" y="3577974"/>
            <a:ext cx="1509894"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Digital</a:t>
            </a:r>
            <a:endParaRPr lang="ca-ES" sz="2000" b="1" dirty="0">
              <a:latin typeface="Arial Narrow" panose="020B0606020202030204" pitchFamily="34" charset="0"/>
            </a:endParaRPr>
          </a:p>
        </p:txBody>
      </p:sp>
      <p:sp>
        <p:nvSpPr>
          <p:cNvPr id="5" name="Rectángulo: esquinas superiores redondeadas 4">
            <a:extLst>
              <a:ext uri="{FF2B5EF4-FFF2-40B4-BE49-F238E27FC236}">
                <a16:creationId xmlns:a16="http://schemas.microsoft.com/office/drawing/2014/main" id="{C4605DF7-C8D8-4948-ADE4-B33BB3A8F2CF}"/>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Ambiental</a:t>
            </a:r>
            <a:endParaRPr lang="ca-ES" sz="2000" b="1" dirty="0">
              <a:latin typeface="Arial Narrow" panose="020B0606020202030204" pitchFamily="34" charset="0"/>
            </a:endParaRPr>
          </a:p>
        </p:txBody>
      </p:sp>
      <p:cxnSp>
        <p:nvCxnSpPr>
          <p:cNvPr id="6" name="Conector recto 5">
            <a:extLst>
              <a:ext uri="{FF2B5EF4-FFF2-40B4-BE49-F238E27FC236}">
                <a16:creationId xmlns:a16="http://schemas.microsoft.com/office/drawing/2014/main" id="{543C8A27-CD0C-4BE5-B123-958AA072572F}"/>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Text 5">
            <a:extLst>
              <a:ext uri="{FF2B5EF4-FFF2-40B4-BE49-F238E27FC236}">
                <a16:creationId xmlns:a16="http://schemas.microsoft.com/office/drawing/2014/main" id="{DDD5E01D-E997-47D3-ACED-0B6E4C0CCBE9}"/>
              </a:ext>
            </a:extLst>
          </p:cNvPr>
          <p:cNvSpPr/>
          <p:nvPr/>
        </p:nvSpPr>
        <p:spPr>
          <a:xfrm>
            <a:off x="3172091" y="2793751"/>
            <a:ext cx="2883707" cy="310158"/>
          </a:xfrm>
          <a:prstGeom prst="rect">
            <a:avLst/>
          </a:prstGeom>
          <a:noFill/>
          <a:ln/>
        </p:spPr>
        <p:txBody>
          <a:bodyPr wrap="none" lIns="0" tIns="0" rIns="0" bIns="0" rtlCol="0" anchor="t"/>
          <a:lstStyle/>
          <a:p>
            <a:pPr marL="0" indent="0" algn="l">
              <a:lnSpc>
                <a:spcPts val="2400"/>
              </a:lnSpc>
              <a:buNone/>
            </a:pPr>
            <a:r>
              <a:rPr lang="en-US" b="1" dirty="0">
                <a:solidFill>
                  <a:schemeClr val="bg1"/>
                </a:solidFill>
                <a:latin typeface="Arial Narrow" panose="020B0606020202030204" pitchFamily="34" charset="0"/>
                <a:ea typeface="Merriweather Bold" pitchFamily="34" charset="-122"/>
                <a:cs typeface="Merriweather Bold" pitchFamily="34" charset="-120"/>
              </a:rPr>
              <a:t>Programas de Gestión</a:t>
            </a:r>
            <a:endParaRPr lang="en-US" dirty="0">
              <a:solidFill>
                <a:schemeClr val="bg1"/>
              </a:solidFill>
              <a:latin typeface="Arial Narrow" panose="020B0606020202030204" pitchFamily="34" charset="0"/>
            </a:endParaRPr>
          </a:p>
        </p:txBody>
      </p:sp>
      <p:sp>
        <p:nvSpPr>
          <p:cNvPr id="16" name="Text 6">
            <a:extLst>
              <a:ext uri="{FF2B5EF4-FFF2-40B4-BE49-F238E27FC236}">
                <a16:creationId xmlns:a16="http://schemas.microsoft.com/office/drawing/2014/main" id="{4D271D98-AD54-4190-A6A9-A592F1EDF216}"/>
              </a:ext>
            </a:extLst>
          </p:cNvPr>
          <p:cNvSpPr/>
          <p:nvPr/>
        </p:nvSpPr>
        <p:spPr>
          <a:xfrm>
            <a:off x="3267613" y="3124334"/>
            <a:ext cx="2434688" cy="1133129"/>
          </a:xfrm>
          <a:prstGeom prst="rect">
            <a:avLst/>
          </a:prstGeom>
          <a:noFill/>
          <a:ln/>
        </p:spPr>
        <p:txBody>
          <a:bodyPr wrap="square" lIns="0" tIns="0" rIns="0" bIns="0" rtlCol="0" anchor="t"/>
          <a:lstStyle/>
          <a:p>
            <a:pPr marL="0" indent="0">
              <a:lnSpc>
                <a:spcPts val="2500"/>
              </a:lnSpc>
              <a:buNone/>
            </a:pPr>
            <a:r>
              <a:rPr lang="en-US" dirty="0">
                <a:solidFill>
                  <a:schemeClr val="bg1"/>
                </a:solidFill>
                <a:latin typeface="Arial Narrow" panose="020B0606020202030204" pitchFamily="34" charset="0"/>
                <a:ea typeface="Open Sans" pitchFamily="34" charset="-122"/>
                <a:cs typeface="Open Sans" pitchFamily="34" charset="-120"/>
              </a:rPr>
              <a:t>ERP, GMAO, LIMS, sistemas de facturación y ofimática colaborativa integrados</a:t>
            </a:r>
            <a:endParaRPr lang="en-US" dirty="0">
              <a:solidFill>
                <a:schemeClr val="bg1"/>
              </a:solidFill>
              <a:latin typeface="Arial Narrow" panose="020B0606020202030204" pitchFamily="34" charset="0"/>
            </a:endParaRPr>
          </a:p>
        </p:txBody>
      </p:sp>
      <p:sp>
        <p:nvSpPr>
          <p:cNvPr id="20" name="Text 6">
            <a:extLst>
              <a:ext uri="{FF2B5EF4-FFF2-40B4-BE49-F238E27FC236}">
                <a16:creationId xmlns:a16="http://schemas.microsoft.com/office/drawing/2014/main" id="{6C4960EF-A91E-4237-B387-04E4712E6486}"/>
              </a:ext>
            </a:extLst>
          </p:cNvPr>
          <p:cNvSpPr/>
          <p:nvPr/>
        </p:nvSpPr>
        <p:spPr>
          <a:xfrm>
            <a:off x="6943940" y="3156925"/>
            <a:ext cx="2575244" cy="1300775"/>
          </a:xfrm>
          <a:prstGeom prst="rect">
            <a:avLst/>
          </a:prstGeom>
          <a:noFill/>
          <a:ln/>
        </p:spPr>
        <p:txBody>
          <a:bodyPr wrap="square" lIns="0" tIns="0" rIns="0" bIns="0" rtlCol="0" anchor="t"/>
          <a:lstStyle/>
          <a:p>
            <a:pPr>
              <a:lnSpc>
                <a:spcPts val="2500"/>
              </a:lnSpc>
            </a:pPr>
            <a:r>
              <a:rPr lang="es-ES" dirty="0">
                <a:solidFill>
                  <a:schemeClr val="bg1"/>
                </a:solidFill>
                <a:latin typeface="Arial Narrow" panose="020B0606020202030204" pitchFamily="34" charset="0"/>
                <a:ea typeface="Open Sans" pitchFamily="34" charset="-122"/>
                <a:cs typeface="Open Sans" pitchFamily="34" charset="-120"/>
              </a:rPr>
              <a:t>Supervisión y control en tiempo real de EDAR, EBAR y colectores mediante PLC y sistemas SCADA distribuidos</a:t>
            </a:r>
          </a:p>
        </p:txBody>
      </p:sp>
      <p:sp>
        <p:nvSpPr>
          <p:cNvPr id="22" name="Text 6">
            <a:extLst>
              <a:ext uri="{FF2B5EF4-FFF2-40B4-BE49-F238E27FC236}">
                <a16:creationId xmlns:a16="http://schemas.microsoft.com/office/drawing/2014/main" id="{A98CEEDF-7179-4B08-B34B-7B6AA98135B6}"/>
              </a:ext>
            </a:extLst>
          </p:cNvPr>
          <p:cNvSpPr/>
          <p:nvPr/>
        </p:nvSpPr>
        <p:spPr>
          <a:xfrm>
            <a:off x="7076554" y="5124937"/>
            <a:ext cx="2575244" cy="1300775"/>
          </a:xfrm>
          <a:prstGeom prst="rect">
            <a:avLst/>
          </a:prstGeom>
          <a:noFill/>
          <a:ln/>
        </p:spPr>
        <p:txBody>
          <a:bodyPr wrap="square" lIns="0" tIns="0" rIns="0" bIns="0" rtlCol="0" anchor="t"/>
          <a:lstStyle/>
          <a:p>
            <a:pPr>
              <a:lnSpc>
                <a:spcPts val="2500"/>
              </a:lnSpc>
            </a:pPr>
            <a:r>
              <a:rPr lang="es-ES" dirty="0">
                <a:solidFill>
                  <a:schemeClr val="bg1"/>
                </a:solidFill>
                <a:latin typeface="Arial Narrow" panose="020B0606020202030204" pitchFamily="34" charset="0"/>
                <a:ea typeface="Open Sans" pitchFamily="34" charset="-122"/>
                <a:cs typeface="Open Sans" pitchFamily="34" charset="-120"/>
              </a:rPr>
              <a:t>Múltiples plataformas sectoriales que requieren un HUB integrador para evitar silos de información y duplicidades</a:t>
            </a:r>
          </a:p>
        </p:txBody>
      </p:sp>
      <p:pic>
        <p:nvPicPr>
          <p:cNvPr id="13" name="Picture 2">
            <a:extLst>
              <a:ext uri="{FF2B5EF4-FFF2-40B4-BE49-F238E27FC236}">
                <a16:creationId xmlns:a16="http://schemas.microsoft.com/office/drawing/2014/main" id="{61C93147-3C77-4C1F-85BA-9C7073B5B8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2" y="1132325"/>
            <a:ext cx="11344275" cy="54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815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esquinas superiores redondeadas 2">
            <a:extLst>
              <a:ext uri="{FF2B5EF4-FFF2-40B4-BE49-F238E27FC236}">
                <a16:creationId xmlns:a16="http://schemas.microsoft.com/office/drawing/2014/main" id="{407BCDF4-E0A9-4B58-9979-CB437A7041F9}"/>
              </a:ext>
            </a:extLst>
          </p:cNvPr>
          <p:cNvSpPr/>
          <p:nvPr/>
        </p:nvSpPr>
        <p:spPr>
          <a:xfrm rot="16200000">
            <a:off x="-681882" y="5454709"/>
            <a:ext cx="1917215"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a:t>
            </a:r>
            <a:r>
              <a:rPr kumimoji="0" lang="es-ES" sz="20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 Institucional</a:t>
            </a:r>
            <a:endParaRPr kumimoji="0" lang="ca-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4" name="Rectángulo: esquinas superiores redondeadas 3">
            <a:extLst>
              <a:ext uri="{FF2B5EF4-FFF2-40B4-BE49-F238E27FC236}">
                <a16:creationId xmlns:a16="http://schemas.microsoft.com/office/drawing/2014/main" id="{0D6F17CF-FD95-44DB-80FE-47AF5C0FAB7F}"/>
              </a:ext>
            </a:extLst>
          </p:cNvPr>
          <p:cNvSpPr/>
          <p:nvPr/>
        </p:nvSpPr>
        <p:spPr>
          <a:xfrm rot="16200000">
            <a:off x="-475261" y="3577974"/>
            <a:ext cx="1509894"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a:t>
            </a:r>
            <a:r>
              <a:rPr kumimoji="0" lang="es-ES" sz="20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 Digital</a:t>
            </a:r>
            <a:endParaRPr kumimoji="0" lang="ca-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5" name="Rectángulo: esquinas superiores redondeadas 4">
            <a:extLst>
              <a:ext uri="{FF2B5EF4-FFF2-40B4-BE49-F238E27FC236}">
                <a16:creationId xmlns:a16="http://schemas.microsoft.com/office/drawing/2014/main" id="{B259C8A6-EAF2-4E56-8A81-6093E7E44AAB}"/>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 Ambiental</a:t>
            </a:r>
            <a:endParaRPr kumimoji="0" lang="ca-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cxnSp>
        <p:nvCxnSpPr>
          <p:cNvPr id="6" name="Conector recto 5">
            <a:extLst>
              <a:ext uri="{FF2B5EF4-FFF2-40B4-BE49-F238E27FC236}">
                <a16:creationId xmlns:a16="http://schemas.microsoft.com/office/drawing/2014/main" id="{C52F367A-C761-4303-A613-1BF6827542CE}"/>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B5896391-A9B1-4A20-9552-A2596C8A536B}"/>
              </a:ext>
            </a:extLst>
          </p:cNvPr>
          <p:cNvSpPr/>
          <p:nvPr/>
        </p:nvSpPr>
        <p:spPr>
          <a:xfrm>
            <a:off x="958703" y="1082675"/>
            <a:ext cx="103635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panose="020B0604020202020204" pitchFamily="34" charset="0"/>
                <a:sym typeface="Poppins"/>
              </a:rPr>
              <a:t>Proyecto PAITIDA: Digitalización Integral del Ciclo del Agua</a:t>
            </a:r>
          </a:p>
        </p:txBody>
      </p:sp>
      <p:sp>
        <p:nvSpPr>
          <p:cNvPr id="9" name="Rectángulo 14">
            <a:extLst>
              <a:ext uri="{FF2B5EF4-FFF2-40B4-BE49-F238E27FC236}">
                <a16:creationId xmlns:a16="http://schemas.microsoft.com/office/drawing/2014/main" id="{B67BCA3A-D183-408E-9B1B-77BF3E46F011}"/>
              </a:ext>
            </a:extLst>
          </p:cNvPr>
          <p:cNvSpPr/>
          <p:nvPr/>
        </p:nvSpPr>
        <p:spPr bwMode="auto">
          <a:xfrm>
            <a:off x="958703" y="1605895"/>
            <a:ext cx="10951177"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Objetivo: Incrementar la </a:t>
            </a:r>
            <a:r>
              <a:rPr kumimoji="0" lang="es-ES" sz="1800" b="1"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eficiencia del ciclo integral del agua </a:t>
            </a:r>
            <a:r>
              <a:rPr kumimoji="0" lang="es-ES" sz="18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y mejorar la </a:t>
            </a:r>
            <a:r>
              <a:rPr kumimoji="0" lang="es-ES" sz="1800" b="1"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resiliencia</a:t>
            </a:r>
            <a:r>
              <a:rPr kumimoji="0" lang="es-ES" sz="18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 ante las amenazas del </a:t>
            </a:r>
            <a:r>
              <a:rPr kumimoji="0" lang="es-ES" sz="1800" b="1"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cambio climático</a:t>
            </a:r>
            <a:r>
              <a:rPr kumimoji="0" lang="es-ES" sz="18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¿Cómo?
Mejorando la calidad del agua superficial y subterránea del río Besòs.
Colaborando en el incremento de la disponibilidad hídrica.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lumMod val="75000"/>
                  <a:lumOff val="25000"/>
                </a:prstClr>
              </a:solidFill>
              <a:effectLst/>
              <a:uLnTx/>
              <a:uFillTx/>
              <a:latin typeface="Arial Narro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Motivación:</a:t>
            </a: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Rectángulo 52">
            <a:extLst>
              <a:ext uri="{FF2B5EF4-FFF2-40B4-BE49-F238E27FC236}">
                <a16:creationId xmlns:a16="http://schemas.microsoft.com/office/drawing/2014/main" id="{59D858AE-E325-43B8-BF83-BE0B43D0BBFA}"/>
              </a:ext>
            </a:extLst>
          </p:cNvPr>
          <p:cNvSpPr/>
          <p:nvPr/>
        </p:nvSpPr>
        <p:spPr bwMode="auto">
          <a:xfrm>
            <a:off x="7733171" y="2387548"/>
            <a:ext cx="37196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Mediante la Digitalización del sistema de colectores y de las EDAR</a:t>
            </a: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Flecha: a la derecha 11">
            <a:extLst>
              <a:ext uri="{FF2B5EF4-FFF2-40B4-BE49-F238E27FC236}">
                <a16:creationId xmlns:a16="http://schemas.microsoft.com/office/drawing/2014/main" id="{C792DD6C-8A9D-4FA8-BD44-3C703CBEF77A}"/>
              </a:ext>
            </a:extLst>
          </p:cNvPr>
          <p:cNvSpPr/>
          <p:nvPr/>
        </p:nvSpPr>
        <p:spPr>
          <a:xfrm>
            <a:off x="7149092" y="2533433"/>
            <a:ext cx="453528" cy="354563"/>
          </a:xfrm>
          <a:prstGeom prs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Imagen 62">
            <a:extLst>
              <a:ext uri="{FF2B5EF4-FFF2-40B4-BE49-F238E27FC236}">
                <a16:creationId xmlns:a16="http://schemas.microsoft.com/office/drawing/2014/main" id="{6609B22C-A1A4-41C7-BFFC-086D0ED8DFDB}"/>
              </a:ext>
            </a:extLst>
          </p:cNvPr>
          <p:cNvPicPr>
            <a:picLocks noChangeAspect="1"/>
          </p:cNvPicPr>
          <p:nvPr/>
        </p:nvPicPr>
        <p:blipFill>
          <a:blip r:embed="rId4"/>
          <a:srcRect l="19621"/>
          <a:stretch/>
        </p:blipFill>
        <p:spPr bwMode="auto">
          <a:xfrm>
            <a:off x="2459412" y="3521306"/>
            <a:ext cx="3480206" cy="2892551"/>
          </a:xfrm>
          <a:prstGeom prst="rect">
            <a:avLst/>
          </a:prstGeom>
          <a:solidFill>
            <a:srgbClr val="000000">
              <a:shade val="95000"/>
            </a:srgbClr>
          </a:solidFill>
          <a:ln w="6350" cap="sq">
            <a:solidFill>
              <a:schemeClr val="bg1">
                <a:lumMod val="95000"/>
              </a:schemeClr>
            </a:solidFill>
            <a:miter lim="800000"/>
          </a:ln>
          <a:effectLst/>
        </p:spPr>
      </p:pic>
      <p:pic>
        <p:nvPicPr>
          <p:cNvPr id="14" name="Imagen 63">
            <a:extLst>
              <a:ext uri="{FF2B5EF4-FFF2-40B4-BE49-F238E27FC236}">
                <a16:creationId xmlns:a16="http://schemas.microsoft.com/office/drawing/2014/main" id="{D368EE19-1CC8-43DD-B871-7B259840B2A8}"/>
              </a:ext>
            </a:extLst>
          </p:cNvPr>
          <p:cNvPicPr>
            <a:picLocks noChangeAspect="1"/>
          </p:cNvPicPr>
          <p:nvPr/>
        </p:nvPicPr>
        <p:blipFill>
          <a:blip r:embed="rId5"/>
          <a:stretch/>
        </p:blipFill>
        <p:spPr bwMode="auto">
          <a:xfrm>
            <a:off x="6390487" y="3521306"/>
            <a:ext cx="3480205" cy="2892550"/>
          </a:xfrm>
          <a:prstGeom prst="rect">
            <a:avLst/>
          </a:prstGeom>
          <a:solidFill>
            <a:srgbClr val="000000">
              <a:shade val="95000"/>
            </a:srgbClr>
          </a:solidFill>
          <a:ln w="6350" cap="sq">
            <a:solidFill>
              <a:schemeClr val="bg1">
                <a:lumMod val="95000"/>
              </a:schemeClr>
            </a:solidFill>
            <a:miter lim="800000"/>
          </a:ln>
          <a:effectLst/>
        </p:spPr>
      </p:pic>
      <p:sp>
        <p:nvSpPr>
          <p:cNvPr id="15" name="Rectángulo 65">
            <a:extLst>
              <a:ext uri="{FF2B5EF4-FFF2-40B4-BE49-F238E27FC236}">
                <a16:creationId xmlns:a16="http://schemas.microsoft.com/office/drawing/2014/main" id="{E843FC74-520B-43B9-83A8-C3D332FA922E}"/>
              </a:ext>
            </a:extLst>
          </p:cNvPr>
          <p:cNvSpPr/>
          <p:nvPr/>
        </p:nvSpPr>
        <p:spPr bwMode="auto">
          <a:xfrm>
            <a:off x="2171774" y="6444581"/>
            <a:ext cx="4055482"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Estado ecológico de las masas de agua superficial</a:t>
            </a:r>
            <a:endParaRPr kumimoji="0"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Rectángulo 66">
            <a:extLst>
              <a:ext uri="{FF2B5EF4-FFF2-40B4-BE49-F238E27FC236}">
                <a16:creationId xmlns:a16="http://schemas.microsoft.com/office/drawing/2014/main" id="{0C8478F7-D8EC-4E75-9F40-B18318E109B3}"/>
              </a:ext>
            </a:extLst>
          </p:cNvPr>
          <p:cNvSpPr/>
          <p:nvPr/>
        </p:nvSpPr>
        <p:spPr bwMode="auto">
          <a:xfrm>
            <a:off x="6053559" y="6445832"/>
            <a:ext cx="4254305"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Estado ecológico de las masas de agua subterránea</a:t>
            </a:r>
            <a:endParaRPr kumimoji="0"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Imagen 7">
            <a:extLst>
              <a:ext uri="{FF2B5EF4-FFF2-40B4-BE49-F238E27FC236}">
                <a16:creationId xmlns:a16="http://schemas.microsoft.com/office/drawing/2014/main" id="{7C14B8DA-847E-4C97-84DB-C5F3BA38B79C}"/>
              </a:ext>
            </a:extLst>
          </p:cNvPr>
          <p:cNvPicPr>
            <a:picLocks noChangeAspect="1"/>
          </p:cNvPicPr>
          <p:nvPr/>
        </p:nvPicPr>
        <p:blipFill>
          <a:blip r:embed="rId6"/>
          <a:stretch>
            <a:fillRect/>
          </a:stretch>
        </p:blipFill>
        <p:spPr>
          <a:xfrm>
            <a:off x="10240291" y="1113416"/>
            <a:ext cx="1756363" cy="453661"/>
          </a:xfrm>
          <a:prstGeom prst="rect">
            <a:avLst/>
          </a:prstGeom>
        </p:spPr>
      </p:pic>
    </p:spTree>
    <p:extLst>
      <p:ext uri="{BB962C8B-B14F-4D97-AF65-F5344CB8AC3E}">
        <p14:creationId xmlns:p14="http://schemas.microsoft.com/office/powerpoint/2010/main" val="1264646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ángulo: esquinas superiores redondeadas 8">
            <a:extLst>
              <a:ext uri="{FF2B5EF4-FFF2-40B4-BE49-F238E27FC236}">
                <a16:creationId xmlns:a16="http://schemas.microsoft.com/office/drawing/2014/main" id="{4EE90A6D-5E94-40C3-B1B2-5461CD0413BC}"/>
              </a:ext>
            </a:extLst>
          </p:cNvPr>
          <p:cNvSpPr/>
          <p:nvPr/>
        </p:nvSpPr>
        <p:spPr>
          <a:xfrm rot="16200000">
            <a:off x="-681882" y="5454709"/>
            <a:ext cx="1917215"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a:t>
            </a:r>
            <a:r>
              <a:rPr kumimoji="0" lang="es-ES" sz="20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 Institucional</a:t>
            </a:r>
            <a:endParaRPr kumimoji="0" lang="ca-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0" name="Rectángulo: esquinas superiores redondeadas 9">
            <a:extLst>
              <a:ext uri="{FF2B5EF4-FFF2-40B4-BE49-F238E27FC236}">
                <a16:creationId xmlns:a16="http://schemas.microsoft.com/office/drawing/2014/main" id="{B88BB6B4-BE79-40EC-A6B3-A4A0CFBC013F}"/>
              </a:ext>
            </a:extLst>
          </p:cNvPr>
          <p:cNvSpPr/>
          <p:nvPr/>
        </p:nvSpPr>
        <p:spPr>
          <a:xfrm rot="16200000">
            <a:off x="-475261" y="3577974"/>
            <a:ext cx="1509894"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a:t>
            </a:r>
            <a:r>
              <a:rPr kumimoji="0" lang="es-ES" sz="20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 Digital</a:t>
            </a:r>
            <a:endParaRPr kumimoji="0" lang="ca-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1" name="Rectángulo: esquinas superiores redondeadas 10">
            <a:extLst>
              <a:ext uri="{FF2B5EF4-FFF2-40B4-BE49-F238E27FC236}">
                <a16:creationId xmlns:a16="http://schemas.microsoft.com/office/drawing/2014/main" id="{29D49027-C10F-4D48-9CAA-D773FAC3EBB5}"/>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 Ambiental</a:t>
            </a:r>
            <a:endParaRPr kumimoji="0" lang="ca-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cxnSp>
        <p:nvCxnSpPr>
          <p:cNvPr id="12" name="Conector recto 11">
            <a:extLst>
              <a:ext uri="{FF2B5EF4-FFF2-40B4-BE49-F238E27FC236}">
                <a16:creationId xmlns:a16="http://schemas.microsoft.com/office/drawing/2014/main" id="{900EA651-9F0C-4A29-A5A8-9898D1C8FFC8}"/>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3" name="Imagen 59">
            <a:extLst>
              <a:ext uri="{FF2B5EF4-FFF2-40B4-BE49-F238E27FC236}">
                <a16:creationId xmlns:a16="http://schemas.microsoft.com/office/drawing/2014/main" id="{66EB599B-FF80-4B56-9421-B6E71380B91C}"/>
              </a:ext>
            </a:extLst>
          </p:cNvPr>
          <p:cNvPicPr>
            <a:picLocks noChangeAspect="1"/>
          </p:cNvPicPr>
          <p:nvPr/>
        </p:nvPicPr>
        <p:blipFill>
          <a:blip r:embed="rId4"/>
          <a:stretch/>
        </p:blipFill>
        <p:spPr bwMode="auto">
          <a:xfrm>
            <a:off x="711561" y="1452352"/>
            <a:ext cx="6963546" cy="4560236"/>
          </a:xfrm>
          <a:prstGeom prst="rect">
            <a:avLst/>
          </a:prstGeom>
        </p:spPr>
      </p:pic>
      <p:pic>
        <p:nvPicPr>
          <p:cNvPr id="16" name="Imagen 53">
            <a:extLst>
              <a:ext uri="{FF2B5EF4-FFF2-40B4-BE49-F238E27FC236}">
                <a16:creationId xmlns:a16="http://schemas.microsoft.com/office/drawing/2014/main" id="{626150AB-366A-4459-8765-97BB7D2C7DB6}"/>
              </a:ext>
            </a:extLst>
          </p:cNvPr>
          <p:cNvPicPr>
            <a:picLocks noChangeAspect="1"/>
          </p:cNvPicPr>
          <p:nvPr/>
        </p:nvPicPr>
        <p:blipFill>
          <a:blip r:embed="rId5">
            <a:duotone>
              <a:schemeClr val="accent5">
                <a:shade val="45000"/>
                <a:satMod val="135000"/>
              </a:schemeClr>
              <a:prstClr val="white"/>
            </a:duotone>
          </a:blip>
          <a:stretch/>
        </p:blipFill>
        <p:spPr bwMode="auto">
          <a:xfrm>
            <a:off x="6832916" y="1778269"/>
            <a:ext cx="231557" cy="297902"/>
          </a:xfrm>
          <a:prstGeom prst="rect">
            <a:avLst/>
          </a:prstGeom>
          <a:ln>
            <a:noFill/>
          </a:ln>
          <a:effectLst>
            <a:outerShdw blurRad="292100" dist="139700" dir="2700000" algn="tl" rotWithShape="0">
              <a:srgbClr val="333333">
                <a:alpha val="65000"/>
              </a:srgbClr>
            </a:outerShdw>
          </a:effectLst>
        </p:spPr>
      </p:pic>
      <p:pic>
        <p:nvPicPr>
          <p:cNvPr id="18" name="Imagen 56">
            <a:extLst>
              <a:ext uri="{FF2B5EF4-FFF2-40B4-BE49-F238E27FC236}">
                <a16:creationId xmlns:a16="http://schemas.microsoft.com/office/drawing/2014/main" id="{286156E3-D274-4781-962C-DA8A35717DD7}"/>
              </a:ext>
            </a:extLst>
          </p:cNvPr>
          <p:cNvPicPr>
            <a:picLocks noChangeAspect="1"/>
          </p:cNvPicPr>
          <p:nvPr/>
        </p:nvPicPr>
        <p:blipFill>
          <a:blip r:embed="rId5">
            <a:duotone>
              <a:schemeClr val="accent5">
                <a:shade val="45000"/>
                <a:satMod val="135000"/>
              </a:schemeClr>
              <a:prstClr val="white"/>
            </a:duotone>
          </a:blip>
          <a:stretch/>
        </p:blipFill>
        <p:spPr bwMode="auto">
          <a:xfrm>
            <a:off x="3279901" y="1778269"/>
            <a:ext cx="231557" cy="297902"/>
          </a:xfrm>
          <a:prstGeom prst="rect">
            <a:avLst/>
          </a:prstGeom>
          <a:ln>
            <a:noFill/>
          </a:ln>
          <a:effectLst>
            <a:outerShdw blurRad="292100" dist="139700" dir="2700000" algn="tl" rotWithShape="0">
              <a:srgbClr val="333333">
                <a:alpha val="65000"/>
              </a:srgbClr>
            </a:outerShdw>
          </a:effectLst>
        </p:spPr>
      </p:pic>
      <p:sp>
        <p:nvSpPr>
          <p:cNvPr id="19" name="Rectángulo 57">
            <a:extLst>
              <a:ext uri="{FF2B5EF4-FFF2-40B4-BE49-F238E27FC236}">
                <a16:creationId xmlns:a16="http://schemas.microsoft.com/office/drawing/2014/main" id="{30D5E231-33E0-4833-A6E9-F5A4F02BE0B2}"/>
              </a:ext>
            </a:extLst>
          </p:cNvPr>
          <p:cNvSpPr/>
          <p:nvPr/>
        </p:nvSpPr>
        <p:spPr bwMode="auto">
          <a:xfrm>
            <a:off x="8025550" y="1879869"/>
            <a:ext cx="4110826"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Mejora de la calidad del agua del río Besòs </a:t>
            </a: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sym typeface="Wingdings" panose="05000000000000000000" pitchFamily="2" charset="2"/>
              </a:rPr>
              <a:t> </a:t>
            </a: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MAB</a:t>
            </a:r>
            <a:r>
              <a:rPr kumimoji="0" lang="es-ES" sz="15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
Instalación de detectores de desbordamiento: Caudal, calidad y tiempo.
Desarrollo de Planes Integrales de Gestión de los Sistemas de Saneamiento.
Instalación de estaciones de calidad en el río Besòs.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
</a:t>
            </a: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0" name="Imagen 58">
            <a:extLst>
              <a:ext uri="{FF2B5EF4-FFF2-40B4-BE49-F238E27FC236}">
                <a16:creationId xmlns:a16="http://schemas.microsoft.com/office/drawing/2014/main" id="{7E9495D2-DC2E-4543-A1B7-24CFE0A3992E}"/>
              </a:ext>
            </a:extLst>
          </p:cNvPr>
          <p:cNvPicPr>
            <a:picLocks noChangeAspect="1"/>
          </p:cNvPicPr>
          <p:nvPr/>
        </p:nvPicPr>
        <p:blipFill>
          <a:blip r:embed="rId5">
            <a:duotone>
              <a:schemeClr val="accent5">
                <a:shade val="45000"/>
                <a:satMod val="135000"/>
              </a:schemeClr>
              <a:prstClr val="white"/>
            </a:duotone>
          </a:blip>
          <a:stretch/>
        </p:blipFill>
        <p:spPr bwMode="auto">
          <a:xfrm>
            <a:off x="4807551" y="1778269"/>
            <a:ext cx="231557" cy="297902"/>
          </a:xfrm>
          <a:prstGeom prst="rect">
            <a:avLst/>
          </a:prstGeom>
          <a:ln>
            <a:noFill/>
          </a:ln>
          <a:effectLst>
            <a:outerShdw blurRad="292100" dist="139700" dir="2700000" algn="tl" rotWithShape="0">
              <a:srgbClr val="333333">
                <a:alpha val="65000"/>
              </a:srgbClr>
            </a:outerShdw>
          </a:effectLst>
        </p:spPr>
      </p:pic>
      <p:pic>
        <p:nvPicPr>
          <p:cNvPr id="21" name="Imagen 15">
            <a:extLst>
              <a:ext uri="{FF2B5EF4-FFF2-40B4-BE49-F238E27FC236}">
                <a16:creationId xmlns:a16="http://schemas.microsoft.com/office/drawing/2014/main" id="{A2C7237A-18C7-4BB9-A79A-FD660BBB1A7F}"/>
              </a:ext>
            </a:extLst>
          </p:cNvPr>
          <p:cNvPicPr>
            <a:picLocks noChangeAspect="1"/>
          </p:cNvPicPr>
          <p:nvPr/>
        </p:nvPicPr>
        <p:blipFill>
          <a:blip r:embed="rId5">
            <a:duotone>
              <a:schemeClr val="accent5">
                <a:shade val="45000"/>
                <a:satMod val="135000"/>
              </a:schemeClr>
              <a:prstClr val="white"/>
            </a:duotone>
          </a:blip>
          <a:stretch/>
        </p:blipFill>
        <p:spPr bwMode="auto">
          <a:xfrm>
            <a:off x="7817419" y="1922883"/>
            <a:ext cx="231557" cy="297902"/>
          </a:xfrm>
          <a:prstGeom prst="rect">
            <a:avLst/>
          </a:prstGeom>
          <a:ln>
            <a:noFill/>
          </a:ln>
          <a:effectLst>
            <a:outerShdw blurRad="292100" dist="139700" dir="2700000" algn="tl" rotWithShape="0">
              <a:srgbClr val="333333">
                <a:alpha val="65000"/>
              </a:srgbClr>
            </a:outerShdw>
          </a:effectLst>
        </p:spPr>
      </p:pic>
      <p:sp>
        <p:nvSpPr>
          <p:cNvPr id="33" name="Rectangle 2">
            <a:extLst>
              <a:ext uri="{FF2B5EF4-FFF2-40B4-BE49-F238E27FC236}">
                <a16:creationId xmlns:a16="http://schemas.microsoft.com/office/drawing/2014/main" id="{81B77BA4-25BF-493A-9E57-E39F6A7D11FF}"/>
              </a:ext>
            </a:extLst>
          </p:cNvPr>
          <p:cNvSpPr/>
          <p:nvPr/>
        </p:nvSpPr>
        <p:spPr>
          <a:xfrm>
            <a:off x="958703" y="1082675"/>
            <a:ext cx="103635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panose="020B0604020202020204" pitchFamily="34" charset="0"/>
                <a:sym typeface="Poppins"/>
              </a:rPr>
              <a:t>Proyecto PAITIDA: Digitalización Integral del Ciclo del Agua</a:t>
            </a:r>
          </a:p>
        </p:txBody>
      </p:sp>
      <p:pic>
        <p:nvPicPr>
          <p:cNvPr id="14" name="Imagen 13">
            <a:extLst>
              <a:ext uri="{FF2B5EF4-FFF2-40B4-BE49-F238E27FC236}">
                <a16:creationId xmlns:a16="http://schemas.microsoft.com/office/drawing/2014/main" id="{3DB5B4B9-F321-4CAF-A441-CF239610179B}"/>
              </a:ext>
            </a:extLst>
          </p:cNvPr>
          <p:cNvPicPr>
            <a:picLocks noChangeAspect="1"/>
          </p:cNvPicPr>
          <p:nvPr/>
        </p:nvPicPr>
        <p:blipFill>
          <a:blip r:embed="rId6"/>
          <a:stretch>
            <a:fillRect/>
          </a:stretch>
        </p:blipFill>
        <p:spPr>
          <a:xfrm>
            <a:off x="10240291" y="1113416"/>
            <a:ext cx="1756363" cy="453661"/>
          </a:xfrm>
          <a:prstGeom prst="rect">
            <a:avLst/>
          </a:prstGeom>
        </p:spPr>
      </p:pic>
    </p:spTree>
    <p:extLst>
      <p:ext uri="{BB962C8B-B14F-4D97-AF65-F5344CB8AC3E}">
        <p14:creationId xmlns:p14="http://schemas.microsoft.com/office/powerpoint/2010/main" val="109105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ángulo: esquinas superiores redondeadas 8">
            <a:extLst>
              <a:ext uri="{FF2B5EF4-FFF2-40B4-BE49-F238E27FC236}">
                <a16:creationId xmlns:a16="http://schemas.microsoft.com/office/drawing/2014/main" id="{4EE90A6D-5E94-40C3-B1B2-5461CD0413BC}"/>
              </a:ext>
            </a:extLst>
          </p:cNvPr>
          <p:cNvSpPr/>
          <p:nvPr/>
        </p:nvSpPr>
        <p:spPr>
          <a:xfrm rot="16200000">
            <a:off x="-681882" y="5454709"/>
            <a:ext cx="1917215"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a:t>
            </a:r>
            <a:r>
              <a:rPr kumimoji="0" lang="es-ES" sz="20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 Institucional</a:t>
            </a:r>
            <a:endParaRPr kumimoji="0" lang="ca-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0" name="Rectángulo: esquinas superiores redondeadas 9">
            <a:extLst>
              <a:ext uri="{FF2B5EF4-FFF2-40B4-BE49-F238E27FC236}">
                <a16:creationId xmlns:a16="http://schemas.microsoft.com/office/drawing/2014/main" id="{B88BB6B4-BE79-40EC-A6B3-A4A0CFBC013F}"/>
              </a:ext>
            </a:extLst>
          </p:cNvPr>
          <p:cNvSpPr/>
          <p:nvPr/>
        </p:nvSpPr>
        <p:spPr>
          <a:xfrm rot="16200000">
            <a:off x="-475261" y="3577974"/>
            <a:ext cx="1509894"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a:t>
            </a:r>
            <a:r>
              <a:rPr kumimoji="0" lang="es-ES" sz="20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 Digital</a:t>
            </a:r>
            <a:endParaRPr kumimoji="0" lang="ca-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1" name="Rectángulo: esquinas superiores redondeadas 10">
            <a:extLst>
              <a:ext uri="{FF2B5EF4-FFF2-40B4-BE49-F238E27FC236}">
                <a16:creationId xmlns:a16="http://schemas.microsoft.com/office/drawing/2014/main" id="{29D49027-C10F-4D48-9CAA-D773FAC3EBB5}"/>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 Ambiental</a:t>
            </a:r>
            <a:endParaRPr kumimoji="0" lang="ca-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cxnSp>
        <p:nvCxnSpPr>
          <p:cNvPr id="12" name="Conector recto 11">
            <a:extLst>
              <a:ext uri="{FF2B5EF4-FFF2-40B4-BE49-F238E27FC236}">
                <a16:creationId xmlns:a16="http://schemas.microsoft.com/office/drawing/2014/main" id="{900EA651-9F0C-4A29-A5A8-9898D1C8FFC8}"/>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3" name="Imagen 59">
            <a:extLst>
              <a:ext uri="{FF2B5EF4-FFF2-40B4-BE49-F238E27FC236}">
                <a16:creationId xmlns:a16="http://schemas.microsoft.com/office/drawing/2014/main" id="{66EB599B-FF80-4B56-9421-B6E71380B91C}"/>
              </a:ext>
            </a:extLst>
          </p:cNvPr>
          <p:cNvPicPr>
            <a:picLocks noChangeAspect="1"/>
          </p:cNvPicPr>
          <p:nvPr/>
        </p:nvPicPr>
        <p:blipFill>
          <a:blip r:embed="rId4"/>
          <a:stretch/>
        </p:blipFill>
        <p:spPr bwMode="auto">
          <a:xfrm>
            <a:off x="711561" y="1452352"/>
            <a:ext cx="6963546" cy="4560236"/>
          </a:xfrm>
          <a:prstGeom prst="rect">
            <a:avLst/>
          </a:prstGeom>
        </p:spPr>
      </p:pic>
      <p:pic>
        <p:nvPicPr>
          <p:cNvPr id="15" name="Imagen 2">
            <a:extLst>
              <a:ext uri="{FF2B5EF4-FFF2-40B4-BE49-F238E27FC236}">
                <a16:creationId xmlns:a16="http://schemas.microsoft.com/office/drawing/2014/main" id="{6CBD604B-E4B5-4C2A-BCEC-91390D992880}"/>
              </a:ext>
            </a:extLst>
          </p:cNvPr>
          <p:cNvPicPr>
            <a:picLocks noChangeAspect="1"/>
          </p:cNvPicPr>
          <p:nvPr/>
        </p:nvPicPr>
        <p:blipFill>
          <a:blip r:embed="rId5">
            <a:duotone>
              <a:schemeClr val="accent4">
                <a:shade val="45000"/>
                <a:satMod val="135000"/>
              </a:schemeClr>
              <a:prstClr val="white"/>
            </a:duotone>
          </a:blip>
          <a:stretch/>
        </p:blipFill>
        <p:spPr bwMode="auto">
          <a:xfrm>
            <a:off x="4274087" y="3192893"/>
            <a:ext cx="231557" cy="297902"/>
          </a:xfrm>
          <a:prstGeom prst="rect">
            <a:avLst/>
          </a:prstGeom>
          <a:ln>
            <a:noFill/>
          </a:ln>
          <a:effectLst>
            <a:outerShdw blurRad="292100" dist="139700" dir="2700000" algn="tl" rotWithShape="0">
              <a:srgbClr val="333333">
                <a:alpha val="65000"/>
              </a:srgbClr>
            </a:outerShdw>
          </a:effectLst>
        </p:spPr>
      </p:pic>
      <p:pic>
        <p:nvPicPr>
          <p:cNvPr id="16" name="Imagen 53">
            <a:extLst>
              <a:ext uri="{FF2B5EF4-FFF2-40B4-BE49-F238E27FC236}">
                <a16:creationId xmlns:a16="http://schemas.microsoft.com/office/drawing/2014/main" id="{626150AB-366A-4459-8765-97BB7D2C7DB6}"/>
              </a:ext>
            </a:extLst>
          </p:cNvPr>
          <p:cNvPicPr>
            <a:picLocks noChangeAspect="1"/>
          </p:cNvPicPr>
          <p:nvPr/>
        </p:nvPicPr>
        <p:blipFill>
          <a:blip r:embed="rId5">
            <a:duotone>
              <a:schemeClr val="accent5">
                <a:shade val="45000"/>
                <a:satMod val="135000"/>
              </a:schemeClr>
              <a:prstClr val="white"/>
            </a:duotone>
          </a:blip>
          <a:stretch/>
        </p:blipFill>
        <p:spPr bwMode="auto">
          <a:xfrm>
            <a:off x="6832916" y="1778269"/>
            <a:ext cx="231557" cy="297902"/>
          </a:xfrm>
          <a:prstGeom prst="rect">
            <a:avLst/>
          </a:prstGeom>
          <a:ln>
            <a:noFill/>
          </a:ln>
          <a:effectLst>
            <a:outerShdw blurRad="292100" dist="139700" dir="2700000" algn="tl" rotWithShape="0">
              <a:srgbClr val="333333">
                <a:alpha val="65000"/>
              </a:srgbClr>
            </a:outerShdw>
          </a:effectLst>
        </p:spPr>
      </p:pic>
      <p:pic>
        <p:nvPicPr>
          <p:cNvPr id="17" name="Imagen 54">
            <a:extLst>
              <a:ext uri="{FF2B5EF4-FFF2-40B4-BE49-F238E27FC236}">
                <a16:creationId xmlns:a16="http://schemas.microsoft.com/office/drawing/2014/main" id="{448797A3-5DB6-4C06-BBD3-9B031594E4B2}"/>
              </a:ext>
            </a:extLst>
          </p:cNvPr>
          <p:cNvPicPr>
            <a:picLocks noChangeAspect="1"/>
          </p:cNvPicPr>
          <p:nvPr/>
        </p:nvPicPr>
        <p:blipFill>
          <a:blip r:embed="rId5">
            <a:duotone>
              <a:schemeClr val="accent4">
                <a:shade val="45000"/>
                <a:satMod val="135000"/>
              </a:schemeClr>
              <a:prstClr val="white"/>
            </a:duotone>
          </a:blip>
          <a:stretch/>
        </p:blipFill>
        <p:spPr bwMode="auto">
          <a:xfrm>
            <a:off x="5827250" y="3583519"/>
            <a:ext cx="231557" cy="297902"/>
          </a:xfrm>
          <a:prstGeom prst="rect">
            <a:avLst/>
          </a:prstGeom>
          <a:ln>
            <a:noFill/>
          </a:ln>
          <a:effectLst>
            <a:outerShdw blurRad="292100" dist="139700" dir="2700000" algn="tl" rotWithShape="0">
              <a:srgbClr val="333333">
                <a:alpha val="65000"/>
              </a:srgbClr>
            </a:outerShdw>
          </a:effectLst>
        </p:spPr>
      </p:pic>
      <p:pic>
        <p:nvPicPr>
          <p:cNvPr id="18" name="Imagen 56">
            <a:extLst>
              <a:ext uri="{FF2B5EF4-FFF2-40B4-BE49-F238E27FC236}">
                <a16:creationId xmlns:a16="http://schemas.microsoft.com/office/drawing/2014/main" id="{286156E3-D274-4781-962C-DA8A35717DD7}"/>
              </a:ext>
            </a:extLst>
          </p:cNvPr>
          <p:cNvPicPr>
            <a:picLocks noChangeAspect="1"/>
          </p:cNvPicPr>
          <p:nvPr/>
        </p:nvPicPr>
        <p:blipFill>
          <a:blip r:embed="rId5">
            <a:duotone>
              <a:schemeClr val="accent5">
                <a:shade val="45000"/>
                <a:satMod val="135000"/>
              </a:schemeClr>
              <a:prstClr val="white"/>
            </a:duotone>
          </a:blip>
          <a:stretch/>
        </p:blipFill>
        <p:spPr bwMode="auto">
          <a:xfrm>
            <a:off x="3279901" y="1778269"/>
            <a:ext cx="231557" cy="297902"/>
          </a:xfrm>
          <a:prstGeom prst="rect">
            <a:avLst/>
          </a:prstGeom>
          <a:ln>
            <a:noFill/>
          </a:ln>
          <a:effectLst>
            <a:outerShdw blurRad="292100" dist="139700" dir="2700000" algn="tl" rotWithShape="0">
              <a:srgbClr val="333333">
                <a:alpha val="65000"/>
              </a:srgbClr>
            </a:outerShdw>
          </a:effectLst>
        </p:spPr>
      </p:pic>
      <p:sp>
        <p:nvSpPr>
          <p:cNvPr id="19" name="Rectángulo 57">
            <a:extLst>
              <a:ext uri="{FF2B5EF4-FFF2-40B4-BE49-F238E27FC236}">
                <a16:creationId xmlns:a16="http://schemas.microsoft.com/office/drawing/2014/main" id="{30D5E231-33E0-4833-A6E9-F5A4F02BE0B2}"/>
              </a:ext>
            </a:extLst>
          </p:cNvPr>
          <p:cNvSpPr/>
          <p:nvPr/>
        </p:nvSpPr>
        <p:spPr bwMode="auto">
          <a:xfrm>
            <a:off x="8025550" y="1879869"/>
            <a:ext cx="4110826"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Mejora de la calidad del agua del río Besòs </a:t>
            </a: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sym typeface="Wingdings" panose="05000000000000000000" pitchFamily="2" charset="2"/>
              </a:rPr>
              <a:t> </a:t>
            </a: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MAB</a:t>
            </a:r>
            <a:r>
              <a:rPr kumimoji="0" lang="es-ES" sz="15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
Instalación de detectores de desbordamiento: Caudal, calidad y tiempo.
Desarrollo de Planes Integrales de Gestión de los Sistemas de Saneamiento.
Instalación de estaciones de calidad en el río Besòs.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
</a:t>
            </a: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Incremento de la Reserva hídrica </a:t>
            </a: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sym typeface="Wingdings" panose="05000000000000000000" pitchFamily="2" charset="2"/>
              </a:rPr>
              <a:t> </a:t>
            </a: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IRH</a:t>
            </a:r>
            <a:r>
              <a:rPr kumimoji="0" lang="es-ES" sz="15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
Redacción de los proyectos constructivos de las ERA.
Caracterización del estado hídrico del acuífero.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
</a:t>
            </a: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0" name="Imagen 58">
            <a:extLst>
              <a:ext uri="{FF2B5EF4-FFF2-40B4-BE49-F238E27FC236}">
                <a16:creationId xmlns:a16="http://schemas.microsoft.com/office/drawing/2014/main" id="{7E9495D2-DC2E-4543-A1B7-24CFE0A3992E}"/>
              </a:ext>
            </a:extLst>
          </p:cNvPr>
          <p:cNvPicPr>
            <a:picLocks noChangeAspect="1"/>
          </p:cNvPicPr>
          <p:nvPr/>
        </p:nvPicPr>
        <p:blipFill>
          <a:blip r:embed="rId5">
            <a:duotone>
              <a:schemeClr val="accent5">
                <a:shade val="45000"/>
                <a:satMod val="135000"/>
              </a:schemeClr>
              <a:prstClr val="white"/>
            </a:duotone>
          </a:blip>
          <a:stretch/>
        </p:blipFill>
        <p:spPr bwMode="auto">
          <a:xfrm>
            <a:off x="4807551" y="1778269"/>
            <a:ext cx="231557" cy="297902"/>
          </a:xfrm>
          <a:prstGeom prst="rect">
            <a:avLst/>
          </a:prstGeom>
          <a:ln>
            <a:noFill/>
          </a:ln>
          <a:effectLst>
            <a:outerShdw blurRad="292100" dist="139700" dir="2700000" algn="tl" rotWithShape="0">
              <a:srgbClr val="333333">
                <a:alpha val="65000"/>
              </a:srgbClr>
            </a:outerShdw>
          </a:effectLst>
        </p:spPr>
      </p:pic>
      <p:pic>
        <p:nvPicPr>
          <p:cNvPr id="21" name="Imagen 15">
            <a:extLst>
              <a:ext uri="{FF2B5EF4-FFF2-40B4-BE49-F238E27FC236}">
                <a16:creationId xmlns:a16="http://schemas.microsoft.com/office/drawing/2014/main" id="{A2C7237A-18C7-4BB9-A79A-FD660BBB1A7F}"/>
              </a:ext>
            </a:extLst>
          </p:cNvPr>
          <p:cNvPicPr>
            <a:picLocks noChangeAspect="1"/>
          </p:cNvPicPr>
          <p:nvPr/>
        </p:nvPicPr>
        <p:blipFill>
          <a:blip r:embed="rId5">
            <a:duotone>
              <a:schemeClr val="accent5">
                <a:shade val="45000"/>
                <a:satMod val="135000"/>
              </a:schemeClr>
              <a:prstClr val="white"/>
            </a:duotone>
          </a:blip>
          <a:stretch/>
        </p:blipFill>
        <p:spPr bwMode="auto">
          <a:xfrm>
            <a:off x="7817419" y="1922883"/>
            <a:ext cx="231557" cy="297902"/>
          </a:xfrm>
          <a:prstGeom prst="rect">
            <a:avLst/>
          </a:prstGeom>
          <a:ln>
            <a:noFill/>
          </a:ln>
          <a:effectLst>
            <a:outerShdw blurRad="292100" dist="139700" dir="2700000" algn="tl" rotWithShape="0">
              <a:srgbClr val="333333">
                <a:alpha val="65000"/>
              </a:srgbClr>
            </a:outerShdw>
          </a:effectLst>
        </p:spPr>
      </p:pic>
      <p:pic>
        <p:nvPicPr>
          <p:cNvPr id="22" name="Imagen 16">
            <a:extLst>
              <a:ext uri="{FF2B5EF4-FFF2-40B4-BE49-F238E27FC236}">
                <a16:creationId xmlns:a16="http://schemas.microsoft.com/office/drawing/2014/main" id="{0A4EF701-3716-4803-8E0F-33C586F67ED0}"/>
              </a:ext>
            </a:extLst>
          </p:cNvPr>
          <p:cNvPicPr>
            <a:picLocks noChangeAspect="1"/>
          </p:cNvPicPr>
          <p:nvPr/>
        </p:nvPicPr>
        <p:blipFill>
          <a:blip r:embed="rId5">
            <a:duotone>
              <a:schemeClr val="accent4">
                <a:shade val="45000"/>
                <a:satMod val="135000"/>
              </a:schemeClr>
              <a:prstClr val="white"/>
            </a:duotone>
          </a:blip>
          <a:stretch/>
        </p:blipFill>
        <p:spPr bwMode="auto">
          <a:xfrm>
            <a:off x="7793993" y="3492238"/>
            <a:ext cx="231557" cy="297902"/>
          </a:xfrm>
          <a:prstGeom prst="rect">
            <a:avLst/>
          </a:prstGeom>
          <a:ln>
            <a:noFill/>
          </a:ln>
          <a:effectLst>
            <a:outerShdw blurRad="292100" dist="139700" dir="2700000" algn="tl" rotWithShape="0">
              <a:srgbClr val="333333">
                <a:alpha val="65000"/>
              </a:srgbClr>
            </a:outerShdw>
          </a:effectLst>
        </p:spPr>
      </p:pic>
      <p:pic>
        <p:nvPicPr>
          <p:cNvPr id="31" name="Imagen 30">
            <a:extLst>
              <a:ext uri="{FF2B5EF4-FFF2-40B4-BE49-F238E27FC236}">
                <a16:creationId xmlns:a16="http://schemas.microsoft.com/office/drawing/2014/main" id="{66C9230E-A06F-4BF1-AFE6-4832EA349E7E}"/>
              </a:ext>
            </a:extLst>
          </p:cNvPr>
          <p:cNvPicPr>
            <a:picLocks noChangeAspect="1"/>
          </p:cNvPicPr>
          <p:nvPr/>
        </p:nvPicPr>
        <p:blipFill>
          <a:blip r:embed="rId5">
            <a:duotone>
              <a:schemeClr val="accent4">
                <a:shade val="45000"/>
                <a:satMod val="135000"/>
              </a:schemeClr>
              <a:prstClr val="white"/>
            </a:duotone>
          </a:blip>
          <a:stretch/>
        </p:blipFill>
        <p:spPr bwMode="auto">
          <a:xfrm>
            <a:off x="3423131" y="3285617"/>
            <a:ext cx="231557" cy="297902"/>
          </a:xfrm>
          <a:prstGeom prst="rect">
            <a:avLst/>
          </a:prstGeom>
          <a:ln>
            <a:noFill/>
          </a:ln>
          <a:effectLst>
            <a:outerShdw blurRad="292100" dist="139700" dir="2700000" algn="tl" rotWithShape="0">
              <a:srgbClr val="333333">
                <a:alpha val="65000"/>
              </a:srgbClr>
            </a:outerShdw>
          </a:effectLst>
        </p:spPr>
      </p:pic>
      <p:sp>
        <p:nvSpPr>
          <p:cNvPr id="33" name="Rectangle 2">
            <a:extLst>
              <a:ext uri="{FF2B5EF4-FFF2-40B4-BE49-F238E27FC236}">
                <a16:creationId xmlns:a16="http://schemas.microsoft.com/office/drawing/2014/main" id="{F2FDEC16-53F4-4920-9D37-6D00062B10CA}"/>
              </a:ext>
            </a:extLst>
          </p:cNvPr>
          <p:cNvSpPr/>
          <p:nvPr/>
        </p:nvSpPr>
        <p:spPr>
          <a:xfrm>
            <a:off x="958703" y="1082675"/>
            <a:ext cx="103635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panose="020B0604020202020204" pitchFamily="34" charset="0"/>
                <a:sym typeface="Poppins"/>
              </a:rPr>
              <a:t>Proyecto PAITIDA: Digitalización Integral del Ciclo del Agua</a:t>
            </a:r>
          </a:p>
        </p:txBody>
      </p:sp>
      <p:pic>
        <p:nvPicPr>
          <p:cNvPr id="23" name="Imagen 22">
            <a:extLst>
              <a:ext uri="{FF2B5EF4-FFF2-40B4-BE49-F238E27FC236}">
                <a16:creationId xmlns:a16="http://schemas.microsoft.com/office/drawing/2014/main" id="{05332E08-8AF7-4F69-ABB4-42EA73E6CD0F}"/>
              </a:ext>
            </a:extLst>
          </p:cNvPr>
          <p:cNvPicPr>
            <a:picLocks noChangeAspect="1"/>
          </p:cNvPicPr>
          <p:nvPr/>
        </p:nvPicPr>
        <p:blipFill>
          <a:blip r:embed="rId6"/>
          <a:stretch>
            <a:fillRect/>
          </a:stretch>
        </p:blipFill>
        <p:spPr>
          <a:xfrm>
            <a:off x="10240291" y="1113416"/>
            <a:ext cx="1756363" cy="453661"/>
          </a:xfrm>
          <a:prstGeom prst="rect">
            <a:avLst/>
          </a:prstGeom>
        </p:spPr>
      </p:pic>
    </p:spTree>
    <p:extLst>
      <p:ext uri="{BB962C8B-B14F-4D97-AF65-F5344CB8AC3E}">
        <p14:creationId xmlns:p14="http://schemas.microsoft.com/office/powerpoint/2010/main" val="360246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ángulo: esquinas superiores redondeadas 8">
            <a:extLst>
              <a:ext uri="{FF2B5EF4-FFF2-40B4-BE49-F238E27FC236}">
                <a16:creationId xmlns:a16="http://schemas.microsoft.com/office/drawing/2014/main" id="{4EE90A6D-5E94-40C3-B1B2-5461CD0413BC}"/>
              </a:ext>
            </a:extLst>
          </p:cNvPr>
          <p:cNvSpPr/>
          <p:nvPr/>
        </p:nvSpPr>
        <p:spPr>
          <a:xfrm rot="16200000">
            <a:off x="-681882" y="5454709"/>
            <a:ext cx="1917215"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a:t>
            </a:r>
            <a:r>
              <a:rPr kumimoji="0" lang="es-ES" sz="20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 Institucional</a:t>
            </a:r>
            <a:endParaRPr kumimoji="0" lang="ca-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0" name="Rectángulo: esquinas superiores redondeadas 9">
            <a:extLst>
              <a:ext uri="{FF2B5EF4-FFF2-40B4-BE49-F238E27FC236}">
                <a16:creationId xmlns:a16="http://schemas.microsoft.com/office/drawing/2014/main" id="{B88BB6B4-BE79-40EC-A6B3-A4A0CFBC013F}"/>
              </a:ext>
            </a:extLst>
          </p:cNvPr>
          <p:cNvSpPr/>
          <p:nvPr/>
        </p:nvSpPr>
        <p:spPr>
          <a:xfrm rot="16200000">
            <a:off x="-475261" y="3577974"/>
            <a:ext cx="1509894"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a:t>
            </a:r>
            <a:r>
              <a:rPr kumimoji="0" lang="es-ES" sz="20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 Digital</a:t>
            </a:r>
            <a:endParaRPr kumimoji="0" lang="ca-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1" name="Rectángulo: esquinas superiores redondeadas 10">
            <a:extLst>
              <a:ext uri="{FF2B5EF4-FFF2-40B4-BE49-F238E27FC236}">
                <a16:creationId xmlns:a16="http://schemas.microsoft.com/office/drawing/2014/main" id="{29D49027-C10F-4D48-9CAA-D773FAC3EBB5}"/>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 Ambiental</a:t>
            </a:r>
            <a:endParaRPr kumimoji="0" lang="ca-E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cxnSp>
        <p:nvCxnSpPr>
          <p:cNvPr id="12" name="Conector recto 11">
            <a:extLst>
              <a:ext uri="{FF2B5EF4-FFF2-40B4-BE49-F238E27FC236}">
                <a16:creationId xmlns:a16="http://schemas.microsoft.com/office/drawing/2014/main" id="{900EA651-9F0C-4A29-A5A8-9898D1C8FFC8}"/>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3" name="Imagen 59">
            <a:extLst>
              <a:ext uri="{FF2B5EF4-FFF2-40B4-BE49-F238E27FC236}">
                <a16:creationId xmlns:a16="http://schemas.microsoft.com/office/drawing/2014/main" id="{66EB599B-FF80-4B56-9421-B6E71380B91C}"/>
              </a:ext>
            </a:extLst>
          </p:cNvPr>
          <p:cNvPicPr>
            <a:picLocks noChangeAspect="1"/>
          </p:cNvPicPr>
          <p:nvPr/>
        </p:nvPicPr>
        <p:blipFill>
          <a:blip r:embed="rId4"/>
          <a:stretch/>
        </p:blipFill>
        <p:spPr bwMode="auto">
          <a:xfrm>
            <a:off x="711561" y="1452352"/>
            <a:ext cx="6963546" cy="4560236"/>
          </a:xfrm>
          <a:prstGeom prst="rect">
            <a:avLst/>
          </a:prstGeom>
        </p:spPr>
      </p:pic>
      <p:pic>
        <p:nvPicPr>
          <p:cNvPr id="15" name="Imagen 2">
            <a:extLst>
              <a:ext uri="{FF2B5EF4-FFF2-40B4-BE49-F238E27FC236}">
                <a16:creationId xmlns:a16="http://schemas.microsoft.com/office/drawing/2014/main" id="{6CBD604B-E4B5-4C2A-BCEC-91390D992880}"/>
              </a:ext>
            </a:extLst>
          </p:cNvPr>
          <p:cNvPicPr>
            <a:picLocks noChangeAspect="1"/>
          </p:cNvPicPr>
          <p:nvPr/>
        </p:nvPicPr>
        <p:blipFill>
          <a:blip r:embed="rId5">
            <a:duotone>
              <a:schemeClr val="accent4">
                <a:shade val="45000"/>
                <a:satMod val="135000"/>
              </a:schemeClr>
              <a:prstClr val="white"/>
            </a:duotone>
          </a:blip>
          <a:stretch/>
        </p:blipFill>
        <p:spPr bwMode="auto">
          <a:xfrm>
            <a:off x="4274087" y="3192893"/>
            <a:ext cx="231557" cy="297902"/>
          </a:xfrm>
          <a:prstGeom prst="rect">
            <a:avLst/>
          </a:prstGeom>
          <a:ln>
            <a:noFill/>
          </a:ln>
          <a:effectLst>
            <a:outerShdw blurRad="292100" dist="139700" dir="2700000" algn="tl" rotWithShape="0">
              <a:srgbClr val="333333">
                <a:alpha val="65000"/>
              </a:srgbClr>
            </a:outerShdw>
          </a:effectLst>
        </p:spPr>
      </p:pic>
      <p:pic>
        <p:nvPicPr>
          <p:cNvPr id="16" name="Imagen 53">
            <a:extLst>
              <a:ext uri="{FF2B5EF4-FFF2-40B4-BE49-F238E27FC236}">
                <a16:creationId xmlns:a16="http://schemas.microsoft.com/office/drawing/2014/main" id="{626150AB-366A-4459-8765-97BB7D2C7DB6}"/>
              </a:ext>
            </a:extLst>
          </p:cNvPr>
          <p:cNvPicPr>
            <a:picLocks noChangeAspect="1"/>
          </p:cNvPicPr>
          <p:nvPr/>
        </p:nvPicPr>
        <p:blipFill>
          <a:blip r:embed="rId5">
            <a:duotone>
              <a:schemeClr val="accent5">
                <a:shade val="45000"/>
                <a:satMod val="135000"/>
              </a:schemeClr>
              <a:prstClr val="white"/>
            </a:duotone>
          </a:blip>
          <a:stretch/>
        </p:blipFill>
        <p:spPr bwMode="auto">
          <a:xfrm>
            <a:off x="6832916" y="1778269"/>
            <a:ext cx="231557" cy="297902"/>
          </a:xfrm>
          <a:prstGeom prst="rect">
            <a:avLst/>
          </a:prstGeom>
          <a:ln>
            <a:noFill/>
          </a:ln>
          <a:effectLst>
            <a:outerShdw blurRad="292100" dist="139700" dir="2700000" algn="tl" rotWithShape="0">
              <a:srgbClr val="333333">
                <a:alpha val="65000"/>
              </a:srgbClr>
            </a:outerShdw>
          </a:effectLst>
        </p:spPr>
      </p:pic>
      <p:pic>
        <p:nvPicPr>
          <p:cNvPr id="17" name="Imagen 54">
            <a:extLst>
              <a:ext uri="{FF2B5EF4-FFF2-40B4-BE49-F238E27FC236}">
                <a16:creationId xmlns:a16="http://schemas.microsoft.com/office/drawing/2014/main" id="{448797A3-5DB6-4C06-BBD3-9B031594E4B2}"/>
              </a:ext>
            </a:extLst>
          </p:cNvPr>
          <p:cNvPicPr>
            <a:picLocks noChangeAspect="1"/>
          </p:cNvPicPr>
          <p:nvPr/>
        </p:nvPicPr>
        <p:blipFill>
          <a:blip r:embed="rId5">
            <a:duotone>
              <a:schemeClr val="accent4">
                <a:shade val="45000"/>
                <a:satMod val="135000"/>
              </a:schemeClr>
              <a:prstClr val="white"/>
            </a:duotone>
          </a:blip>
          <a:stretch/>
        </p:blipFill>
        <p:spPr bwMode="auto">
          <a:xfrm>
            <a:off x="5827250" y="3583519"/>
            <a:ext cx="231557" cy="297902"/>
          </a:xfrm>
          <a:prstGeom prst="rect">
            <a:avLst/>
          </a:prstGeom>
          <a:ln>
            <a:noFill/>
          </a:ln>
          <a:effectLst>
            <a:outerShdw blurRad="292100" dist="139700" dir="2700000" algn="tl" rotWithShape="0">
              <a:srgbClr val="333333">
                <a:alpha val="65000"/>
              </a:srgbClr>
            </a:outerShdw>
          </a:effectLst>
        </p:spPr>
      </p:pic>
      <p:pic>
        <p:nvPicPr>
          <p:cNvPr id="18" name="Imagen 56">
            <a:extLst>
              <a:ext uri="{FF2B5EF4-FFF2-40B4-BE49-F238E27FC236}">
                <a16:creationId xmlns:a16="http://schemas.microsoft.com/office/drawing/2014/main" id="{286156E3-D274-4781-962C-DA8A35717DD7}"/>
              </a:ext>
            </a:extLst>
          </p:cNvPr>
          <p:cNvPicPr>
            <a:picLocks noChangeAspect="1"/>
          </p:cNvPicPr>
          <p:nvPr/>
        </p:nvPicPr>
        <p:blipFill>
          <a:blip r:embed="rId5">
            <a:duotone>
              <a:schemeClr val="accent5">
                <a:shade val="45000"/>
                <a:satMod val="135000"/>
              </a:schemeClr>
              <a:prstClr val="white"/>
            </a:duotone>
          </a:blip>
          <a:stretch/>
        </p:blipFill>
        <p:spPr bwMode="auto">
          <a:xfrm>
            <a:off x="3279901" y="1778269"/>
            <a:ext cx="231557" cy="297902"/>
          </a:xfrm>
          <a:prstGeom prst="rect">
            <a:avLst/>
          </a:prstGeom>
          <a:ln>
            <a:noFill/>
          </a:ln>
          <a:effectLst>
            <a:outerShdw blurRad="292100" dist="139700" dir="2700000" algn="tl" rotWithShape="0">
              <a:srgbClr val="333333">
                <a:alpha val="65000"/>
              </a:srgbClr>
            </a:outerShdw>
          </a:effectLst>
        </p:spPr>
      </p:pic>
      <p:sp>
        <p:nvSpPr>
          <p:cNvPr id="19" name="Rectángulo 57">
            <a:extLst>
              <a:ext uri="{FF2B5EF4-FFF2-40B4-BE49-F238E27FC236}">
                <a16:creationId xmlns:a16="http://schemas.microsoft.com/office/drawing/2014/main" id="{30D5E231-33E0-4833-A6E9-F5A4F02BE0B2}"/>
              </a:ext>
            </a:extLst>
          </p:cNvPr>
          <p:cNvSpPr/>
          <p:nvPr/>
        </p:nvSpPr>
        <p:spPr bwMode="auto">
          <a:xfrm>
            <a:off x="8025550" y="1879869"/>
            <a:ext cx="4110826" cy="424731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Mejora de la calidad del agua del río Besòs </a:t>
            </a: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sym typeface="Wingdings" panose="05000000000000000000" pitchFamily="2" charset="2"/>
              </a:rPr>
              <a:t> </a:t>
            </a: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MAB</a:t>
            </a:r>
            <a:r>
              <a:rPr kumimoji="0" lang="es-ES" sz="15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
Instalación de detectores de desbordamiento: Caudal, calidad y tiempo.
Desarrollo de Planes Integrales de Gestión de los Sistemas de Saneamiento.
Instalación de estaciones de calidad en el río Besòs.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
</a:t>
            </a: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Incremento de la Reserva hídrica </a:t>
            </a: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sym typeface="Wingdings" panose="05000000000000000000" pitchFamily="2" charset="2"/>
              </a:rPr>
              <a:t> </a:t>
            </a: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IRH</a:t>
            </a:r>
            <a:r>
              <a:rPr kumimoji="0" lang="es-ES" sz="15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
Redacción de los proyectos constructivos de las ERA.
Caracterización del estado hídrico del acuífero.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
</a:t>
            </a: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Digitalización y tratamiento de datos </a:t>
            </a: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sym typeface="Wingdings" panose="05000000000000000000" pitchFamily="2" charset="2"/>
              </a:rPr>
              <a:t> </a:t>
            </a:r>
            <a:r>
              <a:rPr kumimoji="0" lang="es-ES" sz="1500" b="1"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DTD</a:t>
            </a:r>
            <a:r>
              <a:rPr kumimoji="0" lang="es-ES" sz="15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
Digital Twin.
BIM.
Interconexión de plataformas creación de un HUB de información.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prstClr val="black">
                    <a:lumMod val="75000"/>
                    <a:lumOff val="25000"/>
                  </a:prstClr>
                </a:solidFill>
                <a:effectLst/>
                <a:uLnTx/>
                <a:uFillTx/>
                <a:latin typeface="Arial Narrow"/>
                <a:ea typeface="+mn-ea"/>
                <a:cs typeface="+mn-cs"/>
              </a:rPr>
              <a:t>
</a:t>
            </a: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0" name="Imagen 58">
            <a:extLst>
              <a:ext uri="{FF2B5EF4-FFF2-40B4-BE49-F238E27FC236}">
                <a16:creationId xmlns:a16="http://schemas.microsoft.com/office/drawing/2014/main" id="{7E9495D2-DC2E-4543-A1B7-24CFE0A3992E}"/>
              </a:ext>
            </a:extLst>
          </p:cNvPr>
          <p:cNvPicPr>
            <a:picLocks noChangeAspect="1"/>
          </p:cNvPicPr>
          <p:nvPr/>
        </p:nvPicPr>
        <p:blipFill>
          <a:blip r:embed="rId5">
            <a:duotone>
              <a:schemeClr val="accent5">
                <a:shade val="45000"/>
                <a:satMod val="135000"/>
              </a:schemeClr>
              <a:prstClr val="white"/>
            </a:duotone>
          </a:blip>
          <a:stretch/>
        </p:blipFill>
        <p:spPr bwMode="auto">
          <a:xfrm>
            <a:off x="4807551" y="1778269"/>
            <a:ext cx="231557" cy="297902"/>
          </a:xfrm>
          <a:prstGeom prst="rect">
            <a:avLst/>
          </a:prstGeom>
          <a:ln>
            <a:noFill/>
          </a:ln>
          <a:effectLst>
            <a:outerShdw blurRad="292100" dist="139700" dir="2700000" algn="tl" rotWithShape="0">
              <a:srgbClr val="333333">
                <a:alpha val="65000"/>
              </a:srgbClr>
            </a:outerShdw>
          </a:effectLst>
        </p:spPr>
      </p:pic>
      <p:pic>
        <p:nvPicPr>
          <p:cNvPr id="21" name="Imagen 15">
            <a:extLst>
              <a:ext uri="{FF2B5EF4-FFF2-40B4-BE49-F238E27FC236}">
                <a16:creationId xmlns:a16="http://schemas.microsoft.com/office/drawing/2014/main" id="{A2C7237A-18C7-4BB9-A79A-FD660BBB1A7F}"/>
              </a:ext>
            </a:extLst>
          </p:cNvPr>
          <p:cNvPicPr>
            <a:picLocks noChangeAspect="1"/>
          </p:cNvPicPr>
          <p:nvPr/>
        </p:nvPicPr>
        <p:blipFill>
          <a:blip r:embed="rId5">
            <a:duotone>
              <a:schemeClr val="accent5">
                <a:shade val="45000"/>
                <a:satMod val="135000"/>
              </a:schemeClr>
              <a:prstClr val="white"/>
            </a:duotone>
          </a:blip>
          <a:stretch/>
        </p:blipFill>
        <p:spPr bwMode="auto">
          <a:xfrm>
            <a:off x="7817419" y="1922883"/>
            <a:ext cx="231557" cy="297902"/>
          </a:xfrm>
          <a:prstGeom prst="rect">
            <a:avLst/>
          </a:prstGeom>
          <a:ln>
            <a:noFill/>
          </a:ln>
          <a:effectLst>
            <a:outerShdw blurRad="292100" dist="139700" dir="2700000" algn="tl" rotWithShape="0">
              <a:srgbClr val="333333">
                <a:alpha val="65000"/>
              </a:srgbClr>
            </a:outerShdw>
          </a:effectLst>
        </p:spPr>
      </p:pic>
      <p:pic>
        <p:nvPicPr>
          <p:cNvPr id="22" name="Imagen 16">
            <a:extLst>
              <a:ext uri="{FF2B5EF4-FFF2-40B4-BE49-F238E27FC236}">
                <a16:creationId xmlns:a16="http://schemas.microsoft.com/office/drawing/2014/main" id="{0A4EF701-3716-4803-8E0F-33C586F67ED0}"/>
              </a:ext>
            </a:extLst>
          </p:cNvPr>
          <p:cNvPicPr>
            <a:picLocks noChangeAspect="1"/>
          </p:cNvPicPr>
          <p:nvPr/>
        </p:nvPicPr>
        <p:blipFill>
          <a:blip r:embed="rId5">
            <a:duotone>
              <a:schemeClr val="accent4">
                <a:shade val="45000"/>
                <a:satMod val="135000"/>
              </a:schemeClr>
              <a:prstClr val="white"/>
            </a:duotone>
          </a:blip>
          <a:stretch/>
        </p:blipFill>
        <p:spPr bwMode="auto">
          <a:xfrm>
            <a:off x="7793993" y="3492238"/>
            <a:ext cx="231557" cy="297902"/>
          </a:xfrm>
          <a:prstGeom prst="rect">
            <a:avLst/>
          </a:prstGeom>
          <a:ln>
            <a:noFill/>
          </a:ln>
          <a:effectLst>
            <a:outerShdw blurRad="292100" dist="139700" dir="2700000" algn="tl" rotWithShape="0">
              <a:srgbClr val="333333">
                <a:alpha val="65000"/>
              </a:srgbClr>
            </a:outerShdw>
          </a:effectLst>
        </p:spPr>
      </p:pic>
      <p:pic>
        <p:nvPicPr>
          <p:cNvPr id="23" name="Imagen 1">
            <a:extLst>
              <a:ext uri="{FF2B5EF4-FFF2-40B4-BE49-F238E27FC236}">
                <a16:creationId xmlns:a16="http://schemas.microsoft.com/office/drawing/2014/main" id="{A415503C-5C72-458E-BD26-FEF9CCEDB664}"/>
              </a:ext>
            </a:extLst>
          </p:cNvPr>
          <p:cNvPicPr>
            <a:picLocks noChangeAspect="1"/>
          </p:cNvPicPr>
          <p:nvPr/>
        </p:nvPicPr>
        <p:blipFill>
          <a:blip r:embed="rId6"/>
          <a:stretch/>
        </p:blipFill>
        <p:spPr bwMode="auto">
          <a:xfrm>
            <a:off x="3269459" y="1755986"/>
            <a:ext cx="241999" cy="338225"/>
          </a:xfrm>
          <a:prstGeom prst="rect">
            <a:avLst/>
          </a:prstGeom>
        </p:spPr>
      </p:pic>
      <p:pic>
        <p:nvPicPr>
          <p:cNvPr id="24" name="Imagen 18">
            <a:extLst>
              <a:ext uri="{FF2B5EF4-FFF2-40B4-BE49-F238E27FC236}">
                <a16:creationId xmlns:a16="http://schemas.microsoft.com/office/drawing/2014/main" id="{DAAF68EB-A100-412B-811D-7865A571C058}"/>
              </a:ext>
            </a:extLst>
          </p:cNvPr>
          <p:cNvPicPr>
            <a:picLocks noChangeAspect="1"/>
          </p:cNvPicPr>
          <p:nvPr/>
        </p:nvPicPr>
        <p:blipFill>
          <a:blip r:embed="rId6"/>
          <a:stretch/>
        </p:blipFill>
        <p:spPr bwMode="auto">
          <a:xfrm>
            <a:off x="4797109" y="1755985"/>
            <a:ext cx="241999" cy="338225"/>
          </a:xfrm>
          <a:prstGeom prst="rect">
            <a:avLst/>
          </a:prstGeom>
        </p:spPr>
      </p:pic>
      <p:pic>
        <p:nvPicPr>
          <p:cNvPr id="25" name="Imagen 19">
            <a:extLst>
              <a:ext uri="{FF2B5EF4-FFF2-40B4-BE49-F238E27FC236}">
                <a16:creationId xmlns:a16="http://schemas.microsoft.com/office/drawing/2014/main" id="{4EB48A02-FCB5-4728-B3E8-7C55E4A65A18}"/>
              </a:ext>
            </a:extLst>
          </p:cNvPr>
          <p:cNvPicPr>
            <a:picLocks noChangeAspect="1"/>
          </p:cNvPicPr>
          <p:nvPr/>
        </p:nvPicPr>
        <p:blipFill>
          <a:blip r:embed="rId6"/>
          <a:stretch/>
        </p:blipFill>
        <p:spPr bwMode="auto">
          <a:xfrm>
            <a:off x="4263645" y="3172731"/>
            <a:ext cx="241999" cy="338225"/>
          </a:xfrm>
          <a:prstGeom prst="rect">
            <a:avLst/>
          </a:prstGeom>
        </p:spPr>
      </p:pic>
      <p:pic>
        <p:nvPicPr>
          <p:cNvPr id="26" name="Imagen 20">
            <a:extLst>
              <a:ext uri="{FF2B5EF4-FFF2-40B4-BE49-F238E27FC236}">
                <a16:creationId xmlns:a16="http://schemas.microsoft.com/office/drawing/2014/main" id="{562CBABF-8A33-4B36-B43D-D663F67B5AE5}"/>
              </a:ext>
            </a:extLst>
          </p:cNvPr>
          <p:cNvPicPr>
            <a:picLocks noChangeAspect="1"/>
          </p:cNvPicPr>
          <p:nvPr/>
        </p:nvPicPr>
        <p:blipFill>
          <a:blip r:embed="rId6"/>
          <a:stretch/>
        </p:blipFill>
        <p:spPr bwMode="auto">
          <a:xfrm>
            <a:off x="5816808" y="3560976"/>
            <a:ext cx="241999" cy="338225"/>
          </a:xfrm>
          <a:prstGeom prst="rect">
            <a:avLst/>
          </a:prstGeom>
        </p:spPr>
      </p:pic>
      <p:pic>
        <p:nvPicPr>
          <p:cNvPr id="27" name="Imagen 21">
            <a:extLst>
              <a:ext uri="{FF2B5EF4-FFF2-40B4-BE49-F238E27FC236}">
                <a16:creationId xmlns:a16="http://schemas.microsoft.com/office/drawing/2014/main" id="{F3ECD9E9-3B59-4121-B029-CAB992930DB5}"/>
              </a:ext>
            </a:extLst>
          </p:cNvPr>
          <p:cNvPicPr>
            <a:picLocks noChangeAspect="1"/>
          </p:cNvPicPr>
          <p:nvPr/>
        </p:nvPicPr>
        <p:blipFill>
          <a:blip r:embed="rId6"/>
          <a:stretch/>
        </p:blipFill>
        <p:spPr bwMode="auto">
          <a:xfrm>
            <a:off x="6827694" y="1755984"/>
            <a:ext cx="241999" cy="338225"/>
          </a:xfrm>
          <a:prstGeom prst="rect">
            <a:avLst/>
          </a:prstGeom>
        </p:spPr>
      </p:pic>
      <p:pic>
        <p:nvPicPr>
          <p:cNvPr id="28" name="Imagen 22">
            <a:extLst>
              <a:ext uri="{FF2B5EF4-FFF2-40B4-BE49-F238E27FC236}">
                <a16:creationId xmlns:a16="http://schemas.microsoft.com/office/drawing/2014/main" id="{3323C32A-DFA3-4027-98E3-3330A0D5DD7C}"/>
              </a:ext>
            </a:extLst>
          </p:cNvPr>
          <p:cNvPicPr>
            <a:picLocks noChangeAspect="1"/>
          </p:cNvPicPr>
          <p:nvPr/>
        </p:nvPicPr>
        <p:blipFill>
          <a:blip r:embed="rId6"/>
          <a:stretch/>
        </p:blipFill>
        <p:spPr bwMode="auto">
          <a:xfrm>
            <a:off x="7788772" y="4379047"/>
            <a:ext cx="241999" cy="338225"/>
          </a:xfrm>
          <a:prstGeom prst="rect">
            <a:avLst/>
          </a:prstGeom>
        </p:spPr>
      </p:pic>
      <p:pic>
        <p:nvPicPr>
          <p:cNvPr id="31" name="Imagen 30">
            <a:extLst>
              <a:ext uri="{FF2B5EF4-FFF2-40B4-BE49-F238E27FC236}">
                <a16:creationId xmlns:a16="http://schemas.microsoft.com/office/drawing/2014/main" id="{66C9230E-A06F-4BF1-AFE6-4832EA349E7E}"/>
              </a:ext>
            </a:extLst>
          </p:cNvPr>
          <p:cNvPicPr>
            <a:picLocks noChangeAspect="1"/>
          </p:cNvPicPr>
          <p:nvPr/>
        </p:nvPicPr>
        <p:blipFill>
          <a:blip r:embed="rId5">
            <a:duotone>
              <a:schemeClr val="accent4">
                <a:shade val="45000"/>
                <a:satMod val="135000"/>
              </a:schemeClr>
              <a:prstClr val="white"/>
            </a:duotone>
          </a:blip>
          <a:stretch/>
        </p:blipFill>
        <p:spPr bwMode="auto">
          <a:xfrm>
            <a:off x="3423131" y="3285617"/>
            <a:ext cx="231557" cy="297902"/>
          </a:xfrm>
          <a:prstGeom prst="rect">
            <a:avLst/>
          </a:prstGeom>
          <a:ln>
            <a:noFill/>
          </a:ln>
          <a:effectLst>
            <a:outerShdw blurRad="292100" dist="139700" dir="2700000" algn="tl" rotWithShape="0">
              <a:srgbClr val="333333">
                <a:alpha val="65000"/>
              </a:srgbClr>
            </a:outerShdw>
          </a:effectLst>
        </p:spPr>
      </p:pic>
      <p:pic>
        <p:nvPicPr>
          <p:cNvPr id="32" name="Imagen 31">
            <a:extLst>
              <a:ext uri="{FF2B5EF4-FFF2-40B4-BE49-F238E27FC236}">
                <a16:creationId xmlns:a16="http://schemas.microsoft.com/office/drawing/2014/main" id="{60C15807-A2ED-4260-B5AE-24C4154A1A21}"/>
              </a:ext>
            </a:extLst>
          </p:cNvPr>
          <p:cNvPicPr>
            <a:picLocks noChangeAspect="1"/>
          </p:cNvPicPr>
          <p:nvPr/>
        </p:nvPicPr>
        <p:blipFill>
          <a:blip r:embed="rId6"/>
          <a:stretch/>
        </p:blipFill>
        <p:spPr bwMode="auto">
          <a:xfrm>
            <a:off x="3413008" y="3262341"/>
            <a:ext cx="241999" cy="338225"/>
          </a:xfrm>
          <a:prstGeom prst="rect">
            <a:avLst/>
          </a:prstGeom>
        </p:spPr>
      </p:pic>
      <p:sp>
        <p:nvSpPr>
          <p:cNvPr id="33" name="Rectangle 2">
            <a:extLst>
              <a:ext uri="{FF2B5EF4-FFF2-40B4-BE49-F238E27FC236}">
                <a16:creationId xmlns:a16="http://schemas.microsoft.com/office/drawing/2014/main" id="{8DE79D58-3BFA-4F85-8052-CCC1F6AA5733}"/>
              </a:ext>
            </a:extLst>
          </p:cNvPr>
          <p:cNvSpPr/>
          <p:nvPr/>
        </p:nvSpPr>
        <p:spPr>
          <a:xfrm>
            <a:off x="958703" y="1082675"/>
            <a:ext cx="103635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panose="020B0604020202020204" pitchFamily="34" charset="0"/>
                <a:sym typeface="Poppins"/>
              </a:rPr>
              <a:t>Proyecto PAITIDA: Digitalización Integral del Ciclo del Agua</a:t>
            </a:r>
          </a:p>
        </p:txBody>
      </p:sp>
      <p:pic>
        <p:nvPicPr>
          <p:cNvPr id="29" name="Imagen 28">
            <a:extLst>
              <a:ext uri="{FF2B5EF4-FFF2-40B4-BE49-F238E27FC236}">
                <a16:creationId xmlns:a16="http://schemas.microsoft.com/office/drawing/2014/main" id="{2736BBE1-22C6-43CF-9A6C-FB77B6961375}"/>
              </a:ext>
            </a:extLst>
          </p:cNvPr>
          <p:cNvPicPr>
            <a:picLocks noChangeAspect="1"/>
          </p:cNvPicPr>
          <p:nvPr/>
        </p:nvPicPr>
        <p:blipFill>
          <a:blip r:embed="rId7"/>
          <a:stretch>
            <a:fillRect/>
          </a:stretch>
        </p:blipFill>
        <p:spPr>
          <a:xfrm>
            <a:off x="10240291" y="1113416"/>
            <a:ext cx="1756363" cy="453661"/>
          </a:xfrm>
          <a:prstGeom prst="rect">
            <a:avLst/>
          </a:prstGeom>
        </p:spPr>
      </p:pic>
    </p:spTree>
    <p:extLst>
      <p:ext uri="{BB962C8B-B14F-4D97-AF65-F5344CB8AC3E}">
        <p14:creationId xmlns:p14="http://schemas.microsoft.com/office/powerpoint/2010/main" val="120492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esquinas superiores redondeadas 2">
            <a:extLst>
              <a:ext uri="{FF2B5EF4-FFF2-40B4-BE49-F238E27FC236}">
                <a16:creationId xmlns:a16="http://schemas.microsoft.com/office/drawing/2014/main" id="{0A9EA81C-1880-43F1-A6B8-A5FC49225196}"/>
              </a:ext>
            </a:extLst>
          </p:cNvPr>
          <p:cNvSpPr/>
          <p:nvPr/>
        </p:nvSpPr>
        <p:spPr>
          <a:xfrm rot="16200000">
            <a:off x="-681882" y="5454709"/>
            <a:ext cx="1917215"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Institucional</a:t>
            </a:r>
            <a:endParaRPr lang="ca-ES" sz="2000" b="1" dirty="0">
              <a:latin typeface="Arial Narrow" panose="020B0606020202030204" pitchFamily="34" charset="0"/>
            </a:endParaRPr>
          </a:p>
        </p:txBody>
      </p:sp>
      <p:sp>
        <p:nvSpPr>
          <p:cNvPr id="4" name="Rectángulo: esquinas superiores redondeadas 3">
            <a:extLst>
              <a:ext uri="{FF2B5EF4-FFF2-40B4-BE49-F238E27FC236}">
                <a16:creationId xmlns:a16="http://schemas.microsoft.com/office/drawing/2014/main" id="{49EAC889-CCCE-4599-BB8A-D0E503162B5B}"/>
              </a:ext>
            </a:extLst>
          </p:cNvPr>
          <p:cNvSpPr/>
          <p:nvPr/>
        </p:nvSpPr>
        <p:spPr>
          <a:xfrm rot="16200000">
            <a:off x="-475261" y="3577974"/>
            <a:ext cx="1509894"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Digital</a:t>
            </a:r>
            <a:endParaRPr lang="ca-ES" sz="2000" b="1" dirty="0">
              <a:latin typeface="Arial Narrow" panose="020B0606020202030204" pitchFamily="34" charset="0"/>
            </a:endParaRPr>
          </a:p>
        </p:txBody>
      </p:sp>
      <p:sp>
        <p:nvSpPr>
          <p:cNvPr id="5" name="Rectángulo: esquinas superiores redondeadas 4">
            <a:extLst>
              <a:ext uri="{FF2B5EF4-FFF2-40B4-BE49-F238E27FC236}">
                <a16:creationId xmlns:a16="http://schemas.microsoft.com/office/drawing/2014/main" id="{C4605DF7-C8D8-4948-ADE4-B33BB3A8F2CF}"/>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Ambiental</a:t>
            </a:r>
            <a:endParaRPr lang="ca-ES" sz="2000" b="1" dirty="0">
              <a:latin typeface="Arial Narrow" panose="020B0606020202030204" pitchFamily="34" charset="0"/>
            </a:endParaRPr>
          </a:p>
        </p:txBody>
      </p:sp>
      <p:cxnSp>
        <p:nvCxnSpPr>
          <p:cNvPr id="6" name="Conector recto 5">
            <a:extLst>
              <a:ext uri="{FF2B5EF4-FFF2-40B4-BE49-F238E27FC236}">
                <a16:creationId xmlns:a16="http://schemas.microsoft.com/office/drawing/2014/main" id="{543C8A27-CD0C-4BE5-B123-958AA072572F}"/>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Text 5">
            <a:extLst>
              <a:ext uri="{FF2B5EF4-FFF2-40B4-BE49-F238E27FC236}">
                <a16:creationId xmlns:a16="http://schemas.microsoft.com/office/drawing/2014/main" id="{DDD5E01D-E997-47D3-ACED-0B6E4C0CCBE9}"/>
              </a:ext>
            </a:extLst>
          </p:cNvPr>
          <p:cNvSpPr/>
          <p:nvPr/>
        </p:nvSpPr>
        <p:spPr>
          <a:xfrm>
            <a:off x="3172091" y="2793751"/>
            <a:ext cx="2883707" cy="310158"/>
          </a:xfrm>
          <a:prstGeom prst="rect">
            <a:avLst/>
          </a:prstGeom>
          <a:noFill/>
          <a:ln/>
        </p:spPr>
        <p:txBody>
          <a:bodyPr wrap="none" lIns="0" tIns="0" rIns="0" bIns="0" rtlCol="0" anchor="t"/>
          <a:lstStyle/>
          <a:p>
            <a:pPr marL="0" indent="0" algn="l">
              <a:lnSpc>
                <a:spcPts val="2400"/>
              </a:lnSpc>
              <a:buNone/>
            </a:pPr>
            <a:r>
              <a:rPr lang="en-US" b="1" dirty="0">
                <a:solidFill>
                  <a:schemeClr val="bg1"/>
                </a:solidFill>
                <a:latin typeface="Arial Narrow" panose="020B0606020202030204" pitchFamily="34" charset="0"/>
                <a:ea typeface="Merriweather Bold" pitchFamily="34" charset="-122"/>
                <a:cs typeface="Merriweather Bold" pitchFamily="34" charset="-120"/>
              </a:rPr>
              <a:t>Programas de Gestión</a:t>
            </a:r>
            <a:endParaRPr lang="en-US" dirty="0">
              <a:solidFill>
                <a:schemeClr val="bg1"/>
              </a:solidFill>
              <a:latin typeface="Arial Narrow" panose="020B0606020202030204" pitchFamily="34" charset="0"/>
            </a:endParaRPr>
          </a:p>
        </p:txBody>
      </p:sp>
      <p:sp>
        <p:nvSpPr>
          <p:cNvPr id="16" name="Text 6">
            <a:extLst>
              <a:ext uri="{FF2B5EF4-FFF2-40B4-BE49-F238E27FC236}">
                <a16:creationId xmlns:a16="http://schemas.microsoft.com/office/drawing/2014/main" id="{4D271D98-AD54-4190-A6A9-A592F1EDF216}"/>
              </a:ext>
            </a:extLst>
          </p:cNvPr>
          <p:cNvSpPr/>
          <p:nvPr/>
        </p:nvSpPr>
        <p:spPr>
          <a:xfrm>
            <a:off x="3267613" y="3124334"/>
            <a:ext cx="2434688" cy="1133129"/>
          </a:xfrm>
          <a:prstGeom prst="rect">
            <a:avLst/>
          </a:prstGeom>
          <a:noFill/>
          <a:ln/>
        </p:spPr>
        <p:txBody>
          <a:bodyPr wrap="square" lIns="0" tIns="0" rIns="0" bIns="0" rtlCol="0" anchor="t"/>
          <a:lstStyle/>
          <a:p>
            <a:pPr marL="0" indent="0">
              <a:lnSpc>
                <a:spcPts val="2500"/>
              </a:lnSpc>
              <a:buNone/>
            </a:pPr>
            <a:r>
              <a:rPr lang="en-US" dirty="0">
                <a:solidFill>
                  <a:schemeClr val="bg1"/>
                </a:solidFill>
                <a:latin typeface="Arial Narrow" panose="020B0606020202030204" pitchFamily="34" charset="0"/>
                <a:ea typeface="Open Sans" pitchFamily="34" charset="-122"/>
                <a:cs typeface="Open Sans" pitchFamily="34" charset="-120"/>
              </a:rPr>
              <a:t>ERP, GMAO, LIMS, sistemas de facturación y ofimática colaborativa integrados</a:t>
            </a:r>
            <a:endParaRPr lang="en-US" dirty="0">
              <a:solidFill>
                <a:schemeClr val="bg1"/>
              </a:solidFill>
              <a:latin typeface="Arial Narrow" panose="020B0606020202030204" pitchFamily="34" charset="0"/>
            </a:endParaRPr>
          </a:p>
        </p:txBody>
      </p:sp>
      <p:sp>
        <p:nvSpPr>
          <p:cNvPr id="20" name="Text 6">
            <a:extLst>
              <a:ext uri="{FF2B5EF4-FFF2-40B4-BE49-F238E27FC236}">
                <a16:creationId xmlns:a16="http://schemas.microsoft.com/office/drawing/2014/main" id="{6C4960EF-A91E-4237-B387-04E4712E6486}"/>
              </a:ext>
            </a:extLst>
          </p:cNvPr>
          <p:cNvSpPr/>
          <p:nvPr/>
        </p:nvSpPr>
        <p:spPr>
          <a:xfrm>
            <a:off x="6943940" y="3156925"/>
            <a:ext cx="2575244" cy="1300775"/>
          </a:xfrm>
          <a:prstGeom prst="rect">
            <a:avLst/>
          </a:prstGeom>
          <a:noFill/>
          <a:ln/>
        </p:spPr>
        <p:txBody>
          <a:bodyPr wrap="square" lIns="0" tIns="0" rIns="0" bIns="0" rtlCol="0" anchor="t"/>
          <a:lstStyle/>
          <a:p>
            <a:pPr>
              <a:lnSpc>
                <a:spcPts val="2500"/>
              </a:lnSpc>
            </a:pPr>
            <a:r>
              <a:rPr lang="es-ES" dirty="0">
                <a:solidFill>
                  <a:schemeClr val="bg1"/>
                </a:solidFill>
                <a:latin typeface="Arial Narrow" panose="020B0606020202030204" pitchFamily="34" charset="0"/>
                <a:ea typeface="Open Sans" pitchFamily="34" charset="-122"/>
                <a:cs typeface="Open Sans" pitchFamily="34" charset="-120"/>
              </a:rPr>
              <a:t>Supervisión y control en tiempo real de EDAR, EBAR y colectores mediante PLC y sistemas SCADA distribuidos</a:t>
            </a:r>
          </a:p>
        </p:txBody>
      </p:sp>
      <p:sp>
        <p:nvSpPr>
          <p:cNvPr id="22" name="Text 6">
            <a:extLst>
              <a:ext uri="{FF2B5EF4-FFF2-40B4-BE49-F238E27FC236}">
                <a16:creationId xmlns:a16="http://schemas.microsoft.com/office/drawing/2014/main" id="{A98CEEDF-7179-4B08-B34B-7B6AA98135B6}"/>
              </a:ext>
            </a:extLst>
          </p:cNvPr>
          <p:cNvSpPr/>
          <p:nvPr/>
        </p:nvSpPr>
        <p:spPr>
          <a:xfrm>
            <a:off x="7076554" y="5124937"/>
            <a:ext cx="2575244" cy="1300775"/>
          </a:xfrm>
          <a:prstGeom prst="rect">
            <a:avLst/>
          </a:prstGeom>
          <a:noFill/>
          <a:ln/>
        </p:spPr>
        <p:txBody>
          <a:bodyPr wrap="square" lIns="0" tIns="0" rIns="0" bIns="0" rtlCol="0" anchor="t"/>
          <a:lstStyle/>
          <a:p>
            <a:pPr>
              <a:lnSpc>
                <a:spcPts val="2500"/>
              </a:lnSpc>
            </a:pPr>
            <a:r>
              <a:rPr lang="es-ES" dirty="0">
                <a:solidFill>
                  <a:schemeClr val="bg1"/>
                </a:solidFill>
                <a:latin typeface="Arial Narrow" panose="020B0606020202030204" pitchFamily="34" charset="0"/>
                <a:ea typeface="Open Sans" pitchFamily="34" charset="-122"/>
                <a:cs typeface="Open Sans" pitchFamily="34" charset="-120"/>
              </a:rPr>
              <a:t>Múltiples plataformas sectoriales que requieren un HUB integrador para evitar silos de información y duplicidades</a:t>
            </a:r>
          </a:p>
        </p:txBody>
      </p:sp>
      <p:sp>
        <p:nvSpPr>
          <p:cNvPr id="12" name="TextBox 29">
            <a:extLst>
              <a:ext uri="{FF2B5EF4-FFF2-40B4-BE49-F238E27FC236}">
                <a16:creationId xmlns:a16="http://schemas.microsoft.com/office/drawing/2014/main" id="{3446C886-63BD-4578-8CE1-1ADDDE1905D6}"/>
              </a:ext>
            </a:extLst>
          </p:cNvPr>
          <p:cNvSpPr txBox="1"/>
          <p:nvPr/>
        </p:nvSpPr>
        <p:spPr>
          <a:xfrm>
            <a:off x="7438257" y="2791235"/>
            <a:ext cx="2990011" cy="338554"/>
          </a:xfrm>
          <a:prstGeom prst="rect">
            <a:avLst/>
          </a:prstGeom>
          <a:noFill/>
        </p:spPr>
        <p:txBody>
          <a:bodyPr wrap="square" rtlCol="0">
            <a:spAutoFit/>
          </a:bodyPr>
          <a:lstStyle/>
          <a:p>
            <a:pPr algn="ctr"/>
            <a:r>
              <a:rPr lang="ca-ES" sz="1600" dirty="0">
                <a:ln w="0"/>
                <a:solidFill>
                  <a:schemeClr val="accent1"/>
                </a:solidFill>
                <a:effectLst>
                  <a:outerShdw blurRad="38100" dist="25400" dir="5400000" algn="ctr" rotWithShape="0">
                    <a:srgbClr val="6E747A">
                      <a:alpha val="43000"/>
                    </a:srgbClr>
                  </a:outerShdw>
                </a:effectLst>
                <a:latin typeface="Montserrat"/>
              </a:rPr>
              <a:t>MODELO DE DISPERSIÓN OLORES</a:t>
            </a:r>
          </a:p>
        </p:txBody>
      </p:sp>
      <p:grpSp>
        <p:nvGrpSpPr>
          <p:cNvPr id="14" name="Grupo 13">
            <a:extLst>
              <a:ext uri="{FF2B5EF4-FFF2-40B4-BE49-F238E27FC236}">
                <a16:creationId xmlns:a16="http://schemas.microsoft.com/office/drawing/2014/main" id="{4BF7DE56-2EFA-4B8F-BB85-2DD82382C98A}"/>
              </a:ext>
            </a:extLst>
          </p:cNvPr>
          <p:cNvGrpSpPr/>
          <p:nvPr/>
        </p:nvGrpSpPr>
        <p:grpSpPr>
          <a:xfrm>
            <a:off x="6622202" y="1076706"/>
            <a:ext cx="3254463" cy="2289619"/>
            <a:chOff x="6622202" y="987926"/>
            <a:chExt cx="3254463" cy="2289619"/>
          </a:xfrm>
        </p:grpSpPr>
        <p:pic>
          <p:nvPicPr>
            <p:cNvPr id="17" name="Imatge 80">
              <a:extLst>
                <a:ext uri="{FF2B5EF4-FFF2-40B4-BE49-F238E27FC236}">
                  <a16:creationId xmlns:a16="http://schemas.microsoft.com/office/drawing/2014/main" id="{5325462C-B77B-403B-AEA3-186B33A52768}"/>
                </a:ext>
              </a:extLst>
            </p:cNvPr>
            <p:cNvPicPr>
              <a:picLocks noChangeAspect="1"/>
            </p:cNvPicPr>
            <p:nvPr/>
          </p:nvPicPr>
          <p:blipFill>
            <a:blip r:embed="rId4"/>
            <a:stretch>
              <a:fillRect/>
            </a:stretch>
          </p:blipFill>
          <p:spPr>
            <a:xfrm>
              <a:off x="8035133" y="987926"/>
              <a:ext cx="1841532" cy="1514930"/>
            </a:xfrm>
            <a:prstGeom prst="rect">
              <a:avLst/>
            </a:prstGeom>
          </p:spPr>
        </p:pic>
        <p:cxnSp>
          <p:nvCxnSpPr>
            <p:cNvPr id="18" name="Straight Arrow Connector 46">
              <a:extLst>
                <a:ext uri="{FF2B5EF4-FFF2-40B4-BE49-F238E27FC236}">
                  <a16:creationId xmlns:a16="http://schemas.microsoft.com/office/drawing/2014/main" id="{49B22B24-F3EE-46E8-BC13-60E17E97E864}"/>
                </a:ext>
              </a:extLst>
            </p:cNvPr>
            <p:cNvCxnSpPr>
              <a:cxnSpLocks/>
            </p:cNvCxnSpPr>
            <p:nvPr/>
          </p:nvCxnSpPr>
          <p:spPr>
            <a:xfrm flipV="1">
              <a:off x="6622202" y="2340601"/>
              <a:ext cx="1312935" cy="936944"/>
            </a:xfrm>
            <a:prstGeom prst="straightConnector1">
              <a:avLst/>
            </a:prstGeom>
            <a:ln w="50800">
              <a:tailEnd type="triangle"/>
            </a:ln>
          </p:spPr>
          <p:style>
            <a:lnRef idx="2">
              <a:schemeClr val="accent1">
                <a:shade val="50000"/>
              </a:schemeClr>
            </a:lnRef>
            <a:fillRef idx="1">
              <a:schemeClr val="accent1"/>
            </a:fillRef>
            <a:effectRef idx="0">
              <a:schemeClr val="accent1"/>
            </a:effectRef>
            <a:fontRef idx="minor">
              <a:schemeClr val="lt1"/>
            </a:fontRef>
          </p:style>
        </p:cxnSp>
      </p:grpSp>
      <p:pic>
        <p:nvPicPr>
          <p:cNvPr id="19" name="Picture 5">
            <a:extLst>
              <a:ext uri="{FF2B5EF4-FFF2-40B4-BE49-F238E27FC236}">
                <a16:creationId xmlns:a16="http://schemas.microsoft.com/office/drawing/2014/main" id="{298BE1D0-1D11-46E4-8082-FAD4F5FCFC44}"/>
              </a:ext>
            </a:extLst>
          </p:cNvPr>
          <p:cNvPicPr>
            <a:picLocks noChangeAspect="1"/>
          </p:cNvPicPr>
          <p:nvPr/>
        </p:nvPicPr>
        <p:blipFill>
          <a:blip r:embed="rId5">
            <a:duotone>
              <a:srgbClr val="A02B93">
                <a:shade val="45000"/>
                <a:satMod val="135000"/>
              </a:srgbClr>
              <a:prstClr val="white"/>
            </a:duotone>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5075662" y="1333992"/>
            <a:ext cx="2099288" cy="1620934"/>
          </a:xfrm>
          <a:prstGeom prst="rect">
            <a:avLst/>
          </a:prstGeom>
        </p:spPr>
      </p:pic>
      <p:pic>
        <p:nvPicPr>
          <p:cNvPr id="21" name="Picture 16" descr="Shape, arrow&#10;&#10;Description automatically generated">
            <a:extLst>
              <a:ext uri="{FF2B5EF4-FFF2-40B4-BE49-F238E27FC236}">
                <a16:creationId xmlns:a16="http://schemas.microsoft.com/office/drawing/2014/main" id="{CBC7A061-AD44-4AD2-A3E4-BD39BD156996}"/>
              </a:ext>
            </a:extLst>
          </p:cNvPr>
          <p:cNvPicPr>
            <a:picLocks noChangeAspect="1"/>
          </p:cNvPicPr>
          <p:nvPr/>
        </p:nvPicPr>
        <p:blipFill>
          <a:blip r:embed="rId7">
            <a:duotone>
              <a:srgbClr val="A02B93">
                <a:shade val="45000"/>
                <a:satMod val="135000"/>
              </a:srgbClr>
              <a:prstClr val="white"/>
            </a:duotone>
            <a:extLst>
              <a:ext uri="{28A0092B-C50C-407E-A947-70E740481C1C}">
                <a14:useLocalDpi xmlns:a14="http://schemas.microsoft.com/office/drawing/2010/main" val="0"/>
              </a:ext>
            </a:extLst>
          </a:blip>
          <a:stretch>
            <a:fillRect/>
          </a:stretch>
        </p:blipFill>
        <p:spPr>
          <a:xfrm>
            <a:off x="7775034" y="3316406"/>
            <a:ext cx="2868574" cy="2366866"/>
          </a:xfrm>
          <a:prstGeom prst="rect">
            <a:avLst/>
          </a:prstGeom>
        </p:spPr>
      </p:pic>
      <p:sp>
        <p:nvSpPr>
          <p:cNvPr id="23" name="TextBox 23">
            <a:extLst>
              <a:ext uri="{FF2B5EF4-FFF2-40B4-BE49-F238E27FC236}">
                <a16:creationId xmlns:a16="http://schemas.microsoft.com/office/drawing/2014/main" id="{75D80DD9-A197-4D76-91B4-5AB23C95875F}"/>
              </a:ext>
            </a:extLst>
          </p:cNvPr>
          <p:cNvSpPr txBox="1"/>
          <p:nvPr/>
        </p:nvSpPr>
        <p:spPr>
          <a:xfrm>
            <a:off x="727993" y="2133752"/>
            <a:ext cx="1327961" cy="830997"/>
          </a:xfrm>
          <a:prstGeom prst="rect">
            <a:avLst/>
          </a:prstGeom>
          <a:noFill/>
        </p:spPr>
        <p:txBody>
          <a:bodyPr wrap="square" rtlCol="0">
            <a:spAutoFit/>
          </a:bodyPr>
          <a:lstStyle>
            <a:defPPr>
              <a:defRPr lang="en-US"/>
            </a:defPPr>
            <a:lvl1pPr algn="ctr">
              <a:defRPr sz="1600">
                <a:ln w="0"/>
                <a:solidFill>
                  <a:schemeClr val="accent1"/>
                </a:solidFill>
                <a:effectLst>
                  <a:outerShdw blurRad="38100" dist="25400" dir="5400000" algn="ctr" rotWithShape="0">
                    <a:srgbClr val="6E747A">
                      <a:alpha val="43000"/>
                    </a:srgbClr>
                  </a:outerShdw>
                </a:effectLst>
                <a:latin typeface="Montserrat"/>
              </a:defRPr>
            </a:lvl1pPr>
          </a:lstStyle>
          <a:p>
            <a:r>
              <a:rPr lang="es-ES" dirty="0"/>
              <a:t>Sistemas Información Geográfica (SIG) Red </a:t>
            </a:r>
          </a:p>
        </p:txBody>
      </p:sp>
      <p:grpSp>
        <p:nvGrpSpPr>
          <p:cNvPr id="24" name="Agrupa 27">
            <a:extLst>
              <a:ext uri="{FF2B5EF4-FFF2-40B4-BE49-F238E27FC236}">
                <a16:creationId xmlns:a16="http://schemas.microsoft.com/office/drawing/2014/main" id="{049A404A-01FF-45C6-9C0E-D928E1829FD5}"/>
              </a:ext>
            </a:extLst>
          </p:cNvPr>
          <p:cNvGrpSpPr/>
          <p:nvPr/>
        </p:nvGrpSpPr>
        <p:grpSpPr>
          <a:xfrm>
            <a:off x="1391973" y="1191798"/>
            <a:ext cx="9674149" cy="5577082"/>
            <a:chOff x="454487" y="400911"/>
            <a:chExt cx="11838112" cy="6125680"/>
          </a:xfrm>
        </p:grpSpPr>
        <p:pic>
          <p:nvPicPr>
            <p:cNvPr id="25" name="Graphic 7" descr="The sun peeking from behind a cloud">
              <a:extLst>
                <a:ext uri="{FF2B5EF4-FFF2-40B4-BE49-F238E27FC236}">
                  <a16:creationId xmlns:a16="http://schemas.microsoft.com/office/drawing/2014/main" id="{C0A60587-4A89-41EA-8E4E-F1E988C1D1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7777" y="4196687"/>
              <a:ext cx="1308684" cy="1308685"/>
            </a:xfrm>
            <a:prstGeom prst="rect">
              <a:avLst/>
            </a:prstGeom>
          </p:spPr>
        </p:pic>
        <p:pic>
          <p:nvPicPr>
            <p:cNvPr id="26" name="Graphic 9" descr="A cloud with raindrops">
              <a:extLst>
                <a:ext uri="{FF2B5EF4-FFF2-40B4-BE49-F238E27FC236}">
                  <a16:creationId xmlns:a16="http://schemas.microsoft.com/office/drawing/2014/main" id="{4D5B0DF5-B737-47C5-B835-7E6BC3B033F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6065" y="3242963"/>
              <a:ext cx="1308684" cy="1308684"/>
            </a:xfrm>
            <a:prstGeom prst="rect">
              <a:avLst/>
            </a:prstGeom>
          </p:spPr>
        </p:pic>
        <p:pic>
          <p:nvPicPr>
            <p:cNvPr id="27" name="Picture 4">
              <a:extLst>
                <a:ext uri="{FF2B5EF4-FFF2-40B4-BE49-F238E27FC236}">
                  <a16:creationId xmlns:a16="http://schemas.microsoft.com/office/drawing/2014/main" id="{2F7255B4-9EBC-4329-8574-57E3DE3B1982}"/>
                </a:ext>
              </a:extLst>
            </p:cNvPr>
            <p:cNvPicPr>
              <a:picLocks noChangeAspect="1"/>
            </p:cNvPicPr>
            <p:nvPr/>
          </p:nvPicPr>
          <p:blipFill>
            <a:blip r:embed="rId12"/>
            <a:stretch>
              <a:fillRect/>
            </a:stretch>
          </p:blipFill>
          <p:spPr>
            <a:xfrm>
              <a:off x="5257623" y="3334435"/>
              <a:ext cx="2568868" cy="1724505"/>
            </a:xfrm>
            <a:prstGeom prst="rect">
              <a:avLst/>
            </a:prstGeom>
          </p:spPr>
        </p:pic>
        <p:sp>
          <p:nvSpPr>
            <p:cNvPr id="28" name="Cylinder 21">
              <a:extLst>
                <a:ext uri="{FF2B5EF4-FFF2-40B4-BE49-F238E27FC236}">
                  <a16:creationId xmlns:a16="http://schemas.microsoft.com/office/drawing/2014/main" id="{BB498D5F-D091-4274-BC6B-A2775C565953}"/>
                </a:ext>
              </a:extLst>
            </p:cNvPr>
            <p:cNvSpPr/>
            <p:nvPr/>
          </p:nvSpPr>
          <p:spPr>
            <a:xfrm rot="6439450">
              <a:off x="8866062" y="3540715"/>
              <a:ext cx="193208" cy="2250489"/>
            </a:xfrm>
            <a:prstGeom prst="ca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accent1"/>
                </a:solidFill>
              </a:endParaRPr>
            </a:p>
          </p:txBody>
        </p:sp>
        <p:sp>
          <p:nvSpPr>
            <p:cNvPr id="29" name="TextBox 23">
              <a:extLst>
                <a:ext uri="{FF2B5EF4-FFF2-40B4-BE49-F238E27FC236}">
                  <a16:creationId xmlns:a16="http://schemas.microsoft.com/office/drawing/2014/main" id="{5291E1E2-21DE-4A78-B735-06B8DDB07778}"/>
                </a:ext>
              </a:extLst>
            </p:cNvPr>
            <p:cNvSpPr txBox="1"/>
            <p:nvPr/>
          </p:nvSpPr>
          <p:spPr>
            <a:xfrm>
              <a:off x="5299565" y="400911"/>
              <a:ext cx="2356091" cy="405662"/>
            </a:xfrm>
            <a:prstGeom prst="rect">
              <a:avLst/>
            </a:prstGeom>
            <a:noFill/>
          </p:spPr>
          <p:txBody>
            <a:bodyPr wrap="square" rtlCol="0">
              <a:spAutoFit/>
            </a:bodyPr>
            <a:lstStyle/>
            <a:p>
              <a:pPr algn="ctr"/>
              <a:r>
                <a:rPr lang="ca-ES" sz="1600" dirty="0">
                  <a:ln w="0"/>
                  <a:solidFill>
                    <a:schemeClr val="accent1"/>
                  </a:solidFill>
                  <a:effectLst>
                    <a:outerShdw blurRad="38100" dist="25400" dir="5400000" algn="ctr" rotWithShape="0">
                      <a:srgbClr val="6E747A">
                        <a:alpha val="43000"/>
                      </a:srgbClr>
                    </a:outerShdw>
                  </a:effectLst>
                  <a:latin typeface="Montserrat"/>
                </a:rPr>
                <a:t>GEMELO</a:t>
              </a:r>
              <a:r>
                <a:rPr lang="ca-ES" b="1" dirty="0">
                  <a:solidFill>
                    <a:schemeClr val="bg1"/>
                  </a:solidFill>
                  <a:latin typeface="Montserrat"/>
                </a:rPr>
                <a:t> </a:t>
              </a:r>
              <a:r>
                <a:rPr lang="ca-ES" sz="1600" dirty="0">
                  <a:ln w="0"/>
                  <a:solidFill>
                    <a:schemeClr val="accent1"/>
                  </a:solidFill>
                  <a:effectLst>
                    <a:outerShdw blurRad="38100" dist="25400" dir="5400000" algn="ctr" rotWithShape="0">
                      <a:srgbClr val="6E747A">
                        <a:alpha val="43000"/>
                      </a:srgbClr>
                    </a:outerShdw>
                  </a:effectLst>
                  <a:latin typeface="Montserrat"/>
                </a:rPr>
                <a:t>DIGITAL</a:t>
              </a:r>
            </a:p>
          </p:txBody>
        </p:sp>
        <p:sp>
          <p:nvSpPr>
            <p:cNvPr id="31" name="TextBox 28">
              <a:extLst>
                <a:ext uri="{FF2B5EF4-FFF2-40B4-BE49-F238E27FC236}">
                  <a16:creationId xmlns:a16="http://schemas.microsoft.com/office/drawing/2014/main" id="{FA31ADBA-9CA7-4AA0-A0ED-FCED223DAB41}"/>
                </a:ext>
              </a:extLst>
            </p:cNvPr>
            <p:cNvSpPr txBox="1"/>
            <p:nvPr/>
          </p:nvSpPr>
          <p:spPr>
            <a:xfrm>
              <a:off x="5764571" y="5077993"/>
              <a:ext cx="1625006" cy="371856"/>
            </a:xfrm>
            <a:prstGeom prst="rect">
              <a:avLst/>
            </a:prstGeom>
            <a:noFill/>
          </p:spPr>
          <p:txBody>
            <a:bodyPr wrap="square" rtlCol="0">
              <a:spAutoFit/>
            </a:bodyPr>
            <a:lstStyle/>
            <a:p>
              <a:pPr algn="ctr"/>
              <a:r>
                <a:rPr lang="ca-ES" sz="1600" dirty="0">
                  <a:ln w="0"/>
                  <a:solidFill>
                    <a:schemeClr val="accent1"/>
                  </a:solidFill>
                  <a:effectLst>
                    <a:outerShdw blurRad="38100" dist="25400" dir="5400000" algn="ctr" rotWithShape="0">
                      <a:srgbClr val="6E747A">
                        <a:alpha val="43000"/>
                      </a:srgbClr>
                    </a:outerShdw>
                  </a:effectLst>
                  <a:latin typeface="Montserrat"/>
                </a:rPr>
                <a:t>EDAR</a:t>
              </a:r>
            </a:p>
          </p:txBody>
        </p:sp>
        <p:sp>
          <p:nvSpPr>
            <p:cNvPr id="32" name="TextBox 29">
              <a:extLst>
                <a:ext uri="{FF2B5EF4-FFF2-40B4-BE49-F238E27FC236}">
                  <a16:creationId xmlns:a16="http://schemas.microsoft.com/office/drawing/2014/main" id="{302269D1-6792-4F7B-83F9-DDF8F60A3EB6}"/>
                </a:ext>
              </a:extLst>
            </p:cNvPr>
            <p:cNvSpPr txBox="1"/>
            <p:nvPr/>
          </p:nvSpPr>
          <p:spPr>
            <a:xfrm>
              <a:off x="454487" y="5022618"/>
              <a:ext cx="2325071" cy="642297"/>
            </a:xfrm>
            <a:prstGeom prst="rect">
              <a:avLst/>
            </a:prstGeom>
            <a:noFill/>
          </p:spPr>
          <p:txBody>
            <a:bodyPr wrap="square" rtlCol="0">
              <a:spAutoFit/>
            </a:bodyPr>
            <a:lstStyle/>
            <a:p>
              <a:pPr algn="ctr"/>
              <a:r>
                <a:rPr lang="ca-ES" sz="1600" dirty="0">
                  <a:ln w="0"/>
                  <a:solidFill>
                    <a:schemeClr val="accent1"/>
                  </a:solidFill>
                  <a:effectLst>
                    <a:outerShdw blurRad="38100" dist="25400" dir="5400000" algn="ctr" rotWithShape="0">
                      <a:srgbClr val="6E747A">
                        <a:alpha val="43000"/>
                      </a:srgbClr>
                    </a:outerShdw>
                  </a:effectLst>
                  <a:latin typeface="Montserrat"/>
                </a:rPr>
                <a:t>MODELOS METEOROLÓGICOS</a:t>
              </a:r>
            </a:p>
          </p:txBody>
        </p:sp>
        <p:sp>
          <p:nvSpPr>
            <p:cNvPr id="33" name="Arrow: Up-Down 30">
              <a:extLst>
                <a:ext uri="{FF2B5EF4-FFF2-40B4-BE49-F238E27FC236}">
                  <a16:creationId xmlns:a16="http://schemas.microsoft.com/office/drawing/2014/main" id="{1D406826-FF45-47ED-A49D-8B23EA132BD4}"/>
                </a:ext>
              </a:extLst>
            </p:cNvPr>
            <p:cNvSpPr/>
            <p:nvPr/>
          </p:nvSpPr>
          <p:spPr>
            <a:xfrm>
              <a:off x="6308363" y="2530251"/>
              <a:ext cx="387487" cy="822422"/>
            </a:xfrm>
            <a:prstGeom prst="up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accent1"/>
                </a:solidFill>
              </a:endParaRPr>
            </a:p>
          </p:txBody>
        </p:sp>
        <p:cxnSp>
          <p:nvCxnSpPr>
            <p:cNvPr id="34" name="Connector: Elbow 39">
              <a:extLst>
                <a:ext uri="{FF2B5EF4-FFF2-40B4-BE49-F238E27FC236}">
                  <a16:creationId xmlns:a16="http://schemas.microsoft.com/office/drawing/2014/main" id="{1C959E90-54CD-4685-9857-AB24EB9508A0}"/>
                </a:ext>
              </a:extLst>
            </p:cNvPr>
            <p:cNvCxnSpPr>
              <a:cxnSpLocks/>
            </p:cNvCxnSpPr>
            <p:nvPr/>
          </p:nvCxnSpPr>
          <p:spPr>
            <a:xfrm rot="10800000">
              <a:off x="6752547" y="3334437"/>
              <a:ext cx="3925983" cy="1442755"/>
            </a:xfrm>
            <a:prstGeom prst="bentConnector3">
              <a:avLst>
                <a:gd name="adj1" fmla="val 469"/>
              </a:avLst>
            </a:prstGeom>
            <a:ln w="508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5" name="TextBox 29">
              <a:extLst>
                <a:ext uri="{FF2B5EF4-FFF2-40B4-BE49-F238E27FC236}">
                  <a16:creationId xmlns:a16="http://schemas.microsoft.com/office/drawing/2014/main" id="{9D047771-6906-435D-A641-D2691EC33E7E}"/>
                </a:ext>
              </a:extLst>
            </p:cNvPr>
            <p:cNvSpPr txBox="1"/>
            <p:nvPr/>
          </p:nvSpPr>
          <p:spPr>
            <a:xfrm>
              <a:off x="5123819" y="5433661"/>
              <a:ext cx="2916743" cy="912739"/>
            </a:xfrm>
            <a:prstGeom prst="rect">
              <a:avLst/>
            </a:prstGeom>
            <a:noFill/>
          </p:spPr>
          <p:txBody>
            <a:bodyPr wrap="square" rtlCol="0">
              <a:spAutoFit/>
            </a:bodyPr>
            <a:lstStyle/>
            <a:p>
              <a:pPr algn="ctr"/>
              <a:r>
                <a:rPr lang="ca-ES" sz="1600" dirty="0">
                  <a:ln w="0"/>
                  <a:solidFill>
                    <a:schemeClr val="accent1"/>
                  </a:solidFill>
                  <a:effectLst>
                    <a:outerShdw blurRad="38100" dist="25400" dir="5400000" algn="ctr" rotWithShape="0">
                      <a:srgbClr val="6E747A">
                        <a:alpha val="43000"/>
                      </a:srgbClr>
                    </a:outerShdw>
                  </a:effectLst>
                  <a:latin typeface="Montserrat"/>
                </a:rPr>
                <a:t>MODELOS OPERACIÓN DEPURADORA</a:t>
              </a:r>
            </a:p>
            <a:p>
              <a:pPr algn="ctr"/>
              <a:endParaRPr lang="ca-ES" sz="1600" dirty="0">
                <a:solidFill>
                  <a:schemeClr val="bg1"/>
                </a:solidFill>
              </a:endParaRPr>
            </a:p>
          </p:txBody>
        </p:sp>
        <p:cxnSp>
          <p:nvCxnSpPr>
            <p:cNvPr id="36" name="Straight Arrow Connector 46">
              <a:extLst>
                <a:ext uri="{FF2B5EF4-FFF2-40B4-BE49-F238E27FC236}">
                  <a16:creationId xmlns:a16="http://schemas.microsoft.com/office/drawing/2014/main" id="{057C6516-05A5-4CED-8178-6114611955A4}"/>
                </a:ext>
              </a:extLst>
            </p:cNvPr>
            <p:cNvCxnSpPr>
              <a:cxnSpLocks/>
            </p:cNvCxnSpPr>
            <p:nvPr/>
          </p:nvCxnSpPr>
          <p:spPr>
            <a:xfrm>
              <a:off x="2108172" y="4357898"/>
              <a:ext cx="795591" cy="0"/>
            </a:xfrm>
            <a:prstGeom prst="straightConnector1">
              <a:avLst/>
            </a:prstGeom>
            <a:ln w="50800">
              <a:tailEnd type="triangle"/>
            </a:ln>
          </p:spPr>
          <p:style>
            <a:lnRef idx="2">
              <a:schemeClr val="accent1">
                <a:shade val="50000"/>
              </a:schemeClr>
            </a:lnRef>
            <a:fillRef idx="1">
              <a:schemeClr val="accent1"/>
            </a:fillRef>
            <a:effectRef idx="0">
              <a:schemeClr val="accent1"/>
            </a:effectRef>
            <a:fontRef idx="minor">
              <a:schemeClr val="lt1"/>
            </a:fontRef>
          </p:style>
        </p:cxnSp>
        <p:pic>
          <p:nvPicPr>
            <p:cNvPr id="37" name="Imagen 3">
              <a:extLst>
                <a:ext uri="{FF2B5EF4-FFF2-40B4-BE49-F238E27FC236}">
                  <a16:creationId xmlns:a16="http://schemas.microsoft.com/office/drawing/2014/main" id="{B33A97F1-1259-4C77-82E1-967A1BC8426D}"/>
                </a:ext>
              </a:extLst>
            </p:cNvPr>
            <p:cNvPicPr>
              <a:picLocks noChangeAspect="1"/>
            </p:cNvPicPr>
            <p:nvPr/>
          </p:nvPicPr>
          <p:blipFill>
            <a:blip r:embed="rId13"/>
            <a:stretch>
              <a:fillRect/>
            </a:stretch>
          </p:blipFill>
          <p:spPr>
            <a:xfrm>
              <a:off x="2936081" y="3790892"/>
              <a:ext cx="1660635" cy="1020250"/>
            </a:xfrm>
            <a:prstGeom prst="rect">
              <a:avLst/>
            </a:prstGeom>
          </p:spPr>
        </p:pic>
        <p:sp>
          <p:nvSpPr>
            <p:cNvPr id="38" name="TextBox 29">
              <a:extLst>
                <a:ext uri="{FF2B5EF4-FFF2-40B4-BE49-F238E27FC236}">
                  <a16:creationId xmlns:a16="http://schemas.microsoft.com/office/drawing/2014/main" id="{CEF113B3-E5DB-4427-8C2E-1D7491A44274}"/>
                </a:ext>
              </a:extLst>
            </p:cNvPr>
            <p:cNvSpPr txBox="1"/>
            <p:nvPr/>
          </p:nvSpPr>
          <p:spPr>
            <a:xfrm>
              <a:off x="2695321" y="5115356"/>
              <a:ext cx="2632424" cy="912739"/>
            </a:xfrm>
            <a:prstGeom prst="rect">
              <a:avLst/>
            </a:prstGeom>
            <a:noFill/>
          </p:spPr>
          <p:txBody>
            <a:bodyPr wrap="square" rtlCol="0">
              <a:spAutoFit/>
            </a:bodyPr>
            <a:lstStyle/>
            <a:p>
              <a:pPr algn="ctr"/>
              <a:r>
                <a:rPr lang="es-ES" sz="1600" dirty="0">
                  <a:ln w="0"/>
                  <a:solidFill>
                    <a:schemeClr val="accent1"/>
                  </a:solidFill>
                  <a:effectLst>
                    <a:outerShdw blurRad="38100" dist="25400" dir="5400000" algn="ctr" rotWithShape="0">
                      <a:srgbClr val="6E747A">
                        <a:alpha val="43000"/>
                      </a:srgbClr>
                    </a:outerShdw>
                  </a:effectLst>
                  <a:latin typeface="Montserrat"/>
                </a:rPr>
                <a:t>MODELOS</a:t>
              </a:r>
              <a:r>
                <a:rPr lang="es-ES" sz="1600" dirty="0">
                  <a:solidFill>
                    <a:schemeClr val="bg1"/>
                  </a:solidFill>
                  <a:latin typeface="Montserrat"/>
                </a:rPr>
                <a:t> </a:t>
              </a:r>
              <a:r>
                <a:rPr lang="es-ES" sz="1600" dirty="0">
                  <a:ln w="0"/>
                  <a:solidFill>
                    <a:schemeClr val="accent1"/>
                  </a:solidFill>
                  <a:effectLst>
                    <a:outerShdw blurRad="38100" dist="25400" dir="5400000" algn="ctr" rotWithShape="0">
                      <a:srgbClr val="6E747A">
                        <a:alpha val="43000"/>
                      </a:srgbClr>
                    </a:outerShdw>
                  </a:effectLst>
                  <a:latin typeface="Montserrat"/>
                </a:rPr>
                <a:t>HIDRÁULICOS</a:t>
              </a:r>
              <a:r>
                <a:rPr lang="es-ES" sz="1600" dirty="0">
                  <a:solidFill>
                    <a:schemeClr val="bg1"/>
                  </a:solidFill>
                  <a:latin typeface="Montserrat"/>
                </a:rPr>
                <a:t> </a:t>
              </a:r>
            </a:p>
            <a:p>
              <a:pPr algn="ctr"/>
              <a:endParaRPr lang="es-ES" sz="1600" dirty="0">
                <a:solidFill>
                  <a:schemeClr val="bg1"/>
                </a:solidFill>
              </a:endParaRPr>
            </a:p>
          </p:txBody>
        </p:sp>
        <p:sp>
          <p:nvSpPr>
            <p:cNvPr id="39" name="TextBox 29">
              <a:extLst>
                <a:ext uri="{FF2B5EF4-FFF2-40B4-BE49-F238E27FC236}">
                  <a16:creationId xmlns:a16="http://schemas.microsoft.com/office/drawing/2014/main" id="{A5DD10CD-A36A-4215-9A2F-7CCA4237E627}"/>
                </a:ext>
              </a:extLst>
            </p:cNvPr>
            <p:cNvSpPr txBox="1"/>
            <p:nvPr/>
          </p:nvSpPr>
          <p:spPr>
            <a:xfrm>
              <a:off x="10353561" y="5164290"/>
              <a:ext cx="1939038" cy="912739"/>
            </a:xfrm>
            <a:prstGeom prst="rect">
              <a:avLst/>
            </a:prstGeom>
            <a:noFill/>
          </p:spPr>
          <p:txBody>
            <a:bodyPr wrap="square" rtlCol="0">
              <a:spAutoFit/>
            </a:bodyPr>
            <a:lstStyle/>
            <a:p>
              <a:pPr algn="ctr"/>
              <a:r>
                <a:rPr lang="ca-ES" sz="1600" dirty="0">
                  <a:ln w="0"/>
                  <a:solidFill>
                    <a:schemeClr val="accent1"/>
                  </a:solidFill>
                  <a:effectLst>
                    <a:outerShdw blurRad="38100" dist="25400" dir="5400000" algn="ctr" rotWithShape="0">
                      <a:srgbClr val="6E747A">
                        <a:alpha val="43000"/>
                      </a:srgbClr>
                    </a:outerShdw>
                  </a:effectLst>
                  <a:latin typeface="Montserrat"/>
                </a:rPr>
                <a:t>MODELOS DE CALIDAD</a:t>
              </a:r>
            </a:p>
            <a:p>
              <a:pPr algn="ctr"/>
              <a:endParaRPr lang="ca-ES" sz="1600" dirty="0">
                <a:solidFill>
                  <a:schemeClr val="bg1"/>
                </a:solidFill>
              </a:endParaRPr>
            </a:p>
          </p:txBody>
        </p:sp>
        <p:cxnSp>
          <p:nvCxnSpPr>
            <p:cNvPr id="40" name="Straight Arrow Connector 48">
              <a:extLst>
                <a:ext uri="{FF2B5EF4-FFF2-40B4-BE49-F238E27FC236}">
                  <a16:creationId xmlns:a16="http://schemas.microsoft.com/office/drawing/2014/main" id="{65CE5CD1-8457-4B14-B693-73851407D106}"/>
                </a:ext>
              </a:extLst>
            </p:cNvPr>
            <p:cNvCxnSpPr>
              <a:cxnSpLocks/>
              <a:endCxn id="37" idx="0"/>
            </p:cNvCxnSpPr>
            <p:nvPr/>
          </p:nvCxnSpPr>
          <p:spPr>
            <a:xfrm rot="10800000" flipV="1">
              <a:off x="3766399" y="3375972"/>
              <a:ext cx="2350508" cy="414920"/>
            </a:xfrm>
            <a:prstGeom prst="bentConnector2">
              <a:avLst/>
            </a:prstGeom>
            <a:ln w="508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6">
              <a:extLst>
                <a:ext uri="{FF2B5EF4-FFF2-40B4-BE49-F238E27FC236}">
                  <a16:creationId xmlns:a16="http://schemas.microsoft.com/office/drawing/2014/main" id="{AA2CECFD-D2BA-493D-83C5-D20C1C33F33B}"/>
                </a:ext>
              </a:extLst>
            </p:cNvPr>
            <p:cNvCxnSpPr>
              <a:cxnSpLocks/>
            </p:cNvCxnSpPr>
            <p:nvPr/>
          </p:nvCxnSpPr>
          <p:spPr>
            <a:xfrm>
              <a:off x="7946143" y="4372264"/>
              <a:ext cx="2058674" cy="591870"/>
            </a:xfrm>
            <a:prstGeom prst="straightConnector1">
              <a:avLst/>
            </a:prstGeom>
            <a:ln w="50800">
              <a:tailEnd type="triangle"/>
            </a:ln>
          </p:spPr>
          <p:style>
            <a:lnRef idx="2">
              <a:schemeClr val="accent1">
                <a:shade val="50000"/>
              </a:schemeClr>
            </a:lnRef>
            <a:fillRef idx="1">
              <a:schemeClr val="accent1"/>
            </a:fillRef>
            <a:effectRef idx="0">
              <a:schemeClr val="accent1"/>
            </a:effectRef>
            <a:fontRef idx="minor">
              <a:schemeClr val="lt1"/>
            </a:fontRef>
          </p:style>
        </p:cxnSp>
        <p:grpSp>
          <p:nvGrpSpPr>
            <p:cNvPr id="42" name="Grupo 71">
              <a:extLst>
                <a:ext uri="{FF2B5EF4-FFF2-40B4-BE49-F238E27FC236}">
                  <a16:creationId xmlns:a16="http://schemas.microsoft.com/office/drawing/2014/main" id="{A5AE2727-6364-429A-945B-CEBC37F13FCE}"/>
                </a:ext>
              </a:extLst>
            </p:cNvPr>
            <p:cNvGrpSpPr/>
            <p:nvPr/>
          </p:nvGrpSpPr>
          <p:grpSpPr>
            <a:xfrm>
              <a:off x="8886894" y="3804893"/>
              <a:ext cx="229415" cy="282819"/>
              <a:chOff x="9601360" y="2388890"/>
              <a:chExt cx="464679" cy="565639"/>
            </a:xfrm>
          </p:grpSpPr>
          <p:pic>
            <p:nvPicPr>
              <p:cNvPr id="73" name="Imagen 69">
                <a:extLst>
                  <a:ext uri="{FF2B5EF4-FFF2-40B4-BE49-F238E27FC236}">
                    <a16:creationId xmlns:a16="http://schemas.microsoft.com/office/drawing/2014/main" id="{0D212BBD-D0F2-4FAF-A65A-1B62EFD7732C}"/>
                  </a:ext>
                </a:extLst>
              </p:cNvPr>
              <p:cNvPicPr>
                <a:picLocks noChangeAspect="1"/>
              </p:cNvPicPr>
              <p:nvPr/>
            </p:nvPicPr>
            <p:blipFill>
              <a:blip r:embed="rId14"/>
              <a:stretch>
                <a:fillRect/>
              </a:stretch>
            </p:blipFill>
            <p:spPr>
              <a:xfrm>
                <a:off x="9605908" y="2388890"/>
                <a:ext cx="460131" cy="565639"/>
              </a:xfrm>
              <a:prstGeom prst="rect">
                <a:avLst/>
              </a:prstGeom>
            </p:spPr>
          </p:pic>
          <p:sp>
            <p:nvSpPr>
              <p:cNvPr id="74" name="Rectángulo: esquinas redondeadas 70">
                <a:extLst>
                  <a:ext uri="{FF2B5EF4-FFF2-40B4-BE49-F238E27FC236}">
                    <a16:creationId xmlns:a16="http://schemas.microsoft.com/office/drawing/2014/main" id="{566896F1-8F8B-4929-BFD6-4CA0979DB0D5}"/>
                  </a:ext>
                </a:extLst>
              </p:cNvPr>
              <p:cNvSpPr/>
              <p:nvPr/>
            </p:nvSpPr>
            <p:spPr>
              <a:xfrm>
                <a:off x="9601360" y="2743200"/>
                <a:ext cx="111983" cy="1347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1"/>
                  </a:solidFill>
                </a:endParaRPr>
              </a:p>
            </p:txBody>
          </p:sp>
        </p:grpSp>
        <p:grpSp>
          <p:nvGrpSpPr>
            <p:cNvPr id="43" name="Grupo 72">
              <a:extLst>
                <a:ext uri="{FF2B5EF4-FFF2-40B4-BE49-F238E27FC236}">
                  <a16:creationId xmlns:a16="http://schemas.microsoft.com/office/drawing/2014/main" id="{A5CBFFAD-0542-4B65-97BB-33C3DC1E05FB}"/>
                </a:ext>
              </a:extLst>
            </p:cNvPr>
            <p:cNvGrpSpPr/>
            <p:nvPr/>
          </p:nvGrpSpPr>
          <p:grpSpPr>
            <a:xfrm>
              <a:off x="4735618" y="3972867"/>
              <a:ext cx="229409" cy="282819"/>
              <a:chOff x="9340901" y="2388890"/>
              <a:chExt cx="464664" cy="565639"/>
            </a:xfrm>
          </p:grpSpPr>
          <p:pic>
            <p:nvPicPr>
              <p:cNvPr id="71" name="Imagen 73">
                <a:extLst>
                  <a:ext uri="{FF2B5EF4-FFF2-40B4-BE49-F238E27FC236}">
                    <a16:creationId xmlns:a16="http://schemas.microsoft.com/office/drawing/2014/main" id="{D38538B7-B913-42BA-9874-AAFEAB5747BC}"/>
                  </a:ext>
                </a:extLst>
              </p:cNvPr>
              <p:cNvPicPr>
                <a:picLocks noChangeAspect="1"/>
              </p:cNvPicPr>
              <p:nvPr/>
            </p:nvPicPr>
            <p:blipFill>
              <a:blip r:embed="rId14"/>
              <a:stretch>
                <a:fillRect/>
              </a:stretch>
            </p:blipFill>
            <p:spPr>
              <a:xfrm>
                <a:off x="9345436" y="2388890"/>
                <a:ext cx="460129" cy="565639"/>
              </a:xfrm>
              <a:prstGeom prst="rect">
                <a:avLst/>
              </a:prstGeom>
            </p:spPr>
          </p:pic>
          <p:sp>
            <p:nvSpPr>
              <p:cNvPr id="72" name="Rectángulo: esquinas redondeadas 74">
                <a:extLst>
                  <a:ext uri="{FF2B5EF4-FFF2-40B4-BE49-F238E27FC236}">
                    <a16:creationId xmlns:a16="http://schemas.microsoft.com/office/drawing/2014/main" id="{EF07787B-4652-445E-99E9-7F2B6B76B5D7}"/>
                  </a:ext>
                </a:extLst>
              </p:cNvPr>
              <p:cNvSpPr/>
              <p:nvPr/>
            </p:nvSpPr>
            <p:spPr>
              <a:xfrm>
                <a:off x="9340901" y="2743201"/>
                <a:ext cx="111983" cy="1347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1"/>
                  </a:solidFill>
                </a:endParaRPr>
              </a:p>
            </p:txBody>
          </p:sp>
        </p:grpSp>
        <p:grpSp>
          <p:nvGrpSpPr>
            <p:cNvPr id="44" name="Grupo 75">
              <a:extLst>
                <a:ext uri="{FF2B5EF4-FFF2-40B4-BE49-F238E27FC236}">
                  <a16:creationId xmlns:a16="http://schemas.microsoft.com/office/drawing/2014/main" id="{5180AF55-750B-4E0F-8C59-61AC5BD31679}"/>
                </a:ext>
              </a:extLst>
            </p:cNvPr>
            <p:cNvGrpSpPr/>
            <p:nvPr/>
          </p:nvGrpSpPr>
          <p:grpSpPr>
            <a:xfrm>
              <a:off x="2397648" y="3988735"/>
              <a:ext cx="229415" cy="282819"/>
              <a:chOff x="9601360" y="2388890"/>
              <a:chExt cx="464679" cy="565639"/>
            </a:xfrm>
          </p:grpSpPr>
          <p:pic>
            <p:nvPicPr>
              <p:cNvPr id="69" name="Imagen 76">
                <a:extLst>
                  <a:ext uri="{FF2B5EF4-FFF2-40B4-BE49-F238E27FC236}">
                    <a16:creationId xmlns:a16="http://schemas.microsoft.com/office/drawing/2014/main" id="{418F18B9-249E-49F2-98BE-8872DB5DD767}"/>
                  </a:ext>
                </a:extLst>
              </p:cNvPr>
              <p:cNvPicPr>
                <a:picLocks noChangeAspect="1"/>
              </p:cNvPicPr>
              <p:nvPr/>
            </p:nvPicPr>
            <p:blipFill>
              <a:blip r:embed="rId14"/>
              <a:stretch>
                <a:fillRect/>
              </a:stretch>
            </p:blipFill>
            <p:spPr>
              <a:xfrm>
                <a:off x="9605908" y="2388890"/>
                <a:ext cx="460131" cy="565639"/>
              </a:xfrm>
              <a:prstGeom prst="rect">
                <a:avLst/>
              </a:prstGeom>
            </p:spPr>
          </p:pic>
          <p:sp>
            <p:nvSpPr>
              <p:cNvPr id="70" name="Rectángulo: esquinas redondeadas 77">
                <a:extLst>
                  <a:ext uri="{FF2B5EF4-FFF2-40B4-BE49-F238E27FC236}">
                    <a16:creationId xmlns:a16="http://schemas.microsoft.com/office/drawing/2014/main" id="{21D14E73-9B2C-4477-AC8D-9314B547CBC0}"/>
                  </a:ext>
                </a:extLst>
              </p:cNvPr>
              <p:cNvSpPr/>
              <p:nvPr/>
            </p:nvSpPr>
            <p:spPr>
              <a:xfrm>
                <a:off x="9601360" y="2743200"/>
                <a:ext cx="111983" cy="1347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1"/>
                  </a:solidFill>
                </a:endParaRPr>
              </a:p>
            </p:txBody>
          </p:sp>
        </p:grpSp>
        <p:pic>
          <p:nvPicPr>
            <p:cNvPr id="45" name="Imagen 78">
              <a:extLst>
                <a:ext uri="{FF2B5EF4-FFF2-40B4-BE49-F238E27FC236}">
                  <a16:creationId xmlns:a16="http://schemas.microsoft.com/office/drawing/2014/main" id="{B00132B9-1E76-40B9-AD96-AA85B4E29AF3}"/>
                </a:ext>
              </a:extLst>
            </p:cNvPr>
            <p:cNvPicPr>
              <a:picLocks noChangeAspect="1"/>
            </p:cNvPicPr>
            <p:nvPr/>
          </p:nvPicPr>
          <p:blipFill>
            <a:blip r:embed="rId15"/>
            <a:stretch>
              <a:fillRect/>
            </a:stretch>
          </p:blipFill>
          <p:spPr>
            <a:xfrm>
              <a:off x="1397557" y="1590418"/>
              <a:ext cx="2439961" cy="1181574"/>
            </a:xfrm>
            <a:prstGeom prst="rect">
              <a:avLst/>
            </a:prstGeom>
          </p:spPr>
        </p:pic>
        <p:cxnSp>
          <p:nvCxnSpPr>
            <p:cNvPr id="46" name="Straight Arrow Connector 48">
              <a:extLst>
                <a:ext uri="{FF2B5EF4-FFF2-40B4-BE49-F238E27FC236}">
                  <a16:creationId xmlns:a16="http://schemas.microsoft.com/office/drawing/2014/main" id="{674A77D7-4B61-4B7C-B9A9-9541CB0FD5B0}"/>
                </a:ext>
              </a:extLst>
            </p:cNvPr>
            <p:cNvCxnSpPr>
              <a:cxnSpLocks/>
              <a:endCxn id="69" idx="0"/>
            </p:cNvCxnSpPr>
            <p:nvPr/>
          </p:nvCxnSpPr>
          <p:spPr>
            <a:xfrm flipH="1">
              <a:off x="2513478" y="3937401"/>
              <a:ext cx="1" cy="51334"/>
            </a:xfrm>
            <a:prstGeom prst="straightConnector1">
              <a:avLst/>
            </a:prstGeom>
            <a:ln w="508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47" name="Imagen 89">
              <a:extLst>
                <a:ext uri="{FF2B5EF4-FFF2-40B4-BE49-F238E27FC236}">
                  <a16:creationId xmlns:a16="http://schemas.microsoft.com/office/drawing/2014/main" id="{D25ABA69-FC4F-42B5-924E-B589EB929AC2}"/>
                </a:ext>
              </a:extLst>
            </p:cNvPr>
            <p:cNvPicPr>
              <a:picLocks noChangeAspect="1"/>
            </p:cNvPicPr>
            <p:nvPr/>
          </p:nvPicPr>
          <p:blipFill>
            <a:blip r:embed="rId16"/>
            <a:stretch>
              <a:fillRect/>
            </a:stretch>
          </p:blipFill>
          <p:spPr>
            <a:xfrm>
              <a:off x="4604832" y="3464765"/>
              <a:ext cx="551136" cy="545937"/>
            </a:xfrm>
            <a:prstGeom prst="rect">
              <a:avLst/>
            </a:prstGeom>
          </p:spPr>
        </p:pic>
        <p:pic>
          <p:nvPicPr>
            <p:cNvPr id="48" name="Imagen 90">
              <a:extLst>
                <a:ext uri="{FF2B5EF4-FFF2-40B4-BE49-F238E27FC236}">
                  <a16:creationId xmlns:a16="http://schemas.microsoft.com/office/drawing/2014/main" id="{5E4284E2-0F24-4A80-BF1E-994675F3DCAE}"/>
                </a:ext>
              </a:extLst>
            </p:cNvPr>
            <p:cNvPicPr>
              <a:picLocks noChangeAspect="1"/>
            </p:cNvPicPr>
            <p:nvPr/>
          </p:nvPicPr>
          <p:blipFill>
            <a:blip r:embed="rId16"/>
            <a:stretch>
              <a:fillRect/>
            </a:stretch>
          </p:blipFill>
          <p:spPr>
            <a:xfrm>
              <a:off x="2228424" y="4426464"/>
              <a:ext cx="551136" cy="545937"/>
            </a:xfrm>
            <a:prstGeom prst="rect">
              <a:avLst/>
            </a:prstGeom>
          </p:spPr>
        </p:pic>
        <p:pic>
          <p:nvPicPr>
            <p:cNvPr id="49" name="Imagen 91">
              <a:extLst>
                <a:ext uri="{FF2B5EF4-FFF2-40B4-BE49-F238E27FC236}">
                  <a16:creationId xmlns:a16="http://schemas.microsoft.com/office/drawing/2014/main" id="{CF1BDC4C-65BC-454C-9768-6906BD52557C}"/>
                </a:ext>
              </a:extLst>
            </p:cNvPr>
            <p:cNvPicPr>
              <a:picLocks noChangeAspect="1"/>
            </p:cNvPicPr>
            <p:nvPr/>
          </p:nvPicPr>
          <p:blipFill>
            <a:blip r:embed="rId16"/>
            <a:stretch>
              <a:fillRect/>
            </a:stretch>
          </p:blipFill>
          <p:spPr>
            <a:xfrm>
              <a:off x="3759377" y="2788498"/>
              <a:ext cx="551136" cy="545937"/>
            </a:xfrm>
            <a:prstGeom prst="rect">
              <a:avLst/>
            </a:prstGeom>
          </p:spPr>
        </p:pic>
        <p:pic>
          <p:nvPicPr>
            <p:cNvPr id="50" name="Imagen 92">
              <a:extLst>
                <a:ext uri="{FF2B5EF4-FFF2-40B4-BE49-F238E27FC236}">
                  <a16:creationId xmlns:a16="http://schemas.microsoft.com/office/drawing/2014/main" id="{F0342D04-3FE8-48E1-8A32-0E1516AF1253}"/>
                </a:ext>
              </a:extLst>
            </p:cNvPr>
            <p:cNvPicPr>
              <a:picLocks noChangeAspect="1"/>
            </p:cNvPicPr>
            <p:nvPr/>
          </p:nvPicPr>
          <p:blipFill>
            <a:blip r:embed="rId16"/>
            <a:stretch>
              <a:fillRect/>
            </a:stretch>
          </p:blipFill>
          <p:spPr>
            <a:xfrm>
              <a:off x="8282104" y="3713834"/>
              <a:ext cx="551136" cy="545937"/>
            </a:xfrm>
            <a:prstGeom prst="rect">
              <a:avLst/>
            </a:prstGeom>
          </p:spPr>
        </p:pic>
        <p:pic>
          <p:nvPicPr>
            <p:cNvPr id="51" name="Imagen 93">
              <a:extLst>
                <a:ext uri="{FF2B5EF4-FFF2-40B4-BE49-F238E27FC236}">
                  <a16:creationId xmlns:a16="http://schemas.microsoft.com/office/drawing/2014/main" id="{06C50043-1B61-4A5D-8EFD-E8CB679F121D}"/>
                </a:ext>
              </a:extLst>
            </p:cNvPr>
            <p:cNvPicPr>
              <a:picLocks noChangeAspect="1"/>
            </p:cNvPicPr>
            <p:nvPr/>
          </p:nvPicPr>
          <p:blipFill>
            <a:blip r:embed="rId16"/>
            <a:stretch>
              <a:fillRect/>
            </a:stretch>
          </p:blipFill>
          <p:spPr>
            <a:xfrm>
              <a:off x="5731153" y="4824879"/>
              <a:ext cx="455636" cy="451338"/>
            </a:xfrm>
            <a:prstGeom prst="rect">
              <a:avLst/>
            </a:prstGeom>
          </p:spPr>
        </p:pic>
        <p:pic>
          <p:nvPicPr>
            <p:cNvPr id="52" name="Imagen 94">
              <a:extLst>
                <a:ext uri="{FF2B5EF4-FFF2-40B4-BE49-F238E27FC236}">
                  <a16:creationId xmlns:a16="http://schemas.microsoft.com/office/drawing/2014/main" id="{C2EA558F-E86D-44BB-8A41-6A46D235CBC8}"/>
                </a:ext>
              </a:extLst>
            </p:cNvPr>
            <p:cNvPicPr>
              <a:picLocks noChangeAspect="1"/>
            </p:cNvPicPr>
            <p:nvPr/>
          </p:nvPicPr>
          <p:blipFill>
            <a:blip r:embed="rId16"/>
            <a:stretch>
              <a:fillRect/>
            </a:stretch>
          </p:blipFill>
          <p:spPr>
            <a:xfrm>
              <a:off x="10896237" y="4116229"/>
              <a:ext cx="551136" cy="545936"/>
            </a:xfrm>
            <a:prstGeom prst="rect">
              <a:avLst/>
            </a:prstGeom>
          </p:spPr>
        </p:pic>
        <p:grpSp>
          <p:nvGrpSpPr>
            <p:cNvPr id="53" name="Grupo 95">
              <a:extLst>
                <a:ext uri="{FF2B5EF4-FFF2-40B4-BE49-F238E27FC236}">
                  <a16:creationId xmlns:a16="http://schemas.microsoft.com/office/drawing/2014/main" id="{25FDAB19-2224-42CE-8E3D-7E72CBCEFCD0}"/>
                </a:ext>
              </a:extLst>
            </p:cNvPr>
            <p:cNvGrpSpPr/>
            <p:nvPr/>
          </p:nvGrpSpPr>
          <p:grpSpPr>
            <a:xfrm>
              <a:off x="10893992" y="3933050"/>
              <a:ext cx="730214" cy="551061"/>
              <a:chOff x="9601360" y="2743200"/>
              <a:chExt cx="1479045" cy="1102124"/>
            </a:xfrm>
          </p:grpSpPr>
          <p:pic>
            <p:nvPicPr>
              <p:cNvPr id="67" name="Imagen 96">
                <a:extLst>
                  <a:ext uri="{FF2B5EF4-FFF2-40B4-BE49-F238E27FC236}">
                    <a16:creationId xmlns:a16="http://schemas.microsoft.com/office/drawing/2014/main" id="{D4A1B86E-6A8D-4EA2-ACDD-712BA5C1FF73}"/>
                  </a:ext>
                </a:extLst>
              </p:cNvPr>
              <p:cNvPicPr>
                <a:picLocks noChangeAspect="1"/>
              </p:cNvPicPr>
              <p:nvPr/>
            </p:nvPicPr>
            <p:blipFill>
              <a:blip r:embed="rId14"/>
              <a:stretch>
                <a:fillRect/>
              </a:stretch>
            </p:blipFill>
            <p:spPr>
              <a:xfrm>
                <a:off x="10620274" y="3279685"/>
                <a:ext cx="460131" cy="565639"/>
              </a:xfrm>
              <a:prstGeom prst="rect">
                <a:avLst/>
              </a:prstGeom>
            </p:spPr>
          </p:pic>
          <p:sp>
            <p:nvSpPr>
              <p:cNvPr id="68" name="Rectángulo: esquinas redondeadas 97">
                <a:extLst>
                  <a:ext uri="{FF2B5EF4-FFF2-40B4-BE49-F238E27FC236}">
                    <a16:creationId xmlns:a16="http://schemas.microsoft.com/office/drawing/2014/main" id="{E90B83F0-7890-4E0C-911C-1F8E15803BBF}"/>
                  </a:ext>
                </a:extLst>
              </p:cNvPr>
              <p:cNvSpPr/>
              <p:nvPr/>
            </p:nvSpPr>
            <p:spPr>
              <a:xfrm>
                <a:off x="9601360" y="2743200"/>
                <a:ext cx="111983" cy="1347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1"/>
                  </a:solidFill>
                </a:endParaRPr>
              </a:p>
            </p:txBody>
          </p:sp>
        </p:grpSp>
        <p:sp>
          <p:nvSpPr>
            <p:cNvPr id="54" name="TextBox 28">
              <a:extLst>
                <a:ext uri="{FF2B5EF4-FFF2-40B4-BE49-F238E27FC236}">
                  <a16:creationId xmlns:a16="http://schemas.microsoft.com/office/drawing/2014/main" id="{3D8DA68A-3F4F-480F-AD5D-E97736BACD4B}"/>
                </a:ext>
              </a:extLst>
            </p:cNvPr>
            <p:cNvSpPr txBox="1"/>
            <p:nvPr/>
          </p:nvSpPr>
          <p:spPr>
            <a:xfrm>
              <a:off x="8672616" y="5365066"/>
              <a:ext cx="1625006" cy="371856"/>
            </a:xfrm>
            <a:prstGeom prst="rect">
              <a:avLst/>
            </a:prstGeom>
            <a:noFill/>
          </p:spPr>
          <p:txBody>
            <a:bodyPr wrap="square" rtlCol="0">
              <a:spAutoFit/>
            </a:bodyPr>
            <a:lstStyle/>
            <a:p>
              <a:pPr algn="ctr"/>
              <a:r>
                <a:rPr lang="ca-ES" sz="1600" dirty="0">
                  <a:ln w="0"/>
                  <a:solidFill>
                    <a:schemeClr val="accent1"/>
                  </a:solidFill>
                  <a:effectLst>
                    <a:outerShdw blurRad="38100" dist="25400" dir="5400000" algn="ctr" rotWithShape="0">
                      <a:srgbClr val="6E747A">
                        <a:alpha val="43000"/>
                      </a:srgbClr>
                    </a:outerShdw>
                  </a:effectLst>
                  <a:latin typeface="Montserrat"/>
                </a:rPr>
                <a:t>ERA</a:t>
              </a:r>
            </a:p>
          </p:txBody>
        </p:sp>
        <p:pic>
          <p:nvPicPr>
            <p:cNvPr id="55" name="Imagen 93">
              <a:extLst>
                <a:ext uri="{FF2B5EF4-FFF2-40B4-BE49-F238E27FC236}">
                  <a16:creationId xmlns:a16="http://schemas.microsoft.com/office/drawing/2014/main" id="{1C19E46C-A0ED-456C-A6D5-B58987DA811A}"/>
                </a:ext>
              </a:extLst>
            </p:cNvPr>
            <p:cNvPicPr>
              <a:picLocks noChangeAspect="1"/>
            </p:cNvPicPr>
            <p:nvPr/>
          </p:nvPicPr>
          <p:blipFill>
            <a:blip r:embed="rId16"/>
            <a:stretch>
              <a:fillRect/>
            </a:stretch>
          </p:blipFill>
          <p:spPr>
            <a:xfrm>
              <a:off x="8538113" y="6075253"/>
              <a:ext cx="455636" cy="451338"/>
            </a:xfrm>
            <a:prstGeom prst="rect">
              <a:avLst/>
            </a:prstGeom>
          </p:spPr>
        </p:pic>
        <p:sp>
          <p:nvSpPr>
            <p:cNvPr id="56" name="Cylinder 21">
              <a:extLst>
                <a:ext uri="{FF2B5EF4-FFF2-40B4-BE49-F238E27FC236}">
                  <a16:creationId xmlns:a16="http://schemas.microsoft.com/office/drawing/2014/main" id="{4BA76CB5-F39A-4A8F-8D96-B9D881DDE00D}"/>
                </a:ext>
              </a:extLst>
            </p:cNvPr>
            <p:cNvSpPr/>
            <p:nvPr/>
          </p:nvSpPr>
          <p:spPr>
            <a:xfrm rot="8179653">
              <a:off x="8236002" y="4229268"/>
              <a:ext cx="179969" cy="1752272"/>
            </a:xfrm>
            <a:prstGeom prst="ca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accent1"/>
                </a:solidFill>
              </a:endParaRPr>
            </a:p>
          </p:txBody>
        </p:sp>
        <p:cxnSp>
          <p:nvCxnSpPr>
            <p:cNvPr id="57" name="Straight Arrow Connector 46">
              <a:extLst>
                <a:ext uri="{FF2B5EF4-FFF2-40B4-BE49-F238E27FC236}">
                  <a16:creationId xmlns:a16="http://schemas.microsoft.com/office/drawing/2014/main" id="{73857CF7-26E1-4CE0-A4A4-73187CEC2446}"/>
                </a:ext>
              </a:extLst>
            </p:cNvPr>
            <p:cNvCxnSpPr>
              <a:cxnSpLocks/>
              <a:endCxn id="56" idx="0"/>
            </p:cNvCxnSpPr>
            <p:nvPr/>
          </p:nvCxnSpPr>
          <p:spPr>
            <a:xfrm>
              <a:off x="7758080" y="4531327"/>
              <a:ext cx="1141840" cy="1175243"/>
            </a:xfrm>
            <a:prstGeom prst="straightConnector1">
              <a:avLst/>
            </a:prstGeom>
            <a:ln w="50800">
              <a:tailEnd type="triangle"/>
            </a:ln>
          </p:spPr>
          <p:style>
            <a:lnRef idx="2">
              <a:schemeClr val="accent1">
                <a:shade val="50000"/>
              </a:schemeClr>
            </a:lnRef>
            <a:fillRef idx="1">
              <a:schemeClr val="accent1"/>
            </a:fillRef>
            <a:effectRef idx="0">
              <a:schemeClr val="accent1"/>
            </a:effectRef>
            <a:fontRef idx="minor">
              <a:schemeClr val="lt1"/>
            </a:fontRef>
          </p:style>
        </p:cxnSp>
        <p:pic>
          <p:nvPicPr>
            <p:cNvPr id="58" name="Imatge 63">
              <a:extLst>
                <a:ext uri="{FF2B5EF4-FFF2-40B4-BE49-F238E27FC236}">
                  <a16:creationId xmlns:a16="http://schemas.microsoft.com/office/drawing/2014/main" id="{52D5532A-9790-4A0E-B23C-54DBBCE4FD47}"/>
                </a:ext>
              </a:extLst>
            </p:cNvPr>
            <p:cNvPicPr>
              <a:picLocks noChangeAspect="1"/>
            </p:cNvPicPr>
            <p:nvPr/>
          </p:nvPicPr>
          <p:blipFill>
            <a:blip r:embed="rId17"/>
            <a:stretch>
              <a:fillRect/>
            </a:stretch>
          </p:blipFill>
          <p:spPr>
            <a:xfrm>
              <a:off x="8821130" y="5702014"/>
              <a:ext cx="652162" cy="652162"/>
            </a:xfrm>
            <a:prstGeom prst="rect">
              <a:avLst/>
            </a:prstGeom>
          </p:spPr>
        </p:pic>
        <p:pic>
          <p:nvPicPr>
            <p:cNvPr id="59" name="Imatge 64">
              <a:extLst>
                <a:ext uri="{FF2B5EF4-FFF2-40B4-BE49-F238E27FC236}">
                  <a16:creationId xmlns:a16="http://schemas.microsoft.com/office/drawing/2014/main" id="{075D3E5A-409B-40B0-80D9-9C67E0402280}"/>
                </a:ext>
              </a:extLst>
            </p:cNvPr>
            <p:cNvPicPr>
              <a:picLocks noChangeAspect="1"/>
            </p:cNvPicPr>
            <p:nvPr/>
          </p:nvPicPr>
          <p:blipFill>
            <a:blip r:embed="rId18"/>
            <a:stretch>
              <a:fillRect/>
            </a:stretch>
          </p:blipFill>
          <p:spPr>
            <a:xfrm>
              <a:off x="9389599" y="5717995"/>
              <a:ext cx="603540" cy="603540"/>
            </a:xfrm>
            <a:prstGeom prst="rect">
              <a:avLst/>
            </a:prstGeom>
          </p:spPr>
        </p:pic>
        <p:sp>
          <p:nvSpPr>
            <p:cNvPr id="60" name="Cylinder 21">
              <a:extLst>
                <a:ext uri="{FF2B5EF4-FFF2-40B4-BE49-F238E27FC236}">
                  <a16:creationId xmlns:a16="http://schemas.microsoft.com/office/drawing/2014/main" id="{05BC626E-360B-4214-9014-24B1145E458E}"/>
                </a:ext>
              </a:extLst>
            </p:cNvPr>
            <p:cNvSpPr/>
            <p:nvPr/>
          </p:nvSpPr>
          <p:spPr>
            <a:xfrm rot="5400000">
              <a:off x="10446922" y="5506528"/>
              <a:ext cx="159026" cy="1090882"/>
            </a:xfrm>
            <a:prstGeom prst="ca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accent1"/>
                </a:solidFill>
              </a:endParaRPr>
            </a:p>
          </p:txBody>
        </p:sp>
        <p:cxnSp>
          <p:nvCxnSpPr>
            <p:cNvPr id="61" name="Straight Arrow Connector 46">
              <a:extLst>
                <a:ext uri="{FF2B5EF4-FFF2-40B4-BE49-F238E27FC236}">
                  <a16:creationId xmlns:a16="http://schemas.microsoft.com/office/drawing/2014/main" id="{8A19B8E3-F97E-4F1C-8CDE-04C8504297F7}"/>
                </a:ext>
              </a:extLst>
            </p:cNvPr>
            <p:cNvCxnSpPr>
              <a:cxnSpLocks/>
            </p:cNvCxnSpPr>
            <p:nvPr/>
          </p:nvCxnSpPr>
          <p:spPr>
            <a:xfrm>
              <a:off x="10068166" y="6051969"/>
              <a:ext cx="789432" cy="0"/>
            </a:xfrm>
            <a:prstGeom prst="straightConnector1">
              <a:avLst/>
            </a:prstGeom>
            <a:ln w="50800">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62" name="Cylinder 21">
              <a:extLst>
                <a:ext uri="{FF2B5EF4-FFF2-40B4-BE49-F238E27FC236}">
                  <a16:creationId xmlns:a16="http://schemas.microsoft.com/office/drawing/2014/main" id="{E78AE8D8-990A-453F-ADDF-031602E98640}"/>
                </a:ext>
              </a:extLst>
            </p:cNvPr>
            <p:cNvSpPr/>
            <p:nvPr/>
          </p:nvSpPr>
          <p:spPr>
            <a:xfrm rot="5400000">
              <a:off x="4902874" y="4004625"/>
              <a:ext cx="145378" cy="720695"/>
            </a:xfrm>
            <a:prstGeom prst="ca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accent1"/>
                </a:solidFill>
              </a:endParaRPr>
            </a:p>
          </p:txBody>
        </p:sp>
        <p:cxnSp>
          <p:nvCxnSpPr>
            <p:cNvPr id="63" name="Straight Arrow Connector 46">
              <a:extLst>
                <a:ext uri="{FF2B5EF4-FFF2-40B4-BE49-F238E27FC236}">
                  <a16:creationId xmlns:a16="http://schemas.microsoft.com/office/drawing/2014/main" id="{08701423-C08C-4D16-A5DB-256E1F403E77}"/>
                </a:ext>
              </a:extLst>
            </p:cNvPr>
            <p:cNvCxnSpPr>
              <a:cxnSpLocks/>
              <a:endCxn id="62" idx="0"/>
            </p:cNvCxnSpPr>
            <p:nvPr/>
          </p:nvCxnSpPr>
          <p:spPr>
            <a:xfrm>
              <a:off x="4662670" y="4364299"/>
              <a:ext cx="636896" cy="674"/>
            </a:xfrm>
            <a:prstGeom prst="straightConnector1">
              <a:avLst/>
            </a:prstGeom>
            <a:ln w="50800">
              <a:tailEnd type="triangle"/>
            </a:ln>
          </p:spPr>
          <p:style>
            <a:lnRef idx="2">
              <a:schemeClr val="accent1">
                <a:shade val="50000"/>
              </a:schemeClr>
            </a:lnRef>
            <a:fillRef idx="1">
              <a:schemeClr val="accent1"/>
            </a:fillRef>
            <a:effectRef idx="0">
              <a:schemeClr val="accent1"/>
            </a:effectRef>
            <a:fontRef idx="minor">
              <a:schemeClr val="lt1"/>
            </a:fontRef>
          </p:style>
        </p:cxnSp>
        <p:grpSp>
          <p:nvGrpSpPr>
            <p:cNvPr id="64" name="Grupo 72">
              <a:extLst>
                <a:ext uri="{FF2B5EF4-FFF2-40B4-BE49-F238E27FC236}">
                  <a16:creationId xmlns:a16="http://schemas.microsoft.com/office/drawing/2014/main" id="{BD485EA1-031C-4994-A945-C7E9359FDB72}"/>
                </a:ext>
              </a:extLst>
            </p:cNvPr>
            <p:cNvGrpSpPr/>
            <p:nvPr/>
          </p:nvGrpSpPr>
          <p:grpSpPr>
            <a:xfrm>
              <a:off x="8635213" y="5776678"/>
              <a:ext cx="229415" cy="282819"/>
              <a:chOff x="9601360" y="2007890"/>
              <a:chExt cx="464679" cy="565639"/>
            </a:xfrm>
          </p:grpSpPr>
          <p:pic>
            <p:nvPicPr>
              <p:cNvPr id="65" name="Imagen 73">
                <a:extLst>
                  <a:ext uri="{FF2B5EF4-FFF2-40B4-BE49-F238E27FC236}">
                    <a16:creationId xmlns:a16="http://schemas.microsoft.com/office/drawing/2014/main" id="{03C002F2-0BDD-4F92-8A2D-DDC8C1D1E0CA}"/>
                  </a:ext>
                </a:extLst>
              </p:cNvPr>
              <p:cNvPicPr>
                <a:picLocks noChangeAspect="1"/>
              </p:cNvPicPr>
              <p:nvPr/>
            </p:nvPicPr>
            <p:blipFill>
              <a:blip r:embed="rId14"/>
              <a:stretch>
                <a:fillRect/>
              </a:stretch>
            </p:blipFill>
            <p:spPr>
              <a:xfrm>
                <a:off x="9605907" y="2007890"/>
                <a:ext cx="460132" cy="565639"/>
              </a:xfrm>
              <a:prstGeom prst="rect">
                <a:avLst/>
              </a:prstGeom>
            </p:spPr>
          </p:pic>
          <p:sp>
            <p:nvSpPr>
              <p:cNvPr id="66" name="Rectángulo: esquinas redondeadas 74">
                <a:extLst>
                  <a:ext uri="{FF2B5EF4-FFF2-40B4-BE49-F238E27FC236}">
                    <a16:creationId xmlns:a16="http://schemas.microsoft.com/office/drawing/2014/main" id="{AF3AC176-0630-42BF-88B0-EA4D783F14F8}"/>
                  </a:ext>
                </a:extLst>
              </p:cNvPr>
              <p:cNvSpPr/>
              <p:nvPr/>
            </p:nvSpPr>
            <p:spPr>
              <a:xfrm>
                <a:off x="9601360" y="2413001"/>
                <a:ext cx="111984" cy="1347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1"/>
                  </a:solidFill>
                </a:endParaRPr>
              </a:p>
            </p:txBody>
          </p:sp>
        </p:grpSp>
      </p:grpSp>
      <p:cxnSp>
        <p:nvCxnSpPr>
          <p:cNvPr id="76" name="Connector: Elbow 39">
            <a:extLst>
              <a:ext uri="{FF2B5EF4-FFF2-40B4-BE49-F238E27FC236}">
                <a16:creationId xmlns:a16="http://schemas.microsoft.com/office/drawing/2014/main" id="{A380C29A-7068-479A-92C9-2EE4320245B8}"/>
              </a:ext>
            </a:extLst>
          </p:cNvPr>
          <p:cNvCxnSpPr>
            <a:cxnSpLocks/>
            <a:stCxn id="45" idx="2"/>
            <a:endCxn id="69" idx="0"/>
          </p:cNvCxnSpPr>
          <p:nvPr/>
        </p:nvCxnSpPr>
        <p:spPr>
          <a:xfrm rot="5400000">
            <a:off x="2563220" y="3861900"/>
            <a:ext cx="1107775" cy="85038"/>
          </a:xfrm>
          <a:prstGeom prst="bentConnector3">
            <a:avLst>
              <a:gd name="adj1" fmla="val 50000"/>
            </a:avLst>
          </a:prstGeom>
          <a:ln w="508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477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18" name="Arco de bloque 17">
            <a:extLst>
              <a:ext uri="{FF2B5EF4-FFF2-40B4-BE49-F238E27FC236}">
                <a16:creationId xmlns:a16="http://schemas.microsoft.com/office/drawing/2014/main" id="{39BD5E82-B38A-4BD0-BD91-C31E13A848D1}"/>
              </a:ext>
            </a:extLst>
          </p:cNvPr>
          <p:cNvSpPr/>
          <p:nvPr/>
        </p:nvSpPr>
        <p:spPr>
          <a:xfrm rot="16200000">
            <a:off x="6715186" y="2142302"/>
            <a:ext cx="1805028" cy="1549399"/>
          </a:xfrm>
          <a:prstGeom prst="blockArc">
            <a:avLst>
              <a:gd name="adj1" fmla="val 11133656"/>
              <a:gd name="adj2" fmla="val 20663056"/>
              <a:gd name="adj3" fmla="val 2489"/>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endParaRPr>
          </a:p>
        </p:txBody>
      </p:sp>
      <p:grpSp>
        <p:nvGrpSpPr>
          <p:cNvPr id="22" name="Grupo 21">
            <a:extLst>
              <a:ext uri="{FF2B5EF4-FFF2-40B4-BE49-F238E27FC236}">
                <a16:creationId xmlns:a16="http://schemas.microsoft.com/office/drawing/2014/main" id="{69329B21-263C-4BDF-A409-E716B1DA5BB3}"/>
              </a:ext>
            </a:extLst>
          </p:cNvPr>
          <p:cNvGrpSpPr/>
          <p:nvPr/>
        </p:nvGrpSpPr>
        <p:grpSpPr>
          <a:xfrm>
            <a:off x="6548035" y="2692945"/>
            <a:ext cx="540000" cy="540000"/>
            <a:chOff x="5968616" y="2692945"/>
            <a:chExt cx="540000" cy="540000"/>
          </a:xfrm>
        </p:grpSpPr>
        <p:sp>
          <p:nvSpPr>
            <p:cNvPr id="16" name="Elipse 15">
              <a:extLst>
                <a:ext uri="{FF2B5EF4-FFF2-40B4-BE49-F238E27FC236}">
                  <a16:creationId xmlns:a16="http://schemas.microsoft.com/office/drawing/2014/main" id="{E3B00906-3810-4ACA-90BF-94CAAF137599}"/>
                </a:ext>
              </a:extLst>
            </p:cNvPr>
            <p:cNvSpPr/>
            <p:nvPr/>
          </p:nvSpPr>
          <p:spPr>
            <a:xfrm>
              <a:off x="5968616" y="2692945"/>
              <a:ext cx="540000" cy="540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ca-ES"/>
            </a:p>
          </p:txBody>
        </p:sp>
        <p:pic>
          <p:nvPicPr>
            <p:cNvPr id="26" name="Imagen 25">
              <a:extLst>
                <a:ext uri="{FF2B5EF4-FFF2-40B4-BE49-F238E27FC236}">
                  <a16:creationId xmlns:a16="http://schemas.microsoft.com/office/drawing/2014/main" id="{3CC1339B-AA84-45EE-B65E-8316ED5A263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5556" y1="21854" x2="79085" y2="56291"/>
                          <a14:foregroundMark x1="52288" y1="27815" x2="70588" y2="80132"/>
                          <a14:foregroundMark x1="64052" y1="19205" x2="70588" y2="63576"/>
                          <a14:foregroundMark x1="64052" y1="20530" x2="82353" y2="56291"/>
                          <a14:foregroundMark x1="65359" y1="19205" x2="86275" y2="52318"/>
                          <a14:foregroundMark x1="60784" y1="14570" x2="84314" y2="58940"/>
                          <a14:foregroundMark x1="65359" y1="21192" x2="87582" y2="53642"/>
                          <a14:foregroundMark x1="73856" y1="23841" x2="73856" y2="23841"/>
                          <a14:foregroundMark x1="79085" y1="22517" x2="79085" y2="22517"/>
                          <a14:foregroundMark x1="81699" y1="37086" x2="81699" y2="31788"/>
                          <a14:foregroundMark x1="86928" y1="29139" x2="86928" y2="29139"/>
                          <a14:foregroundMark x1="85621" y1="41722" x2="85621" y2="41722"/>
                          <a14:foregroundMark x1="71895" y1="69536" x2="71895" y2="69536"/>
                        </a14:backgroundRemoval>
                      </a14:imgEffect>
                    </a14:imgLayer>
                  </a14:imgProps>
                </a:ext>
              </a:extLst>
            </a:blip>
            <a:stretch>
              <a:fillRect/>
            </a:stretch>
          </p:blipFill>
          <p:spPr>
            <a:xfrm>
              <a:off x="6006657" y="2737646"/>
              <a:ext cx="437983" cy="432258"/>
            </a:xfrm>
            <a:prstGeom prst="rect">
              <a:avLst/>
            </a:prstGeom>
          </p:spPr>
        </p:pic>
      </p:grpSp>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lecha: pentágono 3">
            <a:extLst>
              <a:ext uri="{FF2B5EF4-FFF2-40B4-BE49-F238E27FC236}">
                <a16:creationId xmlns:a16="http://schemas.microsoft.com/office/drawing/2014/main" id="{3E5F7F7D-DBE0-4BDF-A36C-1066B7C618E5}"/>
              </a:ext>
            </a:extLst>
          </p:cNvPr>
          <p:cNvSpPr/>
          <p:nvPr/>
        </p:nvSpPr>
        <p:spPr>
          <a:xfrm>
            <a:off x="2117193" y="1473503"/>
            <a:ext cx="4332494" cy="552877"/>
          </a:xfrm>
          <a:prstGeom prst="homePlat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000">
                <a:solidFill>
                  <a:schemeClr val="tx1">
                    <a:lumMod val="65000"/>
                    <a:lumOff val="35000"/>
                  </a:schemeClr>
                </a:solidFill>
                <a:latin typeface="Arial Narrow" panose="020B0606020202030204" pitchFamily="34" charset="0"/>
              </a:rPr>
              <a:t>Consorci Besòs Tordera</a:t>
            </a:r>
          </a:p>
        </p:txBody>
      </p:sp>
      <p:sp>
        <p:nvSpPr>
          <p:cNvPr id="6" name="Flecha: pentágono 5">
            <a:extLst>
              <a:ext uri="{FF2B5EF4-FFF2-40B4-BE49-F238E27FC236}">
                <a16:creationId xmlns:a16="http://schemas.microsoft.com/office/drawing/2014/main" id="{7E4B237A-125A-41F3-890B-CB02435E1B4F}"/>
              </a:ext>
            </a:extLst>
          </p:cNvPr>
          <p:cNvSpPr/>
          <p:nvPr/>
        </p:nvSpPr>
        <p:spPr>
          <a:xfrm>
            <a:off x="2720225" y="2641756"/>
            <a:ext cx="5559829" cy="552877"/>
          </a:xfrm>
          <a:prstGeom prst="homePlat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000" dirty="0">
                <a:solidFill>
                  <a:schemeClr val="tx1">
                    <a:lumMod val="65000"/>
                    <a:lumOff val="35000"/>
                  </a:schemeClr>
                </a:solidFill>
                <a:latin typeface="Arial Narrow" panose="020B0606020202030204" pitchFamily="34" charset="0"/>
              </a:rPr>
              <a:t>Las tres dimensiones</a:t>
            </a:r>
          </a:p>
        </p:txBody>
      </p:sp>
      <p:sp>
        <p:nvSpPr>
          <p:cNvPr id="7" name="Flecha: pentágono 6">
            <a:extLst>
              <a:ext uri="{FF2B5EF4-FFF2-40B4-BE49-F238E27FC236}">
                <a16:creationId xmlns:a16="http://schemas.microsoft.com/office/drawing/2014/main" id="{B189C63A-1D27-4D8E-B32B-1F6B4AD4DE0A}"/>
              </a:ext>
            </a:extLst>
          </p:cNvPr>
          <p:cNvSpPr/>
          <p:nvPr/>
        </p:nvSpPr>
        <p:spPr>
          <a:xfrm>
            <a:off x="2023523" y="5602869"/>
            <a:ext cx="6271684" cy="552877"/>
          </a:xfrm>
          <a:prstGeom prst="homePlat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000" dirty="0">
                <a:solidFill>
                  <a:schemeClr val="tx1">
                    <a:lumMod val="65000"/>
                    <a:lumOff val="35000"/>
                  </a:schemeClr>
                </a:solidFill>
                <a:latin typeface="Arial Narrow" panose="020B0606020202030204" pitchFamily="34" charset="0"/>
              </a:rPr>
              <a:t>Conclusiones</a:t>
            </a:r>
          </a:p>
        </p:txBody>
      </p:sp>
      <p:sp>
        <p:nvSpPr>
          <p:cNvPr id="8" name="Flecha: pentágono 7">
            <a:extLst>
              <a:ext uri="{FF2B5EF4-FFF2-40B4-BE49-F238E27FC236}">
                <a16:creationId xmlns:a16="http://schemas.microsoft.com/office/drawing/2014/main" id="{A00F11FB-DDA4-40CD-97CE-FF640871ADC1}"/>
              </a:ext>
            </a:extLst>
          </p:cNvPr>
          <p:cNvSpPr/>
          <p:nvPr/>
        </p:nvSpPr>
        <p:spPr>
          <a:xfrm>
            <a:off x="2645829" y="4258634"/>
            <a:ext cx="7302647" cy="552877"/>
          </a:xfrm>
          <a:prstGeom prst="homePlat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000" dirty="0">
                <a:solidFill>
                  <a:schemeClr val="tx1">
                    <a:lumMod val="65000"/>
                    <a:lumOff val="35000"/>
                  </a:schemeClr>
                </a:solidFill>
                <a:latin typeface="Arial Narrow" panose="020B0606020202030204" pitchFamily="34" charset="0"/>
              </a:rPr>
              <a:t>Retos y Oportunidades</a:t>
            </a:r>
          </a:p>
        </p:txBody>
      </p:sp>
      <p:sp>
        <p:nvSpPr>
          <p:cNvPr id="2" name="Arco de bloque 1">
            <a:extLst>
              <a:ext uri="{FF2B5EF4-FFF2-40B4-BE49-F238E27FC236}">
                <a16:creationId xmlns:a16="http://schemas.microsoft.com/office/drawing/2014/main" id="{27743C4C-2E74-4C7E-B62F-D137C3EB77FE}"/>
              </a:ext>
            </a:extLst>
          </p:cNvPr>
          <p:cNvSpPr/>
          <p:nvPr/>
        </p:nvSpPr>
        <p:spPr>
          <a:xfrm rot="5400000">
            <a:off x="-3284668" y="1189785"/>
            <a:ext cx="5649528" cy="5506393"/>
          </a:xfrm>
          <a:prstGeom prst="blockArc">
            <a:avLst>
              <a:gd name="adj1" fmla="val 11133656"/>
              <a:gd name="adj2" fmla="val 21187538"/>
              <a:gd name="adj3" fmla="val 166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endParaRPr>
          </a:p>
        </p:txBody>
      </p:sp>
      <p:grpSp>
        <p:nvGrpSpPr>
          <p:cNvPr id="3" name="Grupo 2">
            <a:extLst>
              <a:ext uri="{FF2B5EF4-FFF2-40B4-BE49-F238E27FC236}">
                <a16:creationId xmlns:a16="http://schemas.microsoft.com/office/drawing/2014/main" id="{FBAA671B-DF9D-4FE1-BB6E-6C26C99B8202}"/>
              </a:ext>
            </a:extLst>
          </p:cNvPr>
          <p:cNvGrpSpPr/>
          <p:nvPr/>
        </p:nvGrpSpPr>
        <p:grpSpPr>
          <a:xfrm>
            <a:off x="943293" y="1363121"/>
            <a:ext cx="900000" cy="900000"/>
            <a:chOff x="943293" y="1363121"/>
            <a:chExt cx="900000" cy="900000"/>
          </a:xfrm>
        </p:grpSpPr>
        <p:sp>
          <p:nvSpPr>
            <p:cNvPr id="10" name="Elipse 9">
              <a:extLst>
                <a:ext uri="{FF2B5EF4-FFF2-40B4-BE49-F238E27FC236}">
                  <a16:creationId xmlns:a16="http://schemas.microsoft.com/office/drawing/2014/main" id="{751A6236-8CCC-4A8E-8AAB-3258FF2C310B}"/>
                </a:ext>
              </a:extLst>
            </p:cNvPr>
            <p:cNvSpPr/>
            <p:nvPr/>
          </p:nvSpPr>
          <p:spPr>
            <a:xfrm>
              <a:off x="943293" y="1363121"/>
              <a:ext cx="900000" cy="900000"/>
            </a:xfrm>
            <a:prstGeom prst="ellipse">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1" name="Imagen 10">
              <a:extLst>
                <a:ext uri="{FF2B5EF4-FFF2-40B4-BE49-F238E27FC236}">
                  <a16:creationId xmlns:a16="http://schemas.microsoft.com/office/drawing/2014/main" id="{FBBEECFD-9E88-43C9-BB1F-C19D2A06097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59" b="93448" l="9798" r="89914">
                          <a14:foregroundMark x1="50144" y1="7931" x2="50144" y2="7931"/>
                          <a14:foregroundMark x1="26369" y1="49483" x2="26369" y2="49483"/>
                          <a14:foregroundMark x1="34870" y1="47241" x2="34870" y2="47241"/>
                          <a14:foregroundMark x1="49856" y1="47069" x2="49856" y2="47069"/>
                          <a14:foregroundMark x1="63833" y1="47069" x2="63833" y2="47069"/>
                          <a14:foregroundMark x1="83862" y1="45000" x2="83862" y2="45000"/>
                          <a14:foregroundMark x1="62824" y1="73966" x2="62824" y2="73966"/>
                          <a14:foregroundMark x1="47695" y1="89828" x2="47695" y2="89828"/>
                          <a14:foregroundMark x1="61960" y1="93448" x2="61960" y2="93448"/>
                          <a14:backgroundMark x1="36888" y1="49483" x2="36888" y2="49483"/>
                        </a14:backgroundRemoval>
                      </a14:imgEffect>
                    </a14:imgLayer>
                  </a14:imgProps>
                </a:ext>
              </a:extLst>
            </a:blip>
            <a:stretch>
              <a:fillRect/>
            </a:stretch>
          </p:blipFill>
          <p:spPr>
            <a:xfrm>
              <a:off x="1022102" y="1507120"/>
              <a:ext cx="732291" cy="612001"/>
            </a:xfrm>
            <a:prstGeom prst="rect">
              <a:avLst/>
            </a:prstGeom>
          </p:spPr>
        </p:pic>
      </p:grpSp>
      <p:grpSp>
        <p:nvGrpSpPr>
          <p:cNvPr id="9" name="Grupo 8">
            <a:extLst>
              <a:ext uri="{FF2B5EF4-FFF2-40B4-BE49-F238E27FC236}">
                <a16:creationId xmlns:a16="http://schemas.microsoft.com/office/drawing/2014/main" id="{4B537C65-388D-4C0F-BD5C-2A867E5A02AF}"/>
              </a:ext>
            </a:extLst>
          </p:cNvPr>
          <p:cNvGrpSpPr/>
          <p:nvPr/>
        </p:nvGrpSpPr>
        <p:grpSpPr>
          <a:xfrm>
            <a:off x="1673357" y="4045342"/>
            <a:ext cx="914901" cy="900000"/>
            <a:chOff x="1673357" y="4045342"/>
            <a:chExt cx="914901" cy="900000"/>
          </a:xfrm>
        </p:grpSpPr>
        <p:sp>
          <p:nvSpPr>
            <p:cNvPr id="20" name="Elipse 19">
              <a:extLst>
                <a:ext uri="{FF2B5EF4-FFF2-40B4-BE49-F238E27FC236}">
                  <a16:creationId xmlns:a16="http://schemas.microsoft.com/office/drawing/2014/main" id="{F39D3202-A61A-4FCA-826A-5754E9B7159F}"/>
                </a:ext>
              </a:extLst>
            </p:cNvPr>
            <p:cNvSpPr/>
            <p:nvPr/>
          </p:nvSpPr>
          <p:spPr>
            <a:xfrm>
              <a:off x="1688258" y="4045342"/>
              <a:ext cx="900000" cy="900000"/>
            </a:xfrm>
            <a:prstGeom prst="ellipse">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ca-ES"/>
            </a:p>
          </p:txBody>
        </p:sp>
        <p:pic>
          <p:nvPicPr>
            <p:cNvPr id="21" name="Imagen 20">
              <a:extLst>
                <a:ext uri="{FF2B5EF4-FFF2-40B4-BE49-F238E27FC236}">
                  <a16:creationId xmlns:a16="http://schemas.microsoft.com/office/drawing/2014/main" id="{8D147C76-8C6F-4208-94B6-F292591E4CE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47" b="89876" l="9982" r="91107">
                          <a14:foregroundMark x1="90926" y1="53464" x2="90926" y2="53464"/>
                          <a14:foregroundMark x1="91107" y1="27886" x2="91107" y2="27886"/>
                        </a14:backgroundRemoval>
                      </a14:imgEffect>
                    </a14:imgLayer>
                  </a14:imgProps>
                </a:ext>
              </a:extLst>
            </a:blip>
            <a:stretch>
              <a:fillRect/>
            </a:stretch>
          </p:blipFill>
          <p:spPr>
            <a:xfrm>
              <a:off x="1673357" y="4045342"/>
              <a:ext cx="826959" cy="844969"/>
            </a:xfrm>
            <a:prstGeom prst="rect">
              <a:avLst/>
            </a:prstGeom>
          </p:spPr>
        </p:pic>
      </p:grpSp>
      <p:grpSp>
        <p:nvGrpSpPr>
          <p:cNvPr id="19" name="Grupo 18">
            <a:extLst>
              <a:ext uri="{FF2B5EF4-FFF2-40B4-BE49-F238E27FC236}">
                <a16:creationId xmlns:a16="http://schemas.microsoft.com/office/drawing/2014/main" id="{3C330EF0-C069-4BE5-AEE6-CA0DEACBBF9F}"/>
              </a:ext>
            </a:extLst>
          </p:cNvPr>
          <p:cNvGrpSpPr/>
          <p:nvPr/>
        </p:nvGrpSpPr>
        <p:grpSpPr>
          <a:xfrm>
            <a:off x="7077700" y="1711055"/>
            <a:ext cx="540000" cy="540000"/>
            <a:chOff x="6498281" y="1711055"/>
            <a:chExt cx="540000" cy="540000"/>
          </a:xfrm>
        </p:grpSpPr>
        <p:sp>
          <p:nvSpPr>
            <p:cNvPr id="15" name="Elipse 14">
              <a:extLst>
                <a:ext uri="{FF2B5EF4-FFF2-40B4-BE49-F238E27FC236}">
                  <a16:creationId xmlns:a16="http://schemas.microsoft.com/office/drawing/2014/main" id="{8C5B6D38-07C2-4E80-B4FB-A9F1C27AE8D9}"/>
                </a:ext>
              </a:extLst>
            </p:cNvPr>
            <p:cNvSpPr/>
            <p:nvPr/>
          </p:nvSpPr>
          <p:spPr>
            <a:xfrm>
              <a:off x="6498281" y="1711055"/>
              <a:ext cx="540000" cy="540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ca-ES"/>
            </a:p>
          </p:txBody>
        </p:sp>
        <p:pic>
          <p:nvPicPr>
            <p:cNvPr id="24" name="Imagen 23">
              <a:extLst>
                <a:ext uri="{FF2B5EF4-FFF2-40B4-BE49-F238E27FC236}">
                  <a16:creationId xmlns:a16="http://schemas.microsoft.com/office/drawing/2014/main" id="{C89BD34B-AFB3-43A0-A039-F5C084711D8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408" b="90894" l="9256" r="91736">
                          <a14:foregroundMark x1="40331" y1="32884" x2="40331" y2="32884"/>
                          <a14:foregroundMark x1="54876" y1="33052" x2="54876" y2="33052"/>
                          <a14:foregroundMark x1="51240" y1="20742" x2="51240" y2="20742"/>
                          <a14:foregroundMark x1="55207" y1="11636" x2="55207" y2="11636"/>
                          <a14:foregroundMark x1="52231" y1="12648" x2="52231" y2="12648"/>
                          <a14:foregroundMark x1="51240" y1="9949" x2="50909" y2="16526"/>
                          <a14:foregroundMark x1="51074" y1="7926" x2="51736" y2="28836"/>
                          <a14:foregroundMark x1="50744" y1="6914" x2="50744" y2="6914"/>
                          <a14:foregroundMark x1="73554" y1="56324" x2="82479" y2="54806"/>
                          <a14:foregroundMark x1="82975" y1="57167" x2="86612" y2="55143"/>
                          <a14:foregroundMark x1="87769" y1="54300" x2="91736" y2="60034"/>
                          <a14:foregroundMark x1="40331" y1="52108" x2="58512" y2="50927"/>
                          <a14:foregroundMark x1="20826" y1="55481" x2="34050" y2="53626"/>
                          <a14:foregroundMark x1="40331" y1="46543" x2="50744" y2="45194"/>
                          <a14:foregroundMark x1="50744" y1="45194" x2="60165" y2="45700"/>
                          <a14:foregroundMark x1="60165" y1="45700" x2="60331" y2="45700"/>
                          <a14:foregroundMark x1="65289" y1="44182" x2="69421" y2="80607"/>
                          <a14:foregroundMark x1="58347" y1="50084" x2="58182" y2="63238"/>
                          <a14:foregroundMark x1="51570" y1="48735" x2="52562" y2="64081"/>
                          <a14:foregroundMark x1="34711" y1="68971" x2="45124" y2="69309"/>
                          <a14:foregroundMark x1="35372" y1="82631" x2="35372" y2="82631"/>
                          <a14:foregroundMark x1="31736" y1="84486" x2="35868" y2="73187"/>
                          <a14:foregroundMark x1="35868" y1="73187" x2="35537" y2="72681"/>
                          <a14:foregroundMark x1="13223" y1="75379" x2="23140" y2="78415"/>
                          <a14:foregroundMark x1="23140" y1="78415" x2="23471" y2="78415"/>
                          <a14:foregroundMark x1="20000" y1="67285" x2="22314" y2="81282"/>
                          <a14:foregroundMark x1="79339" y1="71164" x2="85785" y2="76560"/>
                          <a14:foregroundMark x1="85785" y1="76560" x2="83140" y2="79764"/>
                          <a14:foregroundMark x1="68926" y1="80776" x2="77355" y2="80101"/>
                          <a14:foregroundMark x1="77355" y1="80101" x2="82975" y2="76223"/>
                          <a14:foregroundMark x1="25455" y1="89039" x2="72562" y2="86341"/>
                          <a14:foregroundMark x1="72562" y1="86341" x2="76694" y2="86341"/>
                          <a14:foregroundMark x1="18017" y1="77066" x2="23140" y2="83642"/>
                          <a14:foregroundMark x1="23140" y1="83642" x2="23636" y2="73187"/>
                          <a14:foregroundMark x1="23636" y1="73187" x2="22975" y2="71669"/>
                          <a14:foregroundMark x1="36364" y1="45363" x2="37190" y2="55312"/>
                          <a14:foregroundMark x1="77851" y1="81956" x2="85620" y2="78246"/>
                          <a14:foregroundMark x1="85620" y1="78246" x2="85455" y2="78078"/>
                          <a14:foregroundMark x1="66777" y1="88702" x2="75207" y2="88196"/>
                          <a14:foregroundMark x1="27934" y1="89545" x2="37686" y2="88533"/>
                          <a14:foregroundMark x1="37686" y1="88533" x2="79669" y2="88533"/>
                          <a14:foregroundMark x1="64298" y1="90894" x2="72562" y2="89545"/>
                          <a14:foregroundMark x1="72562" y1="89545" x2="89256" y2="90051"/>
                          <a14:foregroundMark x1="33388" y1="90556" x2="33388" y2="90556"/>
                          <a14:foregroundMark x1="33719" y1="91062" x2="33719" y2="91062"/>
                          <a14:foregroundMark x1="9421" y1="55481" x2="9421" y2="55481"/>
                          <a14:foregroundMark x1="51240" y1="6408" x2="51240" y2="6408"/>
                        </a14:backgroundRemoval>
                      </a14:imgEffect>
                    </a14:imgLayer>
                  </a14:imgProps>
                </a:ext>
              </a:extLst>
            </a:blip>
            <a:stretch>
              <a:fillRect/>
            </a:stretch>
          </p:blipFill>
          <p:spPr>
            <a:xfrm>
              <a:off x="6589532" y="1783633"/>
              <a:ext cx="357497" cy="350406"/>
            </a:xfrm>
            <a:prstGeom prst="rect">
              <a:avLst/>
            </a:prstGeom>
          </p:spPr>
        </p:pic>
      </p:grpSp>
      <p:sp>
        <p:nvSpPr>
          <p:cNvPr id="27" name="Flecha: pentágono 26">
            <a:extLst>
              <a:ext uri="{FF2B5EF4-FFF2-40B4-BE49-F238E27FC236}">
                <a16:creationId xmlns:a16="http://schemas.microsoft.com/office/drawing/2014/main" id="{450D24C0-B62B-4C41-9C88-7348C913E43B}"/>
              </a:ext>
            </a:extLst>
          </p:cNvPr>
          <p:cNvSpPr/>
          <p:nvPr/>
        </p:nvSpPr>
        <p:spPr>
          <a:xfrm>
            <a:off x="7770713" y="1711055"/>
            <a:ext cx="5559829" cy="552877"/>
          </a:xfrm>
          <a:prstGeom prst="homePlat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300" dirty="0">
                <a:solidFill>
                  <a:schemeClr val="tx1">
                    <a:lumMod val="65000"/>
                    <a:lumOff val="35000"/>
                  </a:schemeClr>
                </a:solidFill>
                <a:latin typeface="Arial Narrow" panose="020B0606020202030204" pitchFamily="34" charset="0"/>
              </a:rPr>
              <a:t>Dimensión </a:t>
            </a:r>
            <a:r>
              <a:rPr lang="es-ES" sz="2300" b="1" dirty="0">
                <a:solidFill>
                  <a:schemeClr val="tx1">
                    <a:lumMod val="65000"/>
                    <a:lumOff val="35000"/>
                  </a:schemeClr>
                </a:solidFill>
                <a:latin typeface="Arial Narrow" panose="020B0606020202030204" pitchFamily="34" charset="0"/>
              </a:rPr>
              <a:t>I</a:t>
            </a:r>
            <a:r>
              <a:rPr lang="es-ES" sz="2300" dirty="0">
                <a:solidFill>
                  <a:schemeClr val="tx1">
                    <a:lumMod val="65000"/>
                    <a:lumOff val="35000"/>
                  </a:schemeClr>
                </a:solidFill>
                <a:latin typeface="Arial Narrow" panose="020B0606020202030204" pitchFamily="34" charset="0"/>
              </a:rPr>
              <a:t>nstitucional</a:t>
            </a:r>
          </a:p>
        </p:txBody>
      </p:sp>
      <p:sp>
        <p:nvSpPr>
          <p:cNvPr id="28" name="Flecha: pentágono 27">
            <a:extLst>
              <a:ext uri="{FF2B5EF4-FFF2-40B4-BE49-F238E27FC236}">
                <a16:creationId xmlns:a16="http://schemas.microsoft.com/office/drawing/2014/main" id="{AB44CC23-C9A9-4AA2-8A71-188C9805015F}"/>
              </a:ext>
            </a:extLst>
          </p:cNvPr>
          <p:cNvSpPr/>
          <p:nvPr/>
        </p:nvSpPr>
        <p:spPr>
          <a:xfrm>
            <a:off x="7211590" y="2641756"/>
            <a:ext cx="5559829" cy="552877"/>
          </a:xfrm>
          <a:prstGeom prst="homePlat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300" dirty="0">
                <a:solidFill>
                  <a:schemeClr val="tx1">
                    <a:lumMod val="65000"/>
                    <a:lumOff val="35000"/>
                  </a:schemeClr>
                </a:solidFill>
                <a:latin typeface="Arial Narrow" panose="020B0606020202030204" pitchFamily="34" charset="0"/>
              </a:rPr>
              <a:t>Dimensión </a:t>
            </a:r>
            <a:r>
              <a:rPr lang="es-ES" sz="2300" b="1" dirty="0">
                <a:solidFill>
                  <a:schemeClr val="tx1">
                    <a:lumMod val="65000"/>
                    <a:lumOff val="35000"/>
                  </a:schemeClr>
                </a:solidFill>
                <a:latin typeface="Arial Narrow" panose="020B0606020202030204" pitchFamily="34" charset="0"/>
              </a:rPr>
              <a:t>D</a:t>
            </a:r>
            <a:r>
              <a:rPr lang="es-ES" sz="2300" dirty="0">
                <a:solidFill>
                  <a:schemeClr val="tx1">
                    <a:lumMod val="65000"/>
                    <a:lumOff val="35000"/>
                  </a:schemeClr>
                </a:solidFill>
                <a:latin typeface="Arial Narrow" panose="020B0606020202030204" pitchFamily="34" charset="0"/>
              </a:rPr>
              <a:t>igital</a:t>
            </a:r>
          </a:p>
        </p:txBody>
      </p:sp>
      <p:sp>
        <p:nvSpPr>
          <p:cNvPr id="29" name="Flecha: pentágono 28">
            <a:extLst>
              <a:ext uri="{FF2B5EF4-FFF2-40B4-BE49-F238E27FC236}">
                <a16:creationId xmlns:a16="http://schemas.microsoft.com/office/drawing/2014/main" id="{8D8F2BBF-5B30-4F53-BF0D-87E5E823B07C}"/>
              </a:ext>
            </a:extLst>
          </p:cNvPr>
          <p:cNvSpPr/>
          <p:nvPr/>
        </p:nvSpPr>
        <p:spPr>
          <a:xfrm>
            <a:off x="8033105" y="3562234"/>
            <a:ext cx="5559829" cy="552877"/>
          </a:xfrm>
          <a:prstGeom prst="homePlat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300" dirty="0">
                <a:solidFill>
                  <a:schemeClr val="tx1">
                    <a:lumMod val="65000"/>
                    <a:lumOff val="35000"/>
                  </a:schemeClr>
                </a:solidFill>
                <a:latin typeface="Arial Narrow" panose="020B0606020202030204" pitchFamily="34" charset="0"/>
              </a:rPr>
              <a:t>Dimensión </a:t>
            </a:r>
            <a:r>
              <a:rPr lang="es-ES" sz="2300" b="1" dirty="0">
                <a:solidFill>
                  <a:schemeClr val="tx1">
                    <a:lumMod val="65000"/>
                    <a:lumOff val="35000"/>
                  </a:schemeClr>
                </a:solidFill>
                <a:latin typeface="Arial Narrow" panose="020B0606020202030204" pitchFamily="34" charset="0"/>
              </a:rPr>
              <a:t>A</a:t>
            </a:r>
            <a:r>
              <a:rPr lang="es-ES" sz="2300" dirty="0">
                <a:solidFill>
                  <a:schemeClr val="tx1">
                    <a:lumMod val="65000"/>
                    <a:lumOff val="35000"/>
                  </a:schemeClr>
                </a:solidFill>
                <a:latin typeface="Arial Narrow" panose="020B0606020202030204" pitchFamily="34" charset="0"/>
              </a:rPr>
              <a:t>mbiental </a:t>
            </a:r>
          </a:p>
        </p:txBody>
      </p:sp>
      <p:grpSp>
        <p:nvGrpSpPr>
          <p:cNvPr id="25" name="Grupo 24">
            <a:extLst>
              <a:ext uri="{FF2B5EF4-FFF2-40B4-BE49-F238E27FC236}">
                <a16:creationId xmlns:a16="http://schemas.microsoft.com/office/drawing/2014/main" id="{FCB50C92-3680-411A-9740-21554D233990}"/>
              </a:ext>
            </a:extLst>
          </p:cNvPr>
          <p:cNvGrpSpPr/>
          <p:nvPr/>
        </p:nvGrpSpPr>
        <p:grpSpPr>
          <a:xfrm>
            <a:off x="7347700" y="3531834"/>
            <a:ext cx="547126" cy="540000"/>
            <a:chOff x="6768281" y="3531834"/>
            <a:chExt cx="547126" cy="540000"/>
          </a:xfrm>
        </p:grpSpPr>
        <p:sp>
          <p:nvSpPr>
            <p:cNvPr id="17" name="Elipse 16">
              <a:extLst>
                <a:ext uri="{FF2B5EF4-FFF2-40B4-BE49-F238E27FC236}">
                  <a16:creationId xmlns:a16="http://schemas.microsoft.com/office/drawing/2014/main" id="{11CB4A39-C0C5-4D5D-AEFF-3E0CB8F203CF}"/>
                </a:ext>
              </a:extLst>
            </p:cNvPr>
            <p:cNvSpPr/>
            <p:nvPr/>
          </p:nvSpPr>
          <p:spPr>
            <a:xfrm>
              <a:off x="6768281" y="3531834"/>
              <a:ext cx="540000" cy="540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ca-ES"/>
            </a:p>
          </p:txBody>
        </p:sp>
        <p:pic>
          <p:nvPicPr>
            <p:cNvPr id="31" name="Imagen 30">
              <a:extLst>
                <a:ext uri="{FF2B5EF4-FFF2-40B4-BE49-F238E27FC236}">
                  <a16:creationId xmlns:a16="http://schemas.microsoft.com/office/drawing/2014/main" id="{5B79F2D9-8007-45C5-8744-C0F2527E127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383" b="89933" l="9941" r="89911">
                          <a14:foregroundMark x1="36944" y1="8893" x2="45252" y2="7383"/>
                          <a14:foregroundMark x1="45252" y1="7383" x2="45252" y2="7383"/>
                          <a14:foregroundMark x1="89911" y1="21477" x2="89911" y2="21477"/>
                          <a14:foregroundMark x1="26409" y1="80872" x2="26409" y2="80872"/>
                        </a14:backgroundRemoval>
                      </a14:imgEffect>
                    </a14:imgLayer>
                  </a14:imgProps>
                </a:ext>
              </a:extLst>
            </a:blip>
            <a:stretch>
              <a:fillRect/>
            </a:stretch>
          </p:blipFill>
          <p:spPr>
            <a:xfrm>
              <a:off x="6775407" y="3558958"/>
              <a:ext cx="540000" cy="477507"/>
            </a:xfrm>
            <a:prstGeom prst="rect">
              <a:avLst/>
            </a:prstGeom>
          </p:spPr>
        </p:pic>
      </p:grpSp>
      <p:grpSp>
        <p:nvGrpSpPr>
          <p:cNvPr id="14" name="Grupo 13">
            <a:extLst>
              <a:ext uri="{FF2B5EF4-FFF2-40B4-BE49-F238E27FC236}">
                <a16:creationId xmlns:a16="http://schemas.microsoft.com/office/drawing/2014/main" id="{982EC97B-63DE-41F8-85B6-74E953EF3835}"/>
              </a:ext>
            </a:extLst>
          </p:cNvPr>
          <p:cNvGrpSpPr/>
          <p:nvPr/>
        </p:nvGrpSpPr>
        <p:grpSpPr>
          <a:xfrm>
            <a:off x="1022102" y="5350880"/>
            <a:ext cx="900000" cy="900000"/>
            <a:chOff x="1022102" y="5350880"/>
            <a:chExt cx="900000" cy="900000"/>
          </a:xfrm>
        </p:grpSpPr>
        <p:sp>
          <p:nvSpPr>
            <p:cNvPr id="13" name="Elipse 12">
              <a:extLst>
                <a:ext uri="{FF2B5EF4-FFF2-40B4-BE49-F238E27FC236}">
                  <a16:creationId xmlns:a16="http://schemas.microsoft.com/office/drawing/2014/main" id="{CF1F906A-8573-4CD9-9E9C-676A34754DC9}"/>
                </a:ext>
              </a:extLst>
            </p:cNvPr>
            <p:cNvSpPr/>
            <p:nvPr/>
          </p:nvSpPr>
          <p:spPr>
            <a:xfrm>
              <a:off x="1022102" y="5350880"/>
              <a:ext cx="900000" cy="900000"/>
            </a:xfrm>
            <a:prstGeom prst="ellipse">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ca-ES"/>
            </a:p>
          </p:txBody>
        </p:sp>
        <p:pic>
          <p:nvPicPr>
            <p:cNvPr id="32" name="Imagen 31">
              <a:extLst>
                <a:ext uri="{FF2B5EF4-FFF2-40B4-BE49-F238E27FC236}">
                  <a16:creationId xmlns:a16="http://schemas.microsoft.com/office/drawing/2014/main" id="{83F38F10-7798-40FF-A611-26BCF93512B6}"/>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7607" b="89796" l="9606" r="89655">
                          <a14:foregroundMark x1="52956" y1="8163" x2="52956" y2="8163"/>
                          <a14:foregroundMark x1="31527" y1="7607" x2="31527" y2="7607"/>
                          <a14:foregroundMark x1="24138" y1="21892" x2="24138" y2="21892"/>
                        </a14:backgroundRemoval>
                      </a14:imgEffect>
                    </a14:imgLayer>
                  </a14:imgProps>
                </a:ext>
              </a:extLst>
            </a:blip>
            <a:srcRect r="2962" b="23075"/>
            <a:stretch/>
          </p:blipFill>
          <p:spPr>
            <a:xfrm>
              <a:off x="1142413" y="5384561"/>
              <a:ext cx="659378" cy="749835"/>
            </a:xfrm>
            <a:prstGeom prst="rect">
              <a:avLst/>
            </a:prstGeom>
          </p:spPr>
        </p:pic>
      </p:grpSp>
      <p:cxnSp>
        <p:nvCxnSpPr>
          <p:cNvPr id="34" name="Conector recto 33">
            <a:extLst>
              <a:ext uri="{FF2B5EF4-FFF2-40B4-BE49-F238E27FC236}">
                <a16:creationId xmlns:a16="http://schemas.microsoft.com/office/drawing/2014/main" id="{BF02A4E4-AEA1-45E6-A8C7-951A5D444E6A}"/>
              </a:ext>
            </a:extLst>
          </p:cNvPr>
          <p:cNvCxnSpPr>
            <a:cxnSpLocks/>
            <a:endCxn id="16" idx="2"/>
          </p:cNvCxnSpPr>
          <p:nvPr/>
        </p:nvCxnSpPr>
        <p:spPr>
          <a:xfrm>
            <a:off x="5930020" y="2962945"/>
            <a:ext cx="618015" cy="0"/>
          </a:xfrm>
          <a:prstGeom prst="line">
            <a:avLst/>
          </a:prstGeom>
          <a:solidFill>
            <a:schemeClr val="tx1">
              <a:lumMod val="50000"/>
              <a:lumOff val="5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40" name="Grupo 39">
            <a:extLst>
              <a:ext uri="{FF2B5EF4-FFF2-40B4-BE49-F238E27FC236}">
                <a16:creationId xmlns:a16="http://schemas.microsoft.com/office/drawing/2014/main" id="{1C2DCB0C-A2AB-4A87-A304-E711CF51D935}"/>
              </a:ext>
            </a:extLst>
          </p:cNvPr>
          <p:cNvGrpSpPr/>
          <p:nvPr/>
        </p:nvGrpSpPr>
        <p:grpSpPr>
          <a:xfrm>
            <a:off x="1647775" y="2580323"/>
            <a:ext cx="900000" cy="900000"/>
            <a:chOff x="1647775" y="2580323"/>
            <a:chExt cx="900000" cy="900000"/>
          </a:xfrm>
        </p:grpSpPr>
        <p:sp>
          <p:nvSpPr>
            <p:cNvPr id="12" name="Elipse 11">
              <a:extLst>
                <a:ext uri="{FF2B5EF4-FFF2-40B4-BE49-F238E27FC236}">
                  <a16:creationId xmlns:a16="http://schemas.microsoft.com/office/drawing/2014/main" id="{512B7173-CE6B-400D-ACF2-F26DEBC8F211}"/>
                </a:ext>
              </a:extLst>
            </p:cNvPr>
            <p:cNvSpPr/>
            <p:nvPr/>
          </p:nvSpPr>
          <p:spPr>
            <a:xfrm>
              <a:off x="1647775" y="2580323"/>
              <a:ext cx="900000" cy="900000"/>
            </a:xfrm>
            <a:prstGeom prst="ellipse">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ca-ES"/>
            </a:p>
          </p:txBody>
        </p:sp>
        <p:grpSp>
          <p:nvGrpSpPr>
            <p:cNvPr id="36" name="Grupo 35">
              <a:extLst>
                <a:ext uri="{FF2B5EF4-FFF2-40B4-BE49-F238E27FC236}">
                  <a16:creationId xmlns:a16="http://schemas.microsoft.com/office/drawing/2014/main" id="{A2F20D7C-DEF8-4621-BBE6-DF7FD2485C11}"/>
                </a:ext>
              </a:extLst>
            </p:cNvPr>
            <p:cNvGrpSpPr/>
            <p:nvPr/>
          </p:nvGrpSpPr>
          <p:grpSpPr>
            <a:xfrm>
              <a:off x="1722009" y="2622321"/>
              <a:ext cx="698525" cy="760341"/>
              <a:chOff x="3739515" y="2065700"/>
              <a:chExt cx="1500927" cy="1591068"/>
            </a:xfrm>
          </p:grpSpPr>
          <p:pic>
            <p:nvPicPr>
              <p:cNvPr id="37" name="Imagen 36">
                <a:extLst>
                  <a:ext uri="{FF2B5EF4-FFF2-40B4-BE49-F238E27FC236}">
                    <a16:creationId xmlns:a16="http://schemas.microsoft.com/office/drawing/2014/main" id="{5F1D9180-950D-44DE-BBDA-FD032A26083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496" b="90208" l="5634" r="93662">
                            <a14:foregroundMark x1="8099" y1="42433" x2="8099" y2="42433"/>
                            <a14:foregroundMark x1="7042" y1="62611" x2="7042" y2="62611"/>
                            <a14:foregroundMark x1="38732" y1="89911" x2="38732" y2="89911"/>
                            <a14:foregroundMark x1="5986" y1="43917" x2="5986" y2="43917"/>
                            <a14:foregroundMark x1="60211" y1="90208" x2="60211" y2="90208"/>
                            <a14:foregroundMark x1="5634" y1="62018" x2="5634" y2="62018"/>
                            <a14:foregroundMark x1="92606" y1="63205" x2="92606" y2="63205"/>
                            <a14:foregroundMark x1="93662" y1="43917" x2="93662" y2="43917"/>
                          </a14:backgroundRemoval>
                        </a14:imgEffect>
                      </a14:imgLayer>
                    </a14:imgProps>
                  </a:ext>
                </a:extLst>
              </a:blip>
              <a:stretch>
                <a:fillRect/>
              </a:stretch>
            </p:blipFill>
            <p:spPr>
              <a:xfrm>
                <a:off x="3739515" y="2469776"/>
                <a:ext cx="1000314" cy="1186992"/>
              </a:xfrm>
              <a:prstGeom prst="rect">
                <a:avLst/>
              </a:prstGeom>
            </p:spPr>
          </p:pic>
          <p:pic>
            <p:nvPicPr>
              <p:cNvPr id="38" name="Imagen 37">
                <a:extLst>
                  <a:ext uri="{FF2B5EF4-FFF2-40B4-BE49-F238E27FC236}">
                    <a16:creationId xmlns:a16="http://schemas.microsoft.com/office/drawing/2014/main" id="{A057E2DB-956D-4DD5-92B8-2CC8D348289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496" b="90208" l="5634" r="93662">
                            <a14:foregroundMark x1="8099" y1="42433" x2="8099" y2="42433"/>
                            <a14:foregroundMark x1="7042" y1="62611" x2="7042" y2="62611"/>
                            <a14:foregroundMark x1="38732" y1="89911" x2="38732" y2="89911"/>
                            <a14:foregroundMark x1="5986" y1="43917" x2="5986" y2="43917"/>
                            <a14:foregroundMark x1="60211" y1="90208" x2="60211" y2="90208"/>
                            <a14:foregroundMark x1="5634" y1="62018" x2="5634" y2="62018"/>
                            <a14:foregroundMark x1="92606" y1="63205" x2="92606" y2="63205"/>
                            <a14:foregroundMark x1="93662" y1="43917" x2="93662" y2="43917"/>
                          </a14:backgroundRemoval>
                        </a14:imgEffect>
                      </a14:imgLayer>
                    </a14:imgProps>
                  </a:ext>
                </a:extLst>
              </a:blip>
              <a:stretch>
                <a:fillRect/>
              </a:stretch>
            </p:blipFill>
            <p:spPr>
              <a:xfrm rot="773612">
                <a:off x="4435248" y="2065700"/>
                <a:ext cx="681057" cy="808155"/>
              </a:xfrm>
              <a:prstGeom prst="rect">
                <a:avLst/>
              </a:prstGeom>
            </p:spPr>
          </p:pic>
          <p:pic>
            <p:nvPicPr>
              <p:cNvPr id="39" name="Imagen 38">
                <a:extLst>
                  <a:ext uri="{FF2B5EF4-FFF2-40B4-BE49-F238E27FC236}">
                    <a16:creationId xmlns:a16="http://schemas.microsoft.com/office/drawing/2014/main" id="{29809A10-8503-4E60-8E03-AB27E6A00F34}"/>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496" b="90208" l="5634" r="93662">
                            <a14:foregroundMark x1="8099" y1="42433" x2="8099" y2="42433"/>
                            <a14:foregroundMark x1="7042" y1="62611" x2="7042" y2="62611"/>
                            <a14:foregroundMark x1="38732" y1="89911" x2="38732" y2="89911"/>
                            <a14:foregroundMark x1="5986" y1="43917" x2="5986" y2="43917"/>
                            <a14:foregroundMark x1="60211" y1="90208" x2="60211" y2="90208"/>
                            <a14:foregroundMark x1="5634" y1="62018" x2="5634" y2="62018"/>
                            <a14:foregroundMark x1="92606" y1="63205" x2="92606" y2="63205"/>
                            <a14:foregroundMark x1="93662" y1="43917" x2="93662" y2="43917"/>
                          </a14:backgroundRemoval>
                        </a14:imgEffect>
                      </a14:imgLayer>
                    </a14:imgProps>
                  </a:ext>
                </a:extLst>
              </a:blip>
              <a:stretch>
                <a:fillRect/>
              </a:stretch>
            </p:blipFill>
            <p:spPr>
              <a:xfrm rot="1164852">
                <a:off x="4697272" y="2712515"/>
                <a:ext cx="543170" cy="644536"/>
              </a:xfrm>
              <a:prstGeom prst="rect">
                <a:avLst/>
              </a:prstGeom>
            </p:spPr>
          </p:pic>
        </p:grpSp>
      </p:grpSp>
    </p:spTree>
    <p:extLst>
      <p:ext uri="{BB962C8B-B14F-4D97-AF65-F5344CB8AC3E}">
        <p14:creationId xmlns:p14="http://schemas.microsoft.com/office/powerpoint/2010/main" val="1565661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esquinas superiores redondeadas 2">
            <a:extLst>
              <a:ext uri="{FF2B5EF4-FFF2-40B4-BE49-F238E27FC236}">
                <a16:creationId xmlns:a16="http://schemas.microsoft.com/office/drawing/2014/main" id="{0A9EA81C-1880-43F1-A6B8-A5FC49225196}"/>
              </a:ext>
            </a:extLst>
          </p:cNvPr>
          <p:cNvSpPr/>
          <p:nvPr/>
        </p:nvSpPr>
        <p:spPr>
          <a:xfrm rot="16200000">
            <a:off x="-681882" y="5454709"/>
            <a:ext cx="1917215"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Institucional</a:t>
            </a:r>
            <a:endParaRPr lang="ca-ES" sz="2000" b="1" dirty="0">
              <a:latin typeface="Arial Narrow" panose="020B0606020202030204" pitchFamily="34" charset="0"/>
            </a:endParaRPr>
          </a:p>
        </p:txBody>
      </p:sp>
      <p:sp>
        <p:nvSpPr>
          <p:cNvPr id="4" name="Rectángulo: esquinas superiores redondeadas 3">
            <a:extLst>
              <a:ext uri="{FF2B5EF4-FFF2-40B4-BE49-F238E27FC236}">
                <a16:creationId xmlns:a16="http://schemas.microsoft.com/office/drawing/2014/main" id="{49EAC889-CCCE-4599-BB8A-D0E503162B5B}"/>
              </a:ext>
            </a:extLst>
          </p:cNvPr>
          <p:cNvSpPr/>
          <p:nvPr/>
        </p:nvSpPr>
        <p:spPr>
          <a:xfrm rot="16200000">
            <a:off x="-475261" y="3577974"/>
            <a:ext cx="1509894"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Digital</a:t>
            </a:r>
            <a:endParaRPr lang="ca-ES" sz="2000" b="1" dirty="0">
              <a:latin typeface="Arial Narrow" panose="020B0606020202030204" pitchFamily="34" charset="0"/>
            </a:endParaRPr>
          </a:p>
        </p:txBody>
      </p:sp>
      <p:sp>
        <p:nvSpPr>
          <p:cNvPr id="5" name="Rectángulo: esquinas superiores redondeadas 4">
            <a:extLst>
              <a:ext uri="{FF2B5EF4-FFF2-40B4-BE49-F238E27FC236}">
                <a16:creationId xmlns:a16="http://schemas.microsoft.com/office/drawing/2014/main" id="{C4605DF7-C8D8-4948-ADE4-B33BB3A8F2CF}"/>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Ambiental</a:t>
            </a:r>
            <a:endParaRPr lang="ca-ES" sz="2000" b="1" dirty="0">
              <a:latin typeface="Arial Narrow" panose="020B0606020202030204" pitchFamily="34" charset="0"/>
            </a:endParaRPr>
          </a:p>
        </p:txBody>
      </p:sp>
      <p:cxnSp>
        <p:nvCxnSpPr>
          <p:cNvPr id="6" name="Conector recto 5">
            <a:extLst>
              <a:ext uri="{FF2B5EF4-FFF2-40B4-BE49-F238E27FC236}">
                <a16:creationId xmlns:a16="http://schemas.microsoft.com/office/drawing/2014/main" id="{543C8A27-CD0C-4BE5-B123-958AA072572F}"/>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Text 5">
            <a:extLst>
              <a:ext uri="{FF2B5EF4-FFF2-40B4-BE49-F238E27FC236}">
                <a16:creationId xmlns:a16="http://schemas.microsoft.com/office/drawing/2014/main" id="{DDD5E01D-E997-47D3-ACED-0B6E4C0CCBE9}"/>
              </a:ext>
            </a:extLst>
          </p:cNvPr>
          <p:cNvSpPr/>
          <p:nvPr/>
        </p:nvSpPr>
        <p:spPr>
          <a:xfrm>
            <a:off x="3172091" y="2793751"/>
            <a:ext cx="2883707" cy="310158"/>
          </a:xfrm>
          <a:prstGeom prst="rect">
            <a:avLst/>
          </a:prstGeom>
          <a:noFill/>
          <a:ln/>
        </p:spPr>
        <p:txBody>
          <a:bodyPr wrap="none" lIns="0" tIns="0" rIns="0" bIns="0" rtlCol="0" anchor="t"/>
          <a:lstStyle/>
          <a:p>
            <a:pPr marL="0" indent="0" algn="l">
              <a:lnSpc>
                <a:spcPts val="2400"/>
              </a:lnSpc>
              <a:buNone/>
            </a:pPr>
            <a:r>
              <a:rPr lang="en-US" b="1" dirty="0">
                <a:solidFill>
                  <a:schemeClr val="bg1"/>
                </a:solidFill>
                <a:latin typeface="Arial Narrow" panose="020B0606020202030204" pitchFamily="34" charset="0"/>
                <a:ea typeface="Merriweather Bold" pitchFamily="34" charset="-122"/>
                <a:cs typeface="Merriweather Bold" pitchFamily="34" charset="-120"/>
              </a:rPr>
              <a:t>Programas de Gestión</a:t>
            </a:r>
            <a:endParaRPr lang="en-US" dirty="0">
              <a:solidFill>
                <a:schemeClr val="bg1"/>
              </a:solidFill>
              <a:latin typeface="Arial Narrow" panose="020B0606020202030204" pitchFamily="34" charset="0"/>
            </a:endParaRPr>
          </a:p>
        </p:txBody>
      </p:sp>
      <p:sp>
        <p:nvSpPr>
          <p:cNvPr id="16" name="Text 6">
            <a:extLst>
              <a:ext uri="{FF2B5EF4-FFF2-40B4-BE49-F238E27FC236}">
                <a16:creationId xmlns:a16="http://schemas.microsoft.com/office/drawing/2014/main" id="{4D271D98-AD54-4190-A6A9-A592F1EDF216}"/>
              </a:ext>
            </a:extLst>
          </p:cNvPr>
          <p:cNvSpPr/>
          <p:nvPr/>
        </p:nvSpPr>
        <p:spPr>
          <a:xfrm>
            <a:off x="3267613" y="3124334"/>
            <a:ext cx="2434688" cy="1133129"/>
          </a:xfrm>
          <a:prstGeom prst="rect">
            <a:avLst/>
          </a:prstGeom>
          <a:noFill/>
          <a:ln/>
        </p:spPr>
        <p:txBody>
          <a:bodyPr wrap="square" lIns="0" tIns="0" rIns="0" bIns="0" rtlCol="0" anchor="t"/>
          <a:lstStyle/>
          <a:p>
            <a:pPr marL="0" indent="0">
              <a:lnSpc>
                <a:spcPts val="2500"/>
              </a:lnSpc>
              <a:buNone/>
            </a:pPr>
            <a:r>
              <a:rPr lang="en-US" dirty="0">
                <a:solidFill>
                  <a:schemeClr val="bg1"/>
                </a:solidFill>
                <a:latin typeface="Arial Narrow" panose="020B0606020202030204" pitchFamily="34" charset="0"/>
                <a:ea typeface="Open Sans" pitchFamily="34" charset="-122"/>
                <a:cs typeface="Open Sans" pitchFamily="34" charset="-120"/>
              </a:rPr>
              <a:t>ERP, GMAO, LIMS, sistemas de facturación y ofimática colaborativa integrados</a:t>
            </a:r>
            <a:endParaRPr lang="en-US" dirty="0">
              <a:solidFill>
                <a:schemeClr val="bg1"/>
              </a:solidFill>
              <a:latin typeface="Arial Narrow" panose="020B0606020202030204" pitchFamily="34" charset="0"/>
            </a:endParaRPr>
          </a:p>
        </p:txBody>
      </p:sp>
      <p:sp>
        <p:nvSpPr>
          <p:cNvPr id="22" name="Text 6">
            <a:extLst>
              <a:ext uri="{FF2B5EF4-FFF2-40B4-BE49-F238E27FC236}">
                <a16:creationId xmlns:a16="http://schemas.microsoft.com/office/drawing/2014/main" id="{A98CEEDF-7179-4B08-B34B-7B6AA98135B6}"/>
              </a:ext>
            </a:extLst>
          </p:cNvPr>
          <p:cNvSpPr/>
          <p:nvPr/>
        </p:nvSpPr>
        <p:spPr>
          <a:xfrm>
            <a:off x="7076554" y="5124937"/>
            <a:ext cx="2575244" cy="1300775"/>
          </a:xfrm>
          <a:prstGeom prst="rect">
            <a:avLst/>
          </a:prstGeom>
          <a:noFill/>
          <a:ln/>
        </p:spPr>
        <p:txBody>
          <a:bodyPr wrap="square" lIns="0" tIns="0" rIns="0" bIns="0" rtlCol="0" anchor="t"/>
          <a:lstStyle/>
          <a:p>
            <a:pPr>
              <a:lnSpc>
                <a:spcPts val="2500"/>
              </a:lnSpc>
            </a:pPr>
            <a:r>
              <a:rPr lang="es-ES" dirty="0">
                <a:solidFill>
                  <a:schemeClr val="bg1"/>
                </a:solidFill>
                <a:latin typeface="Arial Narrow" panose="020B0606020202030204" pitchFamily="34" charset="0"/>
                <a:ea typeface="Open Sans" pitchFamily="34" charset="-122"/>
                <a:cs typeface="Open Sans" pitchFamily="34" charset="-120"/>
              </a:rPr>
              <a:t>Múltiples plataformas sectoriales que requieren un HUB integrador para evitar silos de información y duplicidades</a:t>
            </a:r>
          </a:p>
        </p:txBody>
      </p:sp>
      <p:pic>
        <p:nvPicPr>
          <p:cNvPr id="75" name="Picture 2">
            <a:extLst>
              <a:ext uri="{FF2B5EF4-FFF2-40B4-BE49-F238E27FC236}">
                <a16:creationId xmlns:a16="http://schemas.microsoft.com/office/drawing/2014/main" id="{E5103E10-FAE3-47F1-A5BB-AF60614FF56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Grupo 75">
            <a:extLst>
              <a:ext uri="{FF2B5EF4-FFF2-40B4-BE49-F238E27FC236}">
                <a16:creationId xmlns:a16="http://schemas.microsoft.com/office/drawing/2014/main" id="{3086187F-DA65-401B-869B-5DCF00246C5A}"/>
              </a:ext>
            </a:extLst>
          </p:cNvPr>
          <p:cNvGrpSpPr/>
          <p:nvPr/>
        </p:nvGrpSpPr>
        <p:grpSpPr>
          <a:xfrm>
            <a:off x="926548" y="1805323"/>
            <a:ext cx="2539693" cy="4614515"/>
            <a:chOff x="6589512" y="1150876"/>
            <a:chExt cx="2539693" cy="4614515"/>
          </a:xfrm>
        </p:grpSpPr>
        <p:grpSp>
          <p:nvGrpSpPr>
            <p:cNvPr id="77" name="Grupo 76">
              <a:extLst>
                <a:ext uri="{FF2B5EF4-FFF2-40B4-BE49-F238E27FC236}">
                  <a16:creationId xmlns:a16="http://schemas.microsoft.com/office/drawing/2014/main" id="{E3D339DD-5CD5-4E15-9A86-970F80878805}"/>
                </a:ext>
              </a:extLst>
            </p:cNvPr>
            <p:cNvGrpSpPr/>
            <p:nvPr/>
          </p:nvGrpSpPr>
          <p:grpSpPr>
            <a:xfrm>
              <a:off x="6942058" y="1150876"/>
              <a:ext cx="1834599" cy="1634250"/>
              <a:chOff x="808776" y="1304006"/>
              <a:chExt cx="1834599" cy="1634250"/>
            </a:xfrm>
          </p:grpSpPr>
          <p:sp>
            <p:nvSpPr>
              <p:cNvPr id="79" name="Elipse 78">
                <a:extLst>
                  <a:ext uri="{FF2B5EF4-FFF2-40B4-BE49-F238E27FC236}">
                    <a16:creationId xmlns:a16="http://schemas.microsoft.com/office/drawing/2014/main" id="{92201555-FD03-41FF-9A79-4B6C15DCA470}"/>
                  </a:ext>
                </a:extLst>
              </p:cNvPr>
              <p:cNvSpPr/>
              <p:nvPr/>
            </p:nvSpPr>
            <p:spPr>
              <a:xfrm>
                <a:off x="908951" y="1304006"/>
                <a:ext cx="1634250" cy="1634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p>
            </p:txBody>
          </p:sp>
          <p:sp>
            <p:nvSpPr>
              <p:cNvPr id="80" name="CuadroTexto 79">
                <a:extLst>
                  <a:ext uri="{FF2B5EF4-FFF2-40B4-BE49-F238E27FC236}">
                    <a16:creationId xmlns:a16="http://schemas.microsoft.com/office/drawing/2014/main" id="{3DA07D5C-F61C-426E-9A29-34A497E6A953}"/>
                  </a:ext>
                </a:extLst>
              </p:cNvPr>
              <p:cNvSpPr txBox="1"/>
              <p:nvPr/>
            </p:nvSpPr>
            <p:spPr>
              <a:xfrm>
                <a:off x="808776" y="1305523"/>
                <a:ext cx="1834599" cy="1631216"/>
              </a:xfrm>
              <a:prstGeom prst="rect">
                <a:avLst/>
              </a:prstGeom>
              <a:noFill/>
            </p:spPr>
            <p:txBody>
              <a:bodyPr wrap="square" rtlCol="0">
                <a:spAutoFit/>
              </a:bodyPr>
              <a:lstStyle/>
              <a:p>
                <a:pPr algn="ctr"/>
                <a:endParaRPr lang="es-ES" sz="2000" b="1" dirty="0">
                  <a:solidFill>
                    <a:schemeClr val="bg1"/>
                  </a:solidFill>
                  <a:latin typeface="Montserrat Medium" pitchFamily="2" charset="77"/>
                  <a:cs typeface="Recursive Sans Linear Light" pitchFamily="2" charset="77"/>
                </a:endParaRPr>
              </a:p>
              <a:p>
                <a:pPr algn="ctr"/>
                <a:r>
                  <a:rPr lang="es-ES" sz="2000" b="1" dirty="0">
                    <a:solidFill>
                      <a:schemeClr val="bg1"/>
                    </a:solidFill>
                    <a:latin typeface="Montserrat Medium" pitchFamily="2" charset="77"/>
                    <a:cs typeface="Recursive Sans Linear Light" pitchFamily="2" charset="77"/>
                  </a:rPr>
                  <a:t> Digitalización inventario red saneamiento</a:t>
                </a:r>
              </a:p>
              <a:p>
                <a:pPr algn="ctr"/>
                <a:endParaRPr lang="es-ES" sz="2000" b="1" dirty="0">
                  <a:solidFill>
                    <a:schemeClr val="bg1"/>
                  </a:solidFill>
                  <a:latin typeface="Montserrat Medium" pitchFamily="2" charset="77"/>
                  <a:cs typeface="Recursive Sans Linear Light" pitchFamily="2" charset="77"/>
                </a:endParaRPr>
              </a:p>
            </p:txBody>
          </p:sp>
        </p:grpSp>
        <p:sp>
          <p:nvSpPr>
            <p:cNvPr id="78" name="CuadroTexto 77">
              <a:extLst>
                <a:ext uri="{FF2B5EF4-FFF2-40B4-BE49-F238E27FC236}">
                  <a16:creationId xmlns:a16="http://schemas.microsoft.com/office/drawing/2014/main" id="{9507B71E-C426-4331-AA1A-BCBB2376A0D8}"/>
                </a:ext>
              </a:extLst>
            </p:cNvPr>
            <p:cNvSpPr txBox="1"/>
            <p:nvPr/>
          </p:nvSpPr>
          <p:spPr>
            <a:xfrm>
              <a:off x="6589512" y="2903069"/>
              <a:ext cx="2539693" cy="2862322"/>
            </a:xfrm>
            <a:prstGeom prst="rect">
              <a:avLst/>
            </a:prstGeom>
            <a:noFill/>
          </p:spPr>
          <p:txBody>
            <a:bodyPr wrap="square" rtlCol="0">
              <a:spAutoFit/>
            </a:bodyPr>
            <a:lstStyle/>
            <a:p>
              <a:pPr algn="ctr"/>
              <a:r>
                <a:rPr lang="es-ES" dirty="0">
                  <a:solidFill>
                    <a:schemeClr val="tx1">
                      <a:lumMod val="65000"/>
                      <a:lumOff val="35000"/>
                    </a:schemeClr>
                  </a:solidFill>
                  <a:latin typeface="Arial Narrow" panose="020B0606020202030204" pitchFamily="34" charset="0"/>
                </a:rPr>
                <a:t>Levantamiento topográfico y digitalización GIS de 11.500 puntos.</a:t>
              </a:r>
            </a:p>
            <a:p>
              <a:pPr algn="ctr"/>
              <a:endParaRPr lang="es-ES" dirty="0">
                <a:solidFill>
                  <a:schemeClr val="tx1">
                    <a:lumMod val="65000"/>
                    <a:lumOff val="35000"/>
                  </a:schemeClr>
                </a:solidFill>
                <a:latin typeface="Arial Narrow" panose="020B0606020202030204" pitchFamily="34" charset="0"/>
              </a:endParaRPr>
            </a:p>
            <a:p>
              <a:pPr algn="ctr"/>
              <a:r>
                <a:rPr lang="es-ES" dirty="0">
                  <a:solidFill>
                    <a:schemeClr val="tx1">
                      <a:lumMod val="65000"/>
                      <a:lumOff val="35000"/>
                    </a:schemeClr>
                  </a:solidFill>
                  <a:latin typeface="Arial Narrow" panose="020B0606020202030204" pitchFamily="34" charset="0"/>
                </a:rPr>
                <a:t>Diagnóstico estructural análisis videos IA y CTTV de 1.534km de red</a:t>
              </a:r>
            </a:p>
            <a:p>
              <a:pPr algn="ctr"/>
              <a:r>
                <a:rPr lang="es-ES" dirty="0">
                  <a:solidFill>
                    <a:schemeClr val="tx1">
                      <a:lumMod val="65000"/>
                      <a:lumOff val="35000"/>
                    </a:schemeClr>
                  </a:solidFill>
                  <a:latin typeface="Arial Narrow" panose="020B0606020202030204" pitchFamily="34" charset="0"/>
                </a:rPr>
                <a:t>Modelización BIM de instalaciones EBAR / EDAR y depósitos anti -DSS</a:t>
              </a:r>
            </a:p>
          </p:txBody>
        </p:sp>
      </p:grpSp>
      <p:pic>
        <p:nvPicPr>
          <p:cNvPr id="81" name="Imagen 26">
            <a:extLst>
              <a:ext uri="{FF2B5EF4-FFF2-40B4-BE49-F238E27FC236}">
                <a16:creationId xmlns:a16="http://schemas.microsoft.com/office/drawing/2014/main" id="{DF74C940-4962-4C46-805C-BF49DB5A19D8}"/>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53524" y="1550885"/>
            <a:ext cx="2855595" cy="2143125"/>
          </a:xfrm>
          <a:prstGeom prst="rect">
            <a:avLst/>
          </a:prstGeom>
          <a:noFill/>
          <a:ln>
            <a:noFill/>
          </a:ln>
        </p:spPr>
      </p:pic>
      <p:pic>
        <p:nvPicPr>
          <p:cNvPr id="82" name="Imagen 30">
            <a:extLst>
              <a:ext uri="{FF2B5EF4-FFF2-40B4-BE49-F238E27FC236}">
                <a16:creationId xmlns:a16="http://schemas.microsoft.com/office/drawing/2014/main" id="{735336F9-C436-4BAC-A5C3-462AB53E13BC}"/>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66369" y="3832251"/>
            <a:ext cx="2303488" cy="3025749"/>
          </a:xfrm>
          <a:prstGeom prst="rect">
            <a:avLst/>
          </a:prstGeom>
          <a:noFill/>
          <a:ln>
            <a:noFill/>
          </a:ln>
        </p:spPr>
      </p:pic>
      <p:pic>
        <p:nvPicPr>
          <p:cNvPr id="83" name="Google Shape;439;p43">
            <a:extLst>
              <a:ext uri="{FF2B5EF4-FFF2-40B4-BE49-F238E27FC236}">
                <a16:creationId xmlns:a16="http://schemas.microsoft.com/office/drawing/2014/main" id="{E79D72FD-BD93-4CD0-B39F-A1A578B3C843}"/>
              </a:ext>
            </a:extLst>
          </p:cNvPr>
          <p:cNvPicPr preferRelativeResize="0"/>
          <p:nvPr/>
        </p:nvPicPr>
        <p:blipFill rotWithShape="1">
          <a:blip r:embed="rId6">
            <a:alphaModFix/>
          </a:blip>
          <a:srcRect t="833"/>
          <a:stretch/>
        </p:blipFill>
        <p:spPr bwMode="auto">
          <a:xfrm>
            <a:off x="6627721" y="976908"/>
            <a:ext cx="4324349" cy="2565826"/>
          </a:xfrm>
          <a:prstGeom prst="rect">
            <a:avLst/>
          </a:prstGeom>
          <a:noFill/>
          <a:ln>
            <a:noFill/>
          </a:ln>
        </p:spPr>
      </p:pic>
      <p:pic>
        <p:nvPicPr>
          <p:cNvPr id="84" name="Google Shape;584;p51">
            <a:extLst>
              <a:ext uri="{FF2B5EF4-FFF2-40B4-BE49-F238E27FC236}">
                <a16:creationId xmlns:a16="http://schemas.microsoft.com/office/drawing/2014/main" id="{71D9725B-2225-46CF-9CBD-3B9D7BD3DEFE}"/>
              </a:ext>
            </a:extLst>
          </p:cNvPr>
          <p:cNvPicPr preferRelativeResize="0"/>
          <p:nvPr/>
        </p:nvPicPr>
        <p:blipFill>
          <a:blip r:embed="rId7">
            <a:alphaModFix/>
          </a:blip>
          <a:stretch>
            <a:fillRect/>
          </a:stretch>
        </p:blipFill>
        <p:spPr bwMode="auto">
          <a:xfrm>
            <a:off x="6681553" y="2930463"/>
            <a:ext cx="2190845" cy="2071002"/>
          </a:xfrm>
          <a:prstGeom prst="rect">
            <a:avLst/>
          </a:prstGeom>
          <a:noFill/>
          <a:ln>
            <a:noFill/>
          </a:ln>
          <a:effectLst>
            <a:outerShdw blurRad="171450" dist="66675" dir="2160000" algn="bl" rotWithShape="0">
              <a:srgbClr val="000000">
                <a:alpha val="50000"/>
              </a:srgbClr>
            </a:outerShdw>
          </a:effectLst>
        </p:spPr>
      </p:pic>
      <p:pic>
        <p:nvPicPr>
          <p:cNvPr id="85" name="Imagen 14">
            <a:extLst>
              <a:ext uri="{FF2B5EF4-FFF2-40B4-BE49-F238E27FC236}">
                <a16:creationId xmlns:a16="http://schemas.microsoft.com/office/drawing/2014/main" id="{80E7733D-490B-4393-BF47-9693C96D0D4C}"/>
              </a:ext>
            </a:extLst>
          </p:cNvPr>
          <p:cNvPicPr>
            <a:picLocks noChangeAspect="1"/>
          </p:cNvPicPr>
          <p:nvPr/>
        </p:nvPicPr>
        <p:blipFill>
          <a:blip r:embed="rId8"/>
          <a:stretch>
            <a:fillRect/>
          </a:stretch>
        </p:blipFill>
        <p:spPr bwMode="auto">
          <a:xfrm>
            <a:off x="7118490" y="4842779"/>
            <a:ext cx="3372656" cy="2246769"/>
          </a:xfrm>
          <a:prstGeom prst="rect">
            <a:avLst/>
          </a:prstGeom>
        </p:spPr>
      </p:pic>
      <p:pic>
        <p:nvPicPr>
          <p:cNvPr id="86" name="Google Shape;460;p44">
            <a:extLst>
              <a:ext uri="{FF2B5EF4-FFF2-40B4-BE49-F238E27FC236}">
                <a16:creationId xmlns:a16="http://schemas.microsoft.com/office/drawing/2014/main" id="{0905294F-1AC9-438E-B83B-8A59099C2BBE}"/>
              </a:ext>
            </a:extLst>
          </p:cNvPr>
          <p:cNvPicPr preferRelativeResize="0"/>
          <p:nvPr/>
        </p:nvPicPr>
        <p:blipFill>
          <a:blip r:embed="rId9">
            <a:alphaModFix/>
          </a:blip>
          <a:stretch>
            <a:fillRect/>
          </a:stretch>
        </p:blipFill>
        <p:spPr bwMode="auto">
          <a:xfrm>
            <a:off x="9663023" y="3237839"/>
            <a:ext cx="2473353" cy="2246769"/>
          </a:xfrm>
          <a:prstGeom prst="rect">
            <a:avLst/>
          </a:prstGeom>
          <a:noFill/>
          <a:ln>
            <a:noFill/>
          </a:ln>
          <a:effectLst>
            <a:outerShdw blurRad="57150" dist="19050" dir="13080000" algn="bl" rotWithShape="0">
              <a:srgbClr val="000000">
                <a:alpha val="50000"/>
              </a:srgbClr>
            </a:outerShdw>
          </a:effectLst>
        </p:spPr>
      </p:pic>
    </p:spTree>
    <p:extLst>
      <p:ext uri="{BB962C8B-B14F-4D97-AF65-F5344CB8AC3E}">
        <p14:creationId xmlns:p14="http://schemas.microsoft.com/office/powerpoint/2010/main" val="463868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esquinas superiores redondeadas 2">
            <a:extLst>
              <a:ext uri="{FF2B5EF4-FFF2-40B4-BE49-F238E27FC236}">
                <a16:creationId xmlns:a16="http://schemas.microsoft.com/office/drawing/2014/main" id="{0A9EA81C-1880-43F1-A6B8-A5FC49225196}"/>
              </a:ext>
            </a:extLst>
          </p:cNvPr>
          <p:cNvSpPr/>
          <p:nvPr/>
        </p:nvSpPr>
        <p:spPr>
          <a:xfrm rot="16200000">
            <a:off x="-681882" y="5454709"/>
            <a:ext cx="1917215"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Institucional</a:t>
            </a:r>
            <a:endParaRPr lang="ca-ES" sz="2000" b="1" dirty="0">
              <a:latin typeface="Arial Narrow" panose="020B0606020202030204" pitchFamily="34" charset="0"/>
            </a:endParaRPr>
          </a:p>
        </p:txBody>
      </p:sp>
      <p:sp>
        <p:nvSpPr>
          <p:cNvPr id="4" name="Rectángulo: esquinas superiores redondeadas 3">
            <a:extLst>
              <a:ext uri="{FF2B5EF4-FFF2-40B4-BE49-F238E27FC236}">
                <a16:creationId xmlns:a16="http://schemas.microsoft.com/office/drawing/2014/main" id="{49EAC889-CCCE-4599-BB8A-D0E503162B5B}"/>
              </a:ext>
            </a:extLst>
          </p:cNvPr>
          <p:cNvSpPr/>
          <p:nvPr/>
        </p:nvSpPr>
        <p:spPr>
          <a:xfrm rot="16200000">
            <a:off x="-475261" y="3577974"/>
            <a:ext cx="1509894"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Digital</a:t>
            </a:r>
            <a:endParaRPr lang="ca-ES" sz="2000" b="1" dirty="0">
              <a:latin typeface="Arial Narrow" panose="020B0606020202030204" pitchFamily="34" charset="0"/>
            </a:endParaRPr>
          </a:p>
        </p:txBody>
      </p:sp>
      <p:sp>
        <p:nvSpPr>
          <p:cNvPr id="5" name="Rectángulo: esquinas superiores redondeadas 4">
            <a:extLst>
              <a:ext uri="{FF2B5EF4-FFF2-40B4-BE49-F238E27FC236}">
                <a16:creationId xmlns:a16="http://schemas.microsoft.com/office/drawing/2014/main" id="{C4605DF7-C8D8-4948-ADE4-B33BB3A8F2CF}"/>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Ambiental</a:t>
            </a:r>
            <a:endParaRPr lang="ca-ES" sz="2000" b="1" dirty="0">
              <a:latin typeface="Arial Narrow" panose="020B0606020202030204" pitchFamily="34" charset="0"/>
            </a:endParaRPr>
          </a:p>
        </p:txBody>
      </p:sp>
      <p:cxnSp>
        <p:nvCxnSpPr>
          <p:cNvPr id="6" name="Conector recto 5">
            <a:extLst>
              <a:ext uri="{FF2B5EF4-FFF2-40B4-BE49-F238E27FC236}">
                <a16:creationId xmlns:a16="http://schemas.microsoft.com/office/drawing/2014/main" id="{543C8A27-CD0C-4BE5-B123-958AA072572F}"/>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Text 5">
            <a:extLst>
              <a:ext uri="{FF2B5EF4-FFF2-40B4-BE49-F238E27FC236}">
                <a16:creationId xmlns:a16="http://schemas.microsoft.com/office/drawing/2014/main" id="{DDD5E01D-E997-47D3-ACED-0B6E4C0CCBE9}"/>
              </a:ext>
            </a:extLst>
          </p:cNvPr>
          <p:cNvSpPr/>
          <p:nvPr/>
        </p:nvSpPr>
        <p:spPr>
          <a:xfrm>
            <a:off x="3172091" y="2793751"/>
            <a:ext cx="2883707" cy="310158"/>
          </a:xfrm>
          <a:prstGeom prst="rect">
            <a:avLst/>
          </a:prstGeom>
          <a:noFill/>
          <a:ln/>
        </p:spPr>
        <p:txBody>
          <a:bodyPr wrap="none" lIns="0" tIns="0" rIns="0" bIns="0" rtlCol="0" anchor="t"/>
          <a:lstStyle/>
          <a:p>
            <a:pPr marL="0" indent="0" algn="l">
              <a:lnSpc>
                <a:spcPts val="2400"/>
              </a:lnSpc>
              <a:buNone/>
            </a:pPr>
            <a:r>
              <a:rPr lang="en-US" b="1" dirty="0">
                <a:solidFill>
                  <a:schemeClr val="bg1"/>
                </a:solidFill>
                <a:latin typeface="Arial Narrow" panose="020B0606020202030204" pitchFamily="34" charset="0"/>
                <a:ea typeface="Merriweather Bold" pitchFamily="34" charset="-122"/>
                <a:cs typeface="Merriweather Bold" pitchFamily="34" charset="-120"/>
              </a:rPr>
              <a:t>Programas de Gestión</a:t>
            </a:r>
            <a:endParaRPr lang="en-US" dirty="0">
              <a:solidFill>
                <a:schemeClr val="bg1"/>
              </a:solidFill>
              <a:latin typeface="Arial Narrow" panose="020B0606020202030204" pitchFamily="34" charset="0"/>
            </a:endParaRPr>
          </a:p>
        </p:txBody>
      </p:sp>
      <p:sp>
        <p:nvSpPr>
          <p:cNvPr id="16" name="Text 6">
            <a:extLst>
              <a:ext uri="{FF2B5EF4-FFF2-40B4-BE49-F238E27FC236}">
                <a16:creationId xmlns:a16="http://schemas.microsoft.com/office/drawing/2014/main" id="{4D271D98-AD54-4190-A6A9-A592F1EDF216}"/>
              </a:ext>
            </a:extLst>
          </p:cNvPr>
          <p:cNvSpPr/>
          <p:nvPr/>
        </p:nvSpPr>
        <p:spPr>
          <a:xfrm>
            <a:off x="3267613" y="3124334"/>
            <a:ext cx="2434688" cy="1133129"/>
          </a:xfrm>
          <a:prstGeom prst="rect">
            <a:avLst/>
          </a:prstGeom>
          <a:noFill/>
          <a:ln/>
        </p:spPr>
        <p:txBody>
          <a:bodyPr wrap="square" lIns="0" tIns="0" rIns="0" bIns="0" rtlCol="0" anchor="t"/>
          <a:lstStyle/>
          <a:p>
            <a:pPr marL="0" indent="0">
              <a:lnSpc>
                <a:spcPts val="2500"/>
              </a:lnSpc>
              <a:buNone/>
            </a:pPr>
            <a:r>
              <a:rPr lang="en-US" dirty="0">
                <a:solidFill>
                  <a:schemeClr val="bg1"/>
                </a:solidFill>
                <a:latin typeface="Arial Narrow" panose="020B0606020202030204" pitchFamily="34" charset="0"/>
                <a:ea typeface="Open Sans" pitchFamily="34" charset="-122"/>
                <a:cs typeface="Open Sans" pitchFamily="34" charset="-120"/>
              </a:rPr>
              <a:t>ERP, GMAO, LIMS, sistemas de facturación y ofimática colaborativa integrados</a:t>
            </a:r>
            <a:endParaRPr lang="en-US" dirty="0">
              <a:solidFill>
                <a:schemeClr val="bg1"/>
              </a:solidFill>
              <a:latin typeface="Arial Narrow" panose="020B0606020202030204" pitchFamily="34" charset="0"/>
            </a:endParaRPr>
          </a:p>
        </p:txBody>
      </p:sp>
      <p:sp>
        <p:nvSpPr>
          <p:cNvPr id="22" name="Text 6">
            <a:extLst>
              <a:ext uri="{FF2B5EF4-FFF2-40B4-BE49-F238E27FC236}">
                <a16:creationId xmlns:a16="http://schemas.microsoft.com/office/drawing/2014/main" id="{A98CEEDF-7179-4B08-B34B-7B6AA98135B6}"/>
              </a:ext>
            </a:extLst>
          </p:cNvPr>
          <p:cNvSpPr/>
          <p:nvPr/>
        </p:nvSpPr>
        <p:spPr>
          <a:xfrm>
            <a:off x="7076554" y="5124937"/>
            <a:ext cx="2575244" cy="1300775"/>
          </a:xfrm>
          <a:prstGeom prst="rect">
            <a:avLst/>
          </a:prstGeom>
          <a:noFill/>
          <a:ln/>
        </p:spPr>
        <p:txBody>
          <a:bodyPr wrap="square" lIns="0" tIns="0" rIns="0" bIns="0" rtlCol="0" anchor="t"/>
          <a:lstStyle/>
          <a:p>
            <a:pPr>
              <a:lnSpc>
                <a:spcPts val="2500"/>
              </a:lnSpc>
            </a:pPr>
            <a:r>
              <a:rPr lang="es-ES" dirty="0">
                <a:solidFill>
                  <a:schemeClr val="bg1"/>
                </a:solidFill>
                <a:latin typeface="Arial Narrow" panose="020B0606020202030204" pitchFamily="34" charset="0"/>
                <a:ea typeface="Open Sans" pitchFamily="34" charset="-122"/>
                <a:cs typeface="Open Sans" pitchFamily="34" charset="-120"/>
              </a:rPr>
              <a:t>Múltiples plataformas sectoriales que requieren un HUB integrador para evitar silos de información y duplicidades</a:t>
            </a:r>
          </a:p>
        </p:txBody>
      </p:sp>
      <p:pic>
        <p:nvPicPr>
          <p:cNvPr id="75" name="Picture 2">
            <a:extLst>
              <a:ext uri="{FF2B5EF4-FFF2-40B4-BE49-F238E27FC236}">
                <a16:creationId xmlns:a16="http://schemas.microsoft.com/office/drawing/2014/main" id="{E5103E10-FAE3-47F1-A5BB-AF60614FF56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7" name="Grupo 76">
            <a:extLst>
              <a:ext uri="{FF2B5EF4-FFF2-40B4-BE49-F238E27FC236}">
                <a16:creationId xmlns:a16="http://schemas.microsoft.com/office/drawing/2014/main" id="{E3D339DD-5CD5-4E15-9A86-970F80878805}"/>
              </a:ext>
            </a:extLst>
          </p:cNvPr>
          <p:cNvGrpSpPr/>
          <p:nvPr/>
        </p:nvGrpSpPr>
        <p:grpSpPr>
          <a:xfrm>
            <a:off x="504872" y="1253744"/>
            <a:ext cx="1834599" cy="1634250"/>
            <a:chOff x="808776" y="1304006"/>
            <a:chExt cx="1834599" cy="1634250"/>
          </a:xfrm>
        </p:grpSpPr>
        <p:sp>
          <p:nvSpPr>
            <p:cNvPr id="79" name="Elipse 78">
              <a:extLst>
                <a:ext uri="{FF2B5EF4-FFF2-40B4-BE49-F238E27FC236}">
                  <a16:creationId xmlns:a16="http://schemas.microsoft.com/office/drawing/2014/main" id="{92201555-FD03-41FF-9A79-4B6C15DCA470}"/>
                </a:ext>
              </a:extLst>
            </p:cNvPr>
            <p:cNvSpPr/>
            <p:nvPr/>
          </p:nvSpPr>
          <p:spPr>
            <a:xfrm>
              <a:off x="908951" y="1304006"/>
              <a:ext cx="1634250" cy="1634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p>
          </p:txBody>
        </p:sp>
        <p:sp>
          <p:nvSpPr>
            <p:cNvPr id="80" name="CuadroTexto 79">
              <a:extLst>
                <a:ext uri="{FF2B5EF4-FFF2-40B4-BE49-F238E27FC236}">
                  <a16:creationId xmlns:a16="http://schemas.microsoft.com/office/drawing/2014/main" id="{3DA07D5C-F61C-426E-9A29-34A497E6A953}"/>
                </a:ext>
              </a:extLst>
            </p:cNvPr>
            <p:cNvSpPr txBox="1"/>
            <p:nvPr/>
          </p:nvSpPr>
          <p:spPr>
            <a:xfrm>
              <a:off x="808776" y="1305523"/>
              <a:ext cx="1834599" cy="1015663"/>
            </a:xfrm>
            <a:prstGeom prst="rect">
              <a:avLst/>
            </a:prstGeom>
            <a:noFill/>
          </p:spPr>
          <p:txBody>
            <a:bodyPr wrap="square" rtlCol="0">
              <a:spAutoFit/>
            </a:bodyPr>
            <a:lstStyle/>
            <a:p>
              <a:pPr algn="ctr"/>
              <a:r>
                <a:rPr lang="es-ES" sz="2000" b="1" dirty="0">
                  <a:solidFill>
                    <a:schemeClr val="bg1"/>
                  </a:solidFill>
                  <a:latin typeface="Montserrat Medium" pitchFamily="2" charset="77"/>
                  <a:cs typeface="Recursive Sans Linear Light" pitchFamily="2" charset="77"/>
                </a:rPr>
                <a:t>IA </a:t>
              </a:r>
            </a:p>
            <a:p>
              <a:pPr algn="ctr"/>
              <a:r>
                <a:rPr lang="es-ES" sz="2000" b="1" dirty="0">
                  <a:solidFill>
                    <a:schemeClr val="bg1"/>
                  </a:solidFill>
                  <a:latin typeface="Montserrat Medium" pitchFamily="2" charset="77"/>
                  <a:cs typeface="Recursive Sans Linear Light" pitchFamily="2" charset="77"/>
                </a:rPr>
                <a:t>+</a:t>
              </a:r>
            </a:p>
            <a:p>
              <a:pPr algn="ctr"/>
              <a:r>
                <a:rPr lang="es-ES" sz="2000" b="1" dirty="0">
                  <a:solidFill>
                    <a:schemeClr val="bg1"/>
                  </a:solidFill>
                  <a:latin typeface="Montserrat Medium" pitchFamily="2" charset="77"/>
                  <a:cs typeface="Recursive Sans Linear Light" pitchFamily="2" charset="77"/>
                </a:rPr>
                <a:t> </a:t>
              </a:r>
              <a:r>
                <a:rPr lang="es-ES" sz="2000" b="1" dirty="0" err="1">
                  <a:solidFill>
                    <a:schemeClr val="bg1"/>
                  </a:solidFill>
                  <a:latin typeface="Montserrat Medium" pitchFamily="2" charset="77"/>
                  <a:cs typeface="Recursive Sans Linear Light" pitchFamily="2" charset="77"/>
                </a:rPr>
                <a:t>Modelizacion</a:t>
              </a:r>
              <a:r>
                <a:rPr lang="es-ES" sz="2000" b="1" dirty="0">
                  <a:solidFill>
                    <a:schemeClr val="bg1"/>
                  </a:solidFill>
                  <a:latin typeface="Montserrat Medium" pitchFamily="2" charset="77"/>
                  <a:cs typeface="Recursive Sans Linear Light" pitchFamily="2" charset="77"/>
                </a:rPr>
                <a:t> </a:t>
              </a:r>
            </a:p>
          </p:txBody>
        </p:sp>
      </p:grpSp>
      <p:pic>
        <p:nvPicPr>
          <p:cNvPr id="83" name="Google Shape;439;p43">
            <a:extLst>
              <a:ext uri="{FF2B5EF4-FFF2-40B4-BE49-F238E27FC236}">
                <a16:creationId xmlns:a16="http://schemas.microsoft.com/office/drawing/2014/main" id="{E79D72FD-BD93-4CD0-B39F-A1A578B3C843}"/>
              </a:ext>
            </a:extLst>
          </p:cNvPr>
          <p:cNvPicPr preferRelativeResize="0"/>
          <p:nvPr/>
        </p:nvPicPr>
        <p:blipFill rotWithShape="1">
          <a:blip r:embed="rId4">
            <a:alphaModFix/>
          </a:blip>
          <a:srcRect t="833"/>
          <a:stretch/>
        </p:blipFill>
        <p:spPr bwMode="auto">
          <a:xfrm>
            <a:off x="2450664" y="1045055"/>
            <a:ext cx="3883669" cy="2383945"/>
          </a:xfrm>
          <a:prstGeom prst="rect">
            <a:avLst/>
          </a:prstGeom>
          <a:noFill/>
          <a:ln>
            <a:noFill/>
          </a:ln>
        </p:spPr>
      </p:pic>
      <p:pic>
        <p:nvPicPr>
          <p:cNvPr id="1027" name="Picture 3">
            <a:extLst>
              <a:ext uri="{FF2B5EF4-FFF2-40B4-BE49-F238E27FC236}">
                <a16:creationId xmlns:a16="http://schemas.microsoft.com/office/drawing/2014/main" id="{6A0B97E1-DADD-4D84-892A-CE5789E95E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437" y="3570271"/>
            <a:ext cx="5100747" cy="34064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9E2AE06-1E8A-4A1B-BB1C-FA38D482CD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9701" y="1021807"/>
            <a:ext cx="5695950" cy="320992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02913EC2-3CE6-4A19-92E6-6193A34184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9701" y="4041388"/>
            <a:ext cx="4459570" cy="2968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900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esquinas superiores redondeadas 2">
            <a:extLst>
              <a:ext uri="{FF2B5EF4-FFF2-40B4-BE49-F238E27FC236}">
                <a16:creationId xmlns:a16="http://schemas.microsoft.com/office/drawing/2014/main" id="{0A9EA81C-1880-43F1-A6B8-A5FC49225196}"/>
              </a:ext>
            </a:extLst>
          </p:cNvPr>
          <p:cNvSpPr/>
          <p:nvPr/>
        </p:nvSpPr>
        <p:spPr>
          <a:xfrm rot="16200000">
            <a:off x="-681882" y="5454709"/>
            <a:ext cx="1917215"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Institucional</a:t>
            </a:r>
            <a:endParaRPr lang="ca-ES" sz="2000" b="1" dirty="0">
              <a:latin typeface="Arial Narrow" panose="020B0606020202030204" pitchFamily="34" charset="0"/>
            </a:endParaRPr>
          </a:p>
        </p:txBody>
      </p:sp>
      <p:sp>
        <p:nvSpPr>
          <p:cNvPr id="4" name="Rectángulo: esquinas superiores redondeadas 3">
            <a:extLst>
              <a:ext uri="{FF2B5EF4-FFF2-40B4-BE49-F238E27FC236}">
                <a16:creationId xmlns:a16="http://schemas.microsoft.com/office/drawing/2014/main" id="{49EAC889-CCCE-4599-BB8A-D0E503162B5B}"/>
              </a:ext>
            </a:extLst>
          </p:cNvPr>
          <p:cNvSpPr/>
          <p:nvPr/>
        </p:nvSpPr>
        <p:spPr>
          <a:xfrm rot="16200000">
            <a:off x="-475261" y="3577974"/>
            <a:ext cx="1509894"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Digital</a:t>
            </a:r>
            <a:endParaRPr lang="ca-ES" sz="2000" b="1" dirty="0">
              <a:latin typeface="Arial Narrow" panose="020B0606020202030204" pitchFamily="34" charset="0"/>
            </a:endParaRPr>
          </a:p>
        </p:txBody>
      </p:sp>
      <p:sp>
        <p:nvSpPr>
          <p:cNvPr id="5" name="Rectángulo: esquinas superiores redondeadas 4">
            <a:extLst>
              <a:ext uri="{FF2B5EF4-FFF2-40B4-BE49-F238E27FC236}">
                <a16:creationId xmlns:a16="http://schemas.microsoft.com/office/drawing/2014/main" id="{C4605DF7-C8D8-4948-ADE4-B33BB3A8F2CF}"/>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Ambiental</a:t>
            </a:r>
            <a:endParaRPr lang="ca-ES" sz="2000" b="1" dirty="0">
              <a:latin typeface="Arial Narrow" panose="020B0606020202030204" pitchFamily="34" charset="0"/>
            </a:endParaRPr>
          </a:p>
        </p:txBody>
      </p:sp>
      <p:cxnSp>
        <p:nvCxnSpPr>
          <p:cNvPr id="6" name="Conector recto 5">
            <a:extLst>
              <a:ext uri="{FF2B5EF4-FFF2-40B4-BE49-F238E27FC236}">
                <a16:creationId xmlns:a16="http://schemas.microsoft.com/office/drawing/2014/main" id="{543C8A27-CD0C-4BE5-B123-958AA072572F}"/>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Text 5">
            <a:extLst>
              <a:ext uri="{FF2B5EF4-FFF2-40B4-BE49-F238E27FC236}">
                <a16:creationId xmlns:a16="http://schemas.microsoft.com/office/drawing/2014/main" id="{DDD5E01D-E997-47D3-ACED-0B6E4C0CCBE9}"/>
              </a:ext>
            </a:extLst>
          </p:cNvPr>
          <p:cNvSpPr/>
          <p:nvPr/>
        </p:nvSpPr>
        <p:spPr>
          <a:xfrm>
            <a:off x="3172091" y="2793751"/>
            <a:ext cx="2883707" cy="310158"/>
          </a:xfrm>
          <a:prstGeom prst="rect">
            <a:avLst/>
          </a:prstGeom>
          <a:noFill/>
          <a:ln/>
        </p:spPr>
        <p:txBody>
          <a:bodyPr wrap="none" lIns="0" tIns="0" rIns="0" bIns="0" rtlCol="0" anchor="t"/>
          <a:lstStyle/>
          <a:p>
            <a:pPr marL="0" indent="0" algn="l">
              <a:lnSpc>
                <a:spcPts val="2400"/>
              </a:lnSpc>
              <a:buNone/>
            </a:pPr>
            <a:r>
              <a:rPr lang="en-US" b="1" dirty="0">
                <a:solidFill>
                  <a:schemeClr val="bg1"/>
                </a:solidFill>
                <a:latin typeface="Arial Narrow" panose="020B0606020202030204" pitchFamily="34" charset="0"/>
                <a:ea typeface="Merriweather Bold" pitchFamily="34" charset="-122"/>
                <a:cs typeface="Merriweather Bold" pitchFamily="34" charset="-120"/>
              </a:rPr>
              <a:t>Programas de Gestión</a:t>
            </a:r>
            <a:endParaRPr lang="en-US" dirty="0">
              <a:solidFill>
                <a:schemeClr val="bg1"/>
              </a:solidFill>
              <a:latin typeface="Arial Narrow" panose="020B0606020202030204" pitchFamily="34" charset="0"/>
            </a:endParaRPr>
          </a:p>
        </p:txBody>
      </p:sp>
      <p:sp>
        <p:nvSpPr>
          <p:cNvPr id="16" name="Text 6">
            <a:extLst>
              <a:ext uri="{FF2B5EF4-FFF2-40B4-BE49-F238E27FC236}">
                <a16:creationId xmlns:a16="http://schemas.microsoft.com/office/drawing/2014/main" id="{4D271D98-AD54-4190-A6A9-A592F1EDF216}"/>
              </a:ext>
            </a:extLst>
          </p:cNvPr>
          <p:cNvSpPr/>
          <p:nvPr/>
        </p:nvSpPr>
        <p:spPr>
          <a:xfrm>
            <a:off x="3267613" y="3124334"/>
            <a:ext cx="2434688" cy="1133129"/>
          </a:xfrm>
          <a:prstGeom prst="rect">
            <a:avLst/>
          </a:prstGeom>
          <a:noFill/>
          <a:ln/>
        </p:spPr>
        <p:txBody>
          <a:bodyPr wrap="square" lIns="0" tIns="0" rIns="0" bIns="0" rtlCol="0" anchor="t"/>
          <a:lstStyle/>
          <a:p>
            <a:pPr marL="0" indent="0">
              <a:lnSpc>
                <a:spcPts val="2500"/>
              </a:lnSpc>
              <a:buNone/>
            </a:pPr>
            <a:r>
              <a:rPr lang="en-US" dirty="0">
                <a:solidFill>
                  <a:schemeClr val="bg1"/>
                </a:solidFill>
                <a:latin typeface="Arial Narrow" panose="020B0606020202030204" pitchFamily="34" charset="0"/>
                <a:ea typeface="Open Sans" pitchFamily="34" charset="-122"/>
                <a:cs typeface="Open Sans" pitchFamily="34" charset="-120"/>
              </a:rPr>
              <a:t>ERP, GMAO, LIMS, sistemas de facturación y ofimática colaborativa integrados</a:t>
            </a:r>
            <a:endParaRPr lang="en-US" dirty="0">
              <a:solidFill>
                <a:schemeClr val="bg1"/>
              </a:solidFill>
              <a:latin typeface="Arial Narrow" panose="020B0606020202030204" pitchFamily="34" charset="0"/>
            </a:endParaRPr>
          </a:p>
        </p:txBody>
      </p:sp>
      <p:sp>
        <p:nvSpPr>
          <p:cNvPr id="22" name="Text 6">
            <a:extLst>
              <a:ext uri="{FF2B5EF4-FFF2-40B4-BE49-F238E27FC236}">
                <a16:creationId xmlns:a16="http://schemas.microsoft.com/office/drawing/2014/main" id="{A98CEEDF-7179-4B08-B34B-7B6AA98135B6}"/>
              </a:ext>
            </a:extLst>
          </p:cNvPr>
          <p:cNvSpPr/>
          <p:nvPr/>
        </p:nvSpPr>
        <p:spPr>
          <a:xfrm>
            <a:off x="7076554" y="5124937"/>
            <a:ext cx="2575244" cy="1300775"/>
          </a:xfrm>
          <a:prstGeom prst="rect">
            <a:avLst/>
          </a:prstGeom>
          <a:noFill/>
          <a:ln/>
        </p:spPr>
        <p:txBody>
          <a:bodyPr wrap="square" lIns="0" tIns="0" rIns="0" bIns="0" rtlCol="0" anchor="t"/>
          <a:lstStyle/>
          <a:p>
            <a:pPr>
              <a:lnSpc>
                <a:spcPts val="2500"/>
              </a:lnSpc>
            </a:pPr>
            <a:r>
              <a:rPr lang="es-ES" dirty="0">
                <a:solidFill>
                  <a:schemeClr val="bg1"/>
                </a:solidFill>
                <a:latin typeface="Arial Narrow" panose="020B0606020202030204" pitchFamily="34" charset="0"/>
                <a:ea typeface="Open Sans" pitchFamily="34" charset="-122"/>
                <a:cs typeface="Open Sans" pitchFamily="34" charset="-120"/>
              </a:rPr>
              <a:t>Múltiples plataformas sectoriales que requieren un HUB integrador para evitar silos de información y duplicidades</a:t>
            </a:r>
          </a:p>
        </p:txBody>
      </p:sp>
      <p:pic>
        <p:nvPicPr>
          <p:cNvPr id="75" name="Picture 2">
            <a:extLst>
              <a:ext uri="{FF2B5EF4-FFF2-40B4-BE49-F238E27FC236}">
                <a16:creationId xmlns:a16="http://schemas.microsoft.com/office/drawing/2014/main" id="{E5103E10-FAE3-47F1-A5BB-AF60614FF56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a:extLst>
              <a:ext uri="{FF2B5EF4-FFF2-40B4-BE49-F238E27FC236}">
                <a16:creationId xmlns:a16="http://schemas.microsoft.com/office/drawing/2014/main" id="{9A20E219-9DE6-4030-930E-E563FB6D544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676563" y="6335040"/>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Imagen 28">
            <a:extLst>
              <a:ext uri="{FF2B5EF4-FFF2-40B4-BE49-F238E27FC236}">
                <a16:creationId xmlns:a16="http://schemas.microsoft.com/office/drawing/2014/main" id="{2E10F9AA-BEC8-4BF1-B91A-BAD631B5523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228784" y="1894622"/>
            <a:ext cx="184886" cy="283945"/>
          </a:xfrm>
          <a:prstGeom prst="rect">
            <a:avLst/>
          </a:prstGeom>
        </p:spPr>
      </p:pic>
      <p:pic>
        <p:nvPicPr>
          <p:cNvPr id="31" name="Imagen 30">
            <a:extLst>
              <a:ext uri="{FF2B5EF4-FFF2-40B4-BE49-F238E27FC236}">
                <a16:creationId xmlns:a16="http://schemas.microsoft.com/office/drawing/2014/main" id="{7FA77382-6D62-47B0-AD8C-58237DC3D3B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274892" y="3557603"/>
            <a:ext cx="184886" cy="283945"/>
          </a:xfrm>
          <a:prstGeom prst="rect">
            <a:avLst/>
          </a:prstGeom>
        </p:spPr>
      </p:pic>
      <p:sp>
        <p:nvSpPr>
          <p:cNvPr id="32" name="Subtítol 2">
            <a:extLst>
              <a:ext uri="{FF2B5EF4-FFF2-40B4-BE49-F238E27FC236}">
                <a16:creationId xmlns:a16="http://schemas.microsoft.com/office/drawing/2014/main" id="{E5C97748-7C7E-4DBB-A2F7-2B91A3CB75AA}"/>
              </a:ext>
            </a:extLst>
          </p:cNvPr>
          <p:cNvSpPr txBox="1">
            <a:spLocks/>
          </p:cNvSpPr>
          <p:nvPr/>
        </p:nvSpPr>
        <p:spPr>
          <a:xfrm>
            <a:off x="798450" y="1275606"/>
            <a:ext cx="10769835" cy="48479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ca-ES" dirty="0">
              <a:latin typeface="Avenir Next LT Pro "/>
              <a:cs typeface="Arial" panose="020B0604020202020204" pitchFamily="34" charset="0"/>
            </a:endParaRPr>
          </a:p>
        </p:txBody>
      </p:sp>
      <p:pic>
        <p:nvPicPr>
          <p:cNvPr id="34" name="Google Shape;254;g2b67bf8a68e_0_35">
            <a:extLst>
              <a:ext uri="{FF2B5EF4-FFF2-40B4-BE49-F238E27FC236}">
                <a16:creationId xmlns:a16="http://schemas.microsoft.com/office/drawing/2014/main" id="{7DC3E412-1379-413E-A060-4AF0AD9BE03A}"/>
              </a:ext>
            </a:extLst>
          </p:cNvPr>
          <p:cNvPicPr preferRelativeResize="0"/>
          <p:nvPr/>
        </p:nvPicPr>
        <p:blipFill>
          <a:blip r:embed="rId6">
            <a:alphaModFix/>
          </a:blip>
          <a:stretch>
            <a:fillRect/>
          </a:stretch>
        </p:blipFill>
        <p:spPr>
          <a:xfrm>
            <a:off x="783474" y="3288510"/>
            <a:ext cx="2705880" cy="3048000"/>
          </a:xfrm>
          <a:prstGeom prst="rect">
            <a:avLst/>
          </a:prstGeom>
          <a:noFill/>
          <a:ln>
            <a:noFill/>
          </a:ln>
        </p:spPr>
      </p:pic>
      <p:pic>
        <p:nvPicPr>
          <p:cNvPr id="35" name="Imatge 4">
            <a:extLst>
              <a:ext uri="{FF2B5EF4-FFF2-40B4-BE49-F238E27FC236}">
                <a16:creationId xmlns:a16="http://schemas.microsoft.com/office/drawing/2014/main" id="{8095DD07-918B-46E3-8FF5-7944743569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250136" y="3669510"/>
            <a:ext cx="3048000" cy="2286000"/>
          </a:xfrm>
          <a:prstGeom prst="rect">
            <a:avLst/>
          </a:prstGeom>
        </p:spPr>
      </p:pic>
      <p:pic>
        <p:nvPicPr>
          <p:cNvPr id="36" name="Imatge 12">
            <a:extLst>
              <a:ext uri="{FF2B5EF4-FFF2-40B4-BE49-F238E27FC236}">
                <a16:creationId xmlns:a16="http://schemas.microsoft.com/office/drawing/2014/main" id="{8DC08515-1988-4E44-8D05-FB854E8FE2DD}"/>
              </a:ext>
            </a:extLst>
          </p:cNvPr>
          <p:cNvPicPr>
            <a:picLocks noChangeAspect="1"/>
          </p:cNvPicPr>
          <p:nvPr/>
        </p:nvPicPr>
        <p:blipFill>
          <a:blip r:embed="rId8"/>
          <a:stretch>
            <a:fillRect/>
          </a:stretch>
        </p:blipFill>
        <p:spPr>
          <a:xfrm>
            <a:off x="6058918" y="3562781"/>
            <a:ext cx="6319847" cy="2738601"/>
          </a:xfrm>
          <a:prstGeom prst="rect">
            <a:avLst/>
          </a:prstGeom>
        </p:spPr>
      </p:pic>
      <p:pic>
        <p:nvPicPr>
          <p:cNvPr id="37" name="Imatge 11">
            <a:extLst>
              <a:ext uri="{FF2B5EF4-FFF2-40B4-BE49-F238E27FC236}">
                <a16:creationId xmlns:a16="http://schemas.microsoft.com/office/drawing/2014/main" id="{6E549467-F07D-40DE-852E-776A3C90D02A}"/>
              </a:ext>
            </a:extLst>
          </p:cNvPr>
          <p:cNvPicPr>
            <a:picLocks noChangeAspect="1"/>
          </p:cNvPicPr>
          <p:nvPr/>
        </p:nvPicPr>
        <p:blipFill>
          <a:blip r:embed="rId9"/>
          <a:stretch>
            <a:fillRect/>
          </a:stretch>
        </p:blipFill>
        <p:spPr>
          <a:xfrm>
            <a:off x="6161528" y="1097767"/>
            <a:ext cx="3622339" cy="2698811"/>
          </a:xfrm>
          <a:prstGeom prst="rect">
            <a:avLst/>
          </a:prstGeom>
        </p:spPr>
      </p:pic>
      <p:sp>
        <p:nvSpPr>
          <p:cNvPr id="2" name="Rectángulo 1">
            <a:extLst>
              <a:ext uri="{FF2B5EF4-FFF2-40B4-BE49-F238E27FC236}">
                <a16:creationId xmlns:a16="http://schemas.microsoft.com/office/drawing/2014/main" id="{9F615917-3C65-44C9-8EDB-1D8FAF0EE9CD}"/>
              </a:ext>
            </a:extLst>
          </p:cNvPr>
          <p:cNvSpPr/>
          <p:nvPr/>
        </p:nvSpPr>
        <p:spPr>
          <a:xfrm>
            <a:off x="1466535" y="1796131"/>
            <a:ext cx="4235766" cy="923330"/>
          </a:xfrm>
          <a:prstGeom prst="rect">
            <a:avLst/>
          </a:prstGeom>
        </p:spPr>
        <p:txBody>
          <a:bodyPr wrap="square">
            <a:spAutoFit/>
          </a:bodyPr>
          <a:lstStyle/>
          <a:p>
            <a:r>
              <a:rPr lang="ca-ES" dirty="0" err="1">
                <a:solidFill>
                  <a:schemeClr val="tx1">
                    <a:lumMod val="65000"/>
                    <a:lumOff val="35000"/>
                  </a:schemeClr>
                </a:solidFill>
                <a:latin typeface="Arial Narrow" panose="020B0606020202030204" pitchFamily="34" charset="0"/>
              </a:rPr>
              <a:t>Sensorización</a:t>
            </a:r>
            <a:r>
              <a:rPr lang="ca-ES" dirty="0">
                <a:solidFill>
                  <a:schemeClr val="tx1">
                    <a:lumMod val="65000"/>
                    <a:lumOff val="35000"/>
                  </a:schemeClr>
                </a:solidFill>
                <a:latin typeface="Arial Narrow" panose="020B0606020202030204" pitchFamily="34" charset="0"/>
              </a:rPr>
              <a:t> de </a:t>
            </a:r>
            <a:r>
              <a:rPr lang="ca-ES" dirty="0" err="1">
                <a:solidFill>
                  <a:schemeClr val="tx1">
                    <a:lumMod val="65000"/>
                    <a:lumOff val="35000"/>
                  </a:schemeClr>
                </a:solidFill>
                <a:latin typeface="Arial Narrow" panose="020B0606020202030204" pitchFamily="34" charset="0"/>
              </a:rPr>
              <a:t>aliviaderos</a:t>
            </a:r>
            <a:endParaRPr lang="ca-ES" dirty="0">
              <a:solidFill>
                <a:schemeClr val="tx1">
                  <a:lumMod val="65000"/>
                  <a:lumOff val="35000"/>
                </a:schemeClr>
              </a:solidFill>
              <a:latin typeface="Arial Narrow" panose="020B0606020202030204" pitchFamily="34" charset="0"/>
            </a:endParaRPr>
          </a:p>
          <a:p>
            <a:r>
              <a:rPr lang="ca-ES" dirty="0" err="1">
                <a:solidFill>
                  <a:schemeClr val="tx1">
                    <a:lumMod val="65000"/>
                    <a:lumOff val="35000"/>
                  </a:schemeClr>
                </a:solidFill>
                <a:latin typeface="Arial Narrow" panose="020B0606020202030204" pitchFamily="34" charset="0"/>
              </a:rPr>
              <a:t>Medida</a:t>
            </a:r>
            <a:r>
              <a:rPr lang="ca-ES" dirty="0">
                <a:solidFill>
                  <a:schemeClr val="tx1">
                    <a:lumMod val="65000"/>
                    <a:lumOff val="35000"/>
                  </a:schemeClr>
                </a:solidFill>
                <a:latin typeface="Arial Narrow" panose="020B0606020202030204" pitchFamily="34" charset="0"/>
              </a:rPr>
              <a:t> de </a:t>
            </a:r>
            <a:r>
              <a:rPr lang="ca-ES" dirty="0" err="1">
                <a:solidFill>
                  <a:schemeClr val="tx1">
                    <a:lumMod val="65000"/>
                    <a:lumOff val="35000"/>
                  </a:schemeClr>
                </a:solidFill>
                <a:latin typeface="Arial Narrow" panose="020B0606020202030204" pitchFamily="34" charset="0"/>
              </a:rPr>
              <a:t>Calidad</a:t>
            </a:r>
            <a:r>
              <a:rPr lang="ca-ES" dirty="0">
                <a:solidFill>
                  <a:schemeClr val="tx1">
                    <a:lumMod val="65000"/>
                    <a:lumOff val="35000"/>
                  </a:schemeClr>
                </a:solidFill>
                <a:latin typeface="Arial Narrow" panose="020B0606020202030204" pitchFamily="34" charset="0"/>
              </a:rPr>
              <a:t> agua residual en continuo</a:t>
            </a:r>
          </a:p>
          <a:p>
            <a:endParaRPr lang="ca-ES" dirty="0">
              <a:solidFill>
                <a:schemeClr val="tx1">
                  <a:lumMod val="65000"/>
                  <a:lumOff val="35000"/>
                </a:schemeClr>
              </a:solidFill>
              <a:latin typeface="Arial Narrow" panose="020B0606020202030204" pitchFamily="34" charset="0"/>
            </a:endParaRPr>
          </a:p>
        </p:txBody>
      </p:sp>
      <p:pic>
        <p:nvPicPr>
          <p:cNvPr id="38" name="Imagen 37">
            <a:extLst>
              <a:ext uri="{FF2B5EF4-FFF2-40B4-BE49-F238E27FC236}">
                <a16:creationId xmlns:a16="http://schemas.microsoft.com/office/drawing/2014/main" id="{427F52BD-60D6-4AB0-A7A6-26022FE150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255217" y="2257796"/>
            <a:ext cx="184886" cy="283945"/>
          </a:xfrm>
          <a:prstGeom prst="rect">
            <a:avLst/>
          </a:prstGeom>
        </p:spPr>
      </p:pic>
    </p:spTree>
    <p:extLst>
      <p:ext uri="{BB962C8B-B14F-4D97-AF65-F5344CB8AC3E}">
        <p14:creationId xmlns:p14="http://schemas.microsoft.com/office/powerpoint/2010/main" val="3841684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esquinas superiores redondeadas 2">
            <a:extLst>
              <a:ext uri="{FF2B5EF4-FFF2-40B4-BE49-F238E27FC236}">
                <a16:creationId xmlns:a16="http://schemas.microsoft.com/office/drawing/2014/main" id="{7C5ADAE3-5A0E-43EC-9F7C-A2DA49D1142D}"/>
              </a:ext>
            </a:extLst>
          </p:cNvPr>
          <p:cNvSpPr/>
          <p:nvPr/>
        </p:nvSpPr>
        <p:spPr>
          <a:xfrm rot="16200000">
            <a:off x="-681882" y="5454709"/>
            <a:ext cx="1917215"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Institucional</a:t>
            </a:r>
            <a:endParaRPr lang="ca-ES" sz="2000" b="1" dirty="0">
              <a:latin typeface="Arial Narrow" panose="020B0606020202030204" pitchFamily="34" charset="0"/>
            </a:endParaRPr>
          </a:p>
        </p:txBody>
      </p:sp>
      <p:sp>
        <p:nvSpPr>
          <p:cNvPr id="4" name="Rectángulo: esquinas superiores redondeadas 3">
            <a:extLst>
              <a:ext uri="{FF2B5EF4-FFF2-40B4-BE49-F238E27FC236}">
                <a16:creationId xmlns:a16="http://schemas.microsoft.com/office/drawing/2014/main" id="{B21972D3-906D-4885-80A9-7035B5D77FC3}"/>
              </a:ext>
            </a:extLst>
          </p:cNvPr>
          <p:cNvSpPr/>
          <p:nvPr/>
        </p:nvSpPr>
        <p:spPr>
          <a:xfrm rot="16200000">
            <a:off x="-475261" y="3577974"/>
            <a:ext cx="1509894"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Digital</a:t>
            </a:r>
            <a:endParaRPr lang="ca-ES" sz="2000" b="1" dirty="0">
              <a:latin typeface="Arial Narrow" panose="020B0606020202030204" pitchFamily="34" charset="0"/>
            </a:endParaRPr>
          </a:p>
        </p:txBody>
      </p:sp>
      <p:sp>
        <p:nvSpPr>
          <p:cNvPr id="5" name="Rectángulo: esquinas superiores redondeadas 4">
            <a:extLst>
              <a:ext uri="{FF2B5EF4-FFF2-40B4-BE49-F238E27FC236}">
                <a16:creationId xmlns:a16="http://schemas.microsoft.com/office/drawing/2014/main" id="{ED0EAE1C-F22D-4FDB-8A9E-58166A162256}"/>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Ambiental</a:t>
            </a:r>
            <a:endParaRPr lang="ca-ES" sz="2000" b="1" dirty="0">
              <a:latin typeface="Arial Narrow" panose="020B0606020202030204" pitchFamily="34" charset="0"/>
            </a:endParaRPr>
          </a:p>
        </p:txBody>
      </p:sp>
      <p:cxnSp>
        <p:nvCxnSpPr>
          <p:cNvPr id="6" name="Conector recto 5">
            <a:extLst>
              <a:ext uri="{FF2B5EF4-FFF2-40B4-BE49-F238E27FC236}">
                <a16:creationId xmlns:a16="http://schemas.microsoft.com/office/drawing/2014/main" id="{34C3CD08-ADD0-43F7-BB80-FFBB08AC2A15}"/>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9AE32D24-EB08-4748-808E-115E34DDEBE6}"/>
              </a:ext>
            </a:extLst>
          </p:cNvPr>
          <p:cNvSpPr/>
          <p:nvPr/>
        </p:nvSpPr>
        <p:spPr>
          <a:xfrm>
            <a:off x="958703" y="1082675"/>
            <a:ext cx="10363531" cy="523220"/>
          </a:xfrm>
          <a:prstGeom prst="rect">
            <a:avLst/>
          </a:prstGeom>
        </p:spPr>
        <p:txBody>
          <a:bodyPr wrap="square">
            <a:spAutoFit/>
          </a:bodyPr>
          <a:lstStyle/>
          <a:p>
            <a:pPr lvl="0" algn="just"/>
            <a:r>
              <a:rPr lang="es-ES" sz="2800" b="1" dirty="0">
                <a:solidFill>
                  <a:schemeClr val="tx1">
                    <a:lumMod val="65000"/>
                    <a:lumOff val="35000"/>
                  </a:schemeClr>
                </a:solidFill>
                <a:latin typeface="Arial Narrow" panose="020B0606020202030204" pitchFamily="34" charset="0"/>
                <a:cs typeface="Arial" panose="020B0604020202020204" pitchFamily="34" charset="0"/>
                <a:sym typeface="Poppins"/>
              </a:rPr>
              <a:t>¿Para qué digitalizar? El valor de los datos</a:t>
            </a:r>
          </a:p>
        </p:txBody>
      </p:sp>
      <p:sp>
        <p:nvSpPr>
          <p:cNvPr id="8" name="Rectángulo 14">
            <a:extLst>
              <a:ext uri="{FF2B5EF4-FFF2-40B4-BE49-F238E27FC236}">
                <a16:creationId xmlns:a16="http://schemas.microsoft.com/office/drawing/2014/main" id="{B3DBE005-B2A8-4156-93D0-A54CAA134201}"/>
              </a:ext>
            </a:extLst>
          </p:cNvPr>
          <p:cNvSpPr/>
          <p:nvPr/>
        </p:nvSpPr>
        <p:spPr bwMode="auto">
          <a:xfrm>
            <a:off x="958703" y="1605895"/>
            <a:ext cx="10951177" cy="646331"/>
          </a:xfrm>
          <a:prstGeom prst="rect">
            <a:avLst/>
          </a:prstGeom>
        </p:spPr>
        <p:txBody>
          <a:bodyPr wrap="square">
            <a:spAutoFit/>
          </a:bodyPr>
          <a:lstStyle/>
          <a:p>
            <a:pPr>
              <a:defRPr/>
            </a:pPr>
            <a:r>
              <a:rPr lang="es-ES" dirty="0">
                <a:solidFill>
                  <a:schemeClr val="tx1">
                    <a:lumMod val="75000"/>
                    <a:lumOff val="25000"/>
                  </a:schemeClr>
                </a:solidFill>
                <a:latin typeface="Arial Narrow"/>
              </a:rPr>
              <a:t>La digitalización en el sector del agua no es un fin en sí misma, sino el instrumento que permite pasar de una gestión reactiva a una </a:t>
            </a:r>
            <a:r>
              <a:rPr lang="es-ES" b="1" dirty="0">
                <a:solidFill>
                  <a:schemeClr val="tx1">
                    <a:lumMod val="75000"/>
                    <a:lumOff val="25000"/>
                  </a:schemeClr>
                </a:solidFill>
                <a:latin typeface="Arial Narrow"/>
              </a:rPr>
              <a:t>gestión predictiva y preventiva</a:t>
            </a:r>
            <a:r>
              <a:rPr lang="es-ES" dirty="0">
                <a:solidFill>
                  <a:schemeClr val="tx1">
                    <a:lumMod val="75000"/>
                    <a:lumOff val="25000"/>
                  </a:schemeClr>
                </a:solidFill>
                <a:latin typeface="Arial Narrow"/>
              </a:rPr>
              <a:t>, con impacto directo en la eficiencia operativa y la protección ambiental.</a:t>
            </a:r>
          </a:p>
        </p:txBody>
      </p:sp>
      <p:sp>
        <p:nvSpPr>
          <p:cNvPr id="9" name="Shape 4">
            <a:extLst>
              <a:ext uri="{FF2B5EF4-FFF2-40B4-BE49-F238E27FC236}">
                <a16:creationId xmlns:a16="http://schemas.microsoft.com/office/drawing/2014/main" id="{41A52859-61A5-471C-83ED-09703CE49E29}"/>
              </a:ext>
            </a:extLst>
          </p:cNvPr>
          <p:cNvSpPr/>
          <p:nvPr/>
        </p:nvSpPr>
        <p:spPr>
          <a:xfrm>
            <a:off x="730677" y="2414981"/>
            <a:ext cx="3673874" cy="3094434"/>
          </a:xfrm>
          <a:prstGeom prst="roundRect">
            <a:avLst>
              <a:gd name="adj" fmla="val 3546"/>
            </a:avLst>
          </a:prstGeom>
          <a:solidFill>
            <a:srgbClr val="FFFFFF"/>
          </a:solidFill>
          <a:ln w="22860">
            <a:solidFill>
              <a:schemeClr val="bg1">
                <a:lumMod val="65000"/>
              </a:schemeClr>
            </a:solidFill>
            <a:prstDash val="solid"/>
          </a:ln>
        </p:spPr>
      </p:sp>
      <p:sp>
        <p:nvSpPr>
          <p:cNvPr id="10" name="Text 6">
            <a:extLst>
              <a:ext uri="{FF2B5EF4-FFF2-40B4-BE49-F238E27FC236}">
                <a16:creationId xmlns:a16="http://schemas.microsoft.com/office/drawing/2014/main" id="{5A4977B6-294B-4918-8511-D16A56AA3106}"/>
              </a:ext>
            </a:extLst>
          </p:cNvPr>
          <p:cNvSpPr/>
          <p:nvPr/>
        </p:nvSpPr>
        <p:spPr>
          <a:xfrm>
            <a:off x="1020475" y="2636199"/>
            <a:ext cx="2540808" cy="310158"/>
          </a:xfrm>
          <a:prstGeom prst="rect">
            <a:avLst/>
          </a:prstGeom>
          <a:noFill/>
          <a:ln/>
        </p:spPr>
        <p:txBody>
          <a:bodyPr wrap="none" lIns="0" tIns="0" rIns="0" bIns="0" rtlCol="0" anchor="t"/>
          <a:lstStyle/>
          <a:p>
            <a:pPr marL="0" indent="0" algn="l">
              <a:lnSpc>
                <a:spcPts val="2400"/>
              </a:lnSpc>
              <a:buNone/>
            </a:pPr>
            <a:r>
              <a:rPr lang="en-US" b="1" dirty="0">
                <a:solidFill>
                  <a:srgbClr val="403C4E"/>
                </a:solidFill>
                <a:latin typeface="Arial Narrow" panose="020B0606020202030204" pitchFamily="34" charset="0"/>
                <a:ea typeface="Merriweather Bold" pitchFamily="34" charset="-122"/>
                <a:cs typeface="Merriweather Bold" pitchFamily="34" charset="-120"/>
              </a:rPr>
              <a:t>Optimización Operativa</a:t>
            </a:r>
            <a:endParaRPr lang="en-US" dirty="0">
              <a:latin typeface="Arial Narrow" panose="020B0606020202030204" pitchFamily="34" charset="0"/>
            </a:endParaRPr>
          </a:p>
        </p:txBody>
      </p:sp>
      <p:sp>
        <p:nvSpPr>
          <p:cNvPr id="11" name="Text 7">
            <a:extLst>
              <a:ext uri="{FF2B5EF4-FFF2-40B4-BE49-F238E27FC236}">
                <a16:creationId xmlns:a16="http://schemas.microsoft.com/office/drawing/2014/main" id="{B395E3C8-6DBE-4DA7-BE10-4DECD39D0F12}"/>
              </a:ext>
            </a:extLst>
          </p:cNvPr>
          <p:cNvSpPr/>
          <p:nvPr/>
        </p:nvSpPr>
        <p:spPr>
          <a:xfrm>
            <a:off x="1020474" y="3065419"/>
            <a:ext cx="3228493" cy="2222778"/>
          </a:xfrm>
          <a:prstGeom prst="rect">
            <a:avLst/>
          </a:prstGeom>
          <a:noFill/>
          <a:ln/>
        </p:spPr>
        <p:txBody>
          <a:bodyPr wrap="square" lIns="0" tIns="0" rIns="0" bIns="0" rtlCol="0" anchor="t"/>
          <a:lstStyle/>
          <a:p>
            <a:pPr marL="0" indent="0" algn="l">
              <a:lnSpc>
                <a:spcPts val="2500"/>
              </a:lnSpc>
              <a:buNone/>
            </a:pPr>
            <a:r>
              <a:rPr lang="en-US" dirty="0">
                <a:solidFill>
                  <a:srgbClr val="403C4E"/>
                </a:solidFill>
                <a:latin typeface="Arial Narrow" panose="020B0606020202030204" pitchFamily="34" charset="0"/>
                <a:ea typeface="Open Sans" pitchFamily="34" charset="-122"/>
                <a:cs typeface="Open Sans" pitchFamily="34" charset="-120"/>
              </a:rPr>
              <a:t>Reducción de costes energéticos mediante el control inteligente de aireación, bombeos y procesos de tratamiento. El SCADA y los sistemas de control avanzado con IA permiten eliminar turnos nocturnos y festivos en las EDAR.</a:t>
            </a:r>
            <a:endParaRPr lang="en-US" dirty="0">
              <a:latin typeface="Arial Narrow" panose="020B0606020202030204" pitchFamily="34" charset="0"/>
            </a:endParaRPr>
          </a:p>
        </p:txBody>
      </p:sp>
      <p:sp>
        <p:nvSpPr>
          <p:cNvPr id="12" name="Shape 8">
            <a:extLst>
              <a:ext uri="{FF2B5EF4-FFF2-40B4-BE49-F238E27FC236}">
                <a16:creationId xmlns:a16="http://schemas.microsoft.com/office/drawing/2014/main" id="{EEC69FF8-728A-45EE-B54B-C4E9770A796F}"/>
              </a:ext>
            </a:extLst>
          </p:cNvPr>
          <p:cNvSpPr/>
          <p:nvPr/>
        </p:nvSpPr>
        <p:spPr>
          <a:xfrm>
            <a:off x="4538764" y="2414981"/>
            <a:ext cx="3673977" cy="3094434"/>
          </a:xfrm>
          <a:prstGeom prst="roundRect">
            <a:avLst>
              <a:gd name="adj" fmla="val 3546"/>
            </a:avLst>
          </a:prstGeom>
          <a:solidFill>
            <a:srgbClr val="FFFFFF"/>
          </a:solidFill>
          <a:ln w="22860">
            <a:solidFill>
              <a:schemeClr val="bg1">
                <a:lumMod val="65000"/>
              </a:schemeClr>
            </a:solidFill>
            <a:prstDash val="solid"/>
          </a:ln>
        </p:spPr>
      </p:sp>
      <p:sp>
        <p:nvSpPr>
          <p:cNvPr id="13" name="Text 10">
            <a:extLst>
              <a:ext uri="{FF2B5EF4-FFF2-40B4-BE49-F238E27FC236}">
                <a16:creationId xmlns:a16="http://schemas.microsoft.com/office/drawing/2014/main" id="{600B0EE3-5F8F-4C8F-8764-1DD6CC76C84C}"/>
              </a:ext>
            </a:extLst>
          </p:cNvPr>
          <p:cNvSpPr/>
          <p:nvPr/>
        </p:nvSpPr>
        <p:spPr>
          <a:xfrm>
            <a:off x="4828562" y="2636199"/>
            <a:ext cx="3228597" cy="620316"/>
          </a:xfrm>
          <a:prstGeom prst="rect">
            <a:avLst/>
          </a:prstGeom>
          <a:noFill/>
          <a:ln/>
        </p:spPr>
        <p:txBody>
          <a:bodyPr wrap="square" lIns="0" tIns="0" rIns="0" bIns="0" rtlCol="0" anchor="t"/>
          <a:lstStyle/>
          <a:p>
            <a:pPr marL="0" indent="0" algn="l">
              <a:lnSpc>
                <a:spcPts val="2400"/>
              </a:lnSpc>
              <a:buNone/>
            </a:pPr>
            <a:r>
              <a:rPr lang="en-US" b="1" dirty="0">
                <a:solidFill>
                  <a:srgbClr val="403C4E"/>
                </a:solidFill>
                <a:latin typeface="Arial Narrow" panose="020B0606020202030204" pitchFamily="34" charset="0"/>
                <a:ea typeface="Merriweather Bold" pitchFamily="34" charset="-122"/>
                <a:cs typeface="Merriweather Bold" pitchFamily="34" charset="-120"/>
              </a:rPr>
              <a:t>Mejora de la Calidad Ambiental</a:t>
            </a:r>
            <a:endParaRPr lang="en-US" dirty="0">
              <a:latin typeface="Arial Narrow" panose="020B0606020202030204" pitchFamily="34" charset="0"/>
            </a:endParaRPr>
          </a:p>
        </p:txBody>
      </p:sp>
      <p:sp>
        <p:nvSpPr>
          <p:cNvPr id="14" name="Text 11">
            <a:extLst>
              <a:ext uri="{FF2B5EF4-FFF2-40B4-BE49-F238E27FC236}">
                <a16:creationId xmlns:a16="http://schemas.microsoft.com/office/drawing/2014/main" id="{014E6D84-4216-477D-8DE5-324AE3148F43}"/>
              </a:ext>
            </a:extLst>
          </p:cNvPr>
          <p:cNvSpPr/>
          <p:nvPr/>
        </p:nvSpPr>
        <p:spPr>
          <a:xfrm>
            <a:off x="4761453" y="3065419"/>
            <a:ext cx="3228597" cy="1905238"/>
          </a:xfrm>
          <a:prstGeom prst="rect">
            <a:avLst/>
          </a:prstGeom>
          <a:noFill/>
          <a:ln/>
        </p:spPr>
        <p:txBody>
          <a:bodyPr wrap="square" lIns="0" tIns="0" rIns="0" bIns="0" rtlCol="0" anchor="t"/>
          <a:lstStyle/>
          <a:p>
            <a:pPr marL="0" indent="0" algn="l">
              <a:lnSpc>
                <a:spcPts val="2500"/>
              </a:lnSpc>
              <a:buNone/>
            </a:pPr>
            <a:r>
              <a:rPr lang="en-US" dirty="0">
                <a:solidFill>
                  <a:srgbClr val="403C4E"/>
                </a:solidFill>
                <a:latin typeface="Arial Narrow" panose="020B0606020202030204" pitchFamily="34" charset="0"/>
                <a:ea typeface="Open Sans" pitchFamily="34" charset="-122"/>
                <a:cs typeface="Open Sans" pitchFamily="34" charset="-120"/>
              </a:rPr>
              <a:t>La monitorización continua del medio receptor (</a:t>
            </a:r>
            <a:r>
              <a:rPr lang="en-US" dirty="0" err="1">
                <a:solidFill>
                  <a:srgbClr val="403C4E"/>
                </a:solidFill>
                <a:latin typeface="Arial Narrow" panose="020B0606020202030204" pitchFamily="34" charset="0"/>
                <a:ea typeface="Open Sans" pitchFamily="34" charset="-122"/>
                <a:cs typeface="Open Sans" pitchFamily="34" charset="-120"/>
              </a:rPr>
              <a:t>río</a:t>
            </a:r>
            <a:r>
              <a:rPr lang="en-US" dirty="0">
                <a:solidFill>
                  <a:srgbClr val="403C4E"/>
                </a:solidFill>
                <a:latin typeface="Arial Narrow" panose="020B0606020202030204" pitchFamily="34" charset="0"/>
                <a:ea typeface="Open Sans" pitchFamily="34" charset="-122"/>
                <a:cs typeface="Open Sans" pitchFamily="34" charset="-120"/>
              </a:rPr>
              <a:t> Besòs) permite detectar vertidos no conformes, actuar preventivamente y garantizar el cumplimiento de los objetivos de calidad de la Directiva Marco del Agua.</a:t>
            </a:r>
            <a:endParaRPr lang="en-US" dirty="0">
              <a:latin typeface="Arial Narrow" panose="020B0606020202030204" pitchFamily="34" charset="0"/>
            </a:endParaRPr>
          </a:p>
        </p:txBody>
      </p:sp>
      <p:sp>
        <p:nvSpPr>
          <p:cNvPr id="15" name="Shape 12">
            <a:extLst>
              <a:ext uri="{FF2B5EF4-FFF2-40B4-BE49-F238E27FC236}">
                <a16:creationId xmlns:a16="http://schemas.microsoft.com/office/drawing/2014/main" id="{A93348D8-BE21-43D3-B860-4C3C413C23BB}"/>
              </a:ext>
            </a:extLst>
          </p:cNvPr>
          <p:cNvSpPr/>
          <p:nvPr/>
        </p:nvSpPr>
        <p:spPr>
          <a:xfrm>
            <a:off x="8346954" y="2414981"/>
            <a:ext cx="3673874" cy="3094434"/>
          </a:xfrm>
          <a:prstGeom prst="roundRect">
            <a:avLst>
              <a:gd name="adj" fmla="val 3546"/>
            </a:avLst>
          </a:prstGeom>
          <a:solidFill>
            <a:srgbClr val="FFFFFF"/>
          </a:solidFill>
          <a:ln w="22860">
            <a:solidFill>
              <a:schemeClr val="bg1">
                <a:lumMod val="65000"/>
              </a:schemeClr>
            </a:solidFill>
            <a:prstDash val="solid"/>
          </a:ln>
        </p:spPr>
      </p:sp>
      <p:sp>
        <p:nvSpPr>
          <p:cNvPr id="16" name="Text 14">
            <a:extLst>
              <a:ext uri="{FF2B5EF4-FFF2-40B4-BE49-F238E27FC236}">
                <a16:creationId xmlns:a16="http://schemas.microsoft.com/office/drawing/2014/main" id="{48AAEC05-198A-4FC7-AB4D-CA6F2CDB9FE3}"/>
              </a:ext>
            </a:extLst>
          </p:cNvPr>
          <p:cNvSpPr/>
          <p:nvPr/>
        </p:nvSpPr>
        <p:spPr>
          <a:xfrm>
            <a:off x="8636751" y="2519279"/>
            <a:ext cx="3228493" cy="620316"/>
          </a:xfrm>
          <a:prstGeom prst="rect">
            <a:avLst/>
          </a:prstGeom>
          <a:noFill/>
          <a:ln/>
        </p:spPr>
        <p:txBody>
          <a:bodyPr wrap="square" lIns="0" tIns="0" rIns="0" bIns="0" rtlCol="0" anchor="t"/>
          <a:lstStyle/>
          <a:p>
            <a:pPr marL="0" indent="0" algn="l">
              <a:lnSpc>
                <a:spcPts val="2400"/>
              </a:lnSpc>
              <a:buNone/>
            </a:pPr>
            <a:r>
              <a:rPr lang="en-US" b="1" dirty="0">
                <a:solidFill>
                  <a:srgbClr val="403C4E"/>
                </a:solidFill>
                <a:latin typeface="Arial Narrow" panose="020B0606020202030204" pitchFamily="34" charset="0"/>
                <a:ea typeface="Merriweather Bold" pitchFamily="34" charset="-122"/>
                <a:cs typeface="Merriweather Bold" pitchFamily="34" charset="-120"/>
              </a:rPr>
              <a:t>Resiliencia ante el Cambio Climático</a:t>
            </a:r>
            <a:endParaRPr lang="en-US" dirty="0">
              <a:latin typeface="Arial Narrow" panose="020B0606020202030204" pitchFamily="34" charset="0"/>
            </a:endParaRPr>
          </a:p>
        </p:txBody>
      </p:sp>
      <p:sp>
        <p:nvSpPr>
          <p:cNvPr id="17" name="Text 15">
            <a:extLst>
              <a:ext uri="{FF2B5EF4-FFF2-40B4-BE49-F238E27FC236}">
                <a16:creationId xmlns:a16="http://schemas.microsoft.com/office/drawing/2014/main" id="{8610DD27-0F27-4266-BC65-6A4EADB76A82}"/>
              </a:ext>
            </a:extLst>
          </p:cNvPr>
          <p:cNvSpPr/>
          <p:nvPr/>
        </p:nvSpPr>
        <p:spPr>
          <a:xfrm>
            <a:off x="8636751" y="3114576"/>
            <a:ext cx="3228493" cy="1587698"/>
          </a:xfrm>
          <a:prstGeom prst="rect">
            <a:avLst/>
          </a:prstGeom>
          <a:noFill/>
          <a:ln/>
        </p:spPr>
        <p:txBody>
          <a:bodyPr wrap="square" lIns="0" tIns="0" rIns="0" bIns="0" rtlCol="0" anchor="t"/>
          <a:lstStyle/>
          <a:p>
            <a:pPr marL="0" indent="0" algn="l">
              <a:lnSpc>
                <a:spcPts val="2500"/>
              </a:lnSpc>
              <a:buNone/>
            </a:pPr>
            <a:r>
              <a:rPr lang="en-US" dirty="0">
                <a:solidFill>
                  <a:srgbClr val="403C4E"/>
                </a:solidFill>
                <a:latin typeface="Arial Narrow" panose="020B0606020202030204" pitchFamily="34" charset="0"/>
                <a:ea typeface="Open Sans" pitchFamily="34" charset="-122"/>
                <a:cs typeface="Open Sans" pitchFamily="34" charset="-120"/>
              </a:rPr>
              <a:t>Los modelos predictivos permiten anticipar episodios de sequía, gestionar la reserva hídrica y adaptar la operación del sistema a escenarios hidrológicos adversos con mayor rapidez y precisión.</a:t>
            </a:r>
            <a:endParaRPr lang="en-US" dirty="0">
              <a:latin typeface="Arial Narrow" panose="020B0606020202030204" pitchFamily="34" charset="0"/>
            </a:endParaRPr>
          </a:p>
        </p:txBody>
      </p:sp>
    </p:spTree>
    <p:extLst>
      <p:ext uri="{BB962C8B-B14F-4D97-AF65-F5344CB8AC3E}">
        <p14:creationId xmlns:p14="http://schemas.microsoft.com/office/powerpoint/2010/main" val="4006973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C428D1B8-15E3-47B0-A63D-4E0EEC4B47FA}"/>
              </a:ext>
            </a:extLst>
          </p:cNvPr>
          <p:cNvSpPr/>
          <p:nvPr/>
        </p:nvSpPr>
        <p:spPr>
          <a:xfrm>
            <a:off x="958703" y="1082675"/>
            <a:ext cx="10363531" cy="523220"/>
          </a:xfrm>
          <a:prstGeom prst="rect">
            <a:avLst/>
          </a:prstGeom>
        </p:spPr>
        <p:txBody>
          <a:bodyPr wrap="square">
            <a:spAutoFit/>
          </a:bodyPr>
          <a:lstStyle/>
          <a:p>
            <a:pPr lvl="0" algn="just"/>
            <a:r>
              <a:rPr lang="es-ES" sz="2800" b="1" dirty="0">
                <a:solidFill>
                  <a:schemeClr val="tx1">
                    <a:lumMod val="65000"/>
                    <a:lumOff val="35000"/>
                  </a:schemeClr>
                </a:solidFill>
                <a:latin typeface="Arial Narrow" panose="020B0606020202030204" pitchFamily="34" charset="0"/>
                <a:cs typeface="Arial" panose="020B0604020202020204" pitchFamily="34" charset="0"/>
                <a:sym typeface="Poppins"/>
              </a:rPr>
              <a:t>¿Para qué digitalizar?    El valor de los datos.   Conceptos a evitar</a:t>
            </a:r>
          </a:p>
        </p:txBody>
      </p:sp>
      <p:sp>
        <p:nvSpPr>
          <p:cNvPr id="4" name="Rectángulo: esquinas superiores redondeadas 3">
            <a:extLst>
              <a:ext uri="{FF2B5EF4-FFF2-40B4-BE49-F238E27FC236}">
                <a16:creationId xmlns:a16="http://schemas.microsoft.com/office/drawing/2014/main" id="{0D512F4B-B8D9-477E-8646-5A42D25E415F}"/>
              </a:ext>
            </a:extLst>
          </p:cNvPr>
          <p:cNvSpPr/>
          <p:nvPr/>
        </p:nvSpPr>
        <p:spPr>
          <a:xfrm rot="16200000">
            <a:off x="-681882" y="5454709"/>
            <a:ext cx="1917215"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Institucional</a:t>
            </a:r>
            <a:endParaRPr lang="ca-ES" sz="2000" b="1" dirty="0">
              <a:latin typeface="Arial Narrow" panose="020B0606020202030204" pitchFamily="34" charset="0"/>
            </a:endParaRPr>
          </a:p>
        </p:txBody>
      </p:sp>
      <p:sp>
        <p:nvSpPr>
          <p:cNvPr id="5" name="Rectángulo: esquinas superiores redondeadas 4">
            <a:extLst>
              <a:ext uri="{FF2B5EF4-FFF2-40B4-BE49-F238E27FC236}">
                <a16:creationId xmlns:a16="http://schemas.microsoft.com/office/drawing/2014/main" id="{76118F71-7E9C-456A-9777-6A43680B8589}"/>
              </a:ext>
            </a:extLst>
          </p:cNvPr>
          <p:cNvSpPr/>
          <p:nvPr/>
        </p:nvSpPr>
        <p:spPr>
          <a:xfrm rot="16200000">
            <a:off x="-475261" y="3577974"/>
            <a:ext cx="1509894"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a:t>
            </a:r>
            <a:r>
              <a:rPr lang="es-ES" sz="2000" b="1">
                <a:latin typeface="Arial Narrow" panose="020B0606020202030204" pitchFamily="34" charset="0"/>
              </a:rPr>
              <a:t>. Digital</a:t>
            </a:r>
            <a:endParaRPr lang="ca-ES" sz="2000" b="1" dirty="0">
              <a:latin typeface="Arial Narrow" panose="020B0606020202030204" pitchFamily="34" charset="0"/>
            </a:endParaRPr>
          </a:p>
        </p:txBody>
      </p:sp>
      <p:sp>
        <p:nvSpPr>
          <p:cNvPr id="6" name="Rectángulo: esquinas superiores redondeadas 5">
            <a:extLst>
              <a:ext uri="{FF2B5EF4-FFF2-40B4-BE49-F238E27FC236}">
                <a16:creationId xmlns:a16="http://schemas.microsoft.com/office/drawing/2014/main" id="{D533C7EE-72F7-4FB8-A828-963455338BF9}"/>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Ambiental</a:t>
            </a:r>
            <a:endParaRPr lang="ca-ES" sz="2000" b="1" dirty="0">
              <a:latin typeface="Arial Narrow" panose="020B0606020202030204" pitchFamily="34" charset="0"/>
            </a:endParaRPr>
          </a:p>
        </p:txBody>
      </p:sp>
      <p:cxnSp>
        <p:nvCxnSpPr>
          <p:cNvPr id="7" name="Conector recto 6">
            <a:extLst>
              <a:ext uri="{FF2B5EF4-FFF2-40B4-BE49-F238E27FC236}">
                <a16:creationId xmlns:a16="http://schemas.microsoft.com/office/drawing/2014/main" id="{9D51CAF2-4820-419C-BD47-E58F31F2FEF0}"/>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Rectángulo 14">
            <a:extLst>
              <a:ext uri="{FF2B5EF4-FFF2-40B4-BE49-F238E27FC236}">
                <a16:creationId xmlns:a16="http://schemas.microsoft.com/office/drawing/2014/main" id="{21041466-7C3B-4059-99DF-0C9049FFD56F}"/>
              </a:ext>
            </a:extLst>
          </p:cNvPr>
          <p:cNvSpPr/>
          <p:nvPr/>
        </p:nvSpPr>
        <p:spPr bwMode="auto">
          <a:xfrm>
            <a:off x="958703" y="1605895"/>
            <a:ext cx="10951177" cy="923330"/>
          </a:xfrm>
          <a:prstGeom prst="rect">
            <a:avLst/>
          </a:prstGeom>
        </p:spPr>
        <p:txBody>
          <a:bodyPr wrap="square">
            <a:spAutoFit/>
          </a:bodyPr>
          <a:lstStyle/>
          <a:p>
            <a:pPr>
              <a:defRPr/>
            </a:pPr>
            <a:r>
              <a:rPr lang="es-ES" dirty="0">
                <a:solidFill>
                  <a:schemeClr val="tx1">
                    <a:lumMod val="75000"/>
                    <a:lumOff val="25000"/>
                  </a:schemeClr>
                </a:solidFill>
                <a:latin typeface="Arial Narrow"/>
              </a:rPr>
              <a:t>No toda digitalización es beneficiosa. Una transformación digital mal planificada genera problemas que pueden ser peores que la situación de partida. La clave está en digitalizar con propósito, gobernanza y arquitectura de datos sólida.</a:t>
            </a:r>
          </a:p>
          <a:p>
            <a:pPr>
              <a:defRPr/>
            </a:pPr>
            <a:r>
              <a:rPr lang="es-ES" dirty="0">
                <a:solidFill>
                  <a:schemeClr val="tx1">
                    <a:lumMod val="75000"/>
                    <a:lumOff val="25000"/>
                  </a:schemeClr>
                </a:solidFill>
                <a:latin typeface="Arial Narrow"/>
              </a:rPr>
              <a:t>Como norma general se deben evitar las siguientes situaciones,</a:t>
            </a:r>
          </a:p>
        </p:txBody>
      </p:sp>
      <p:pic>
        <p:nvPicPr>
          <p:cNvPr id="2" name="Imagen 1">
            <a:extLst>
              <a:ext uri="{FF2B5EF4-FFF2-40B4-BE49-F238E27FC236}">
                <a16:creationId xmlns:a16="http://schemas.microsoft.com/office/drawing/2014/main" id="{7030C2C6-4C07-46A4-9BA0-BE96AC44103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92" b="89954" l="9839" r="94991">
                        <a14:foregroundMark x1="21646" y1="31221" x2="21646" y2="31221"/>
                        <a14:foregroundMark x1="20930" y1="14992" x2="20930" y2="14992"/>
                        <a14:foregroundMark x1="39535" y1="10046" x2="39535" y2="10046"/>
                        <a14:foregroundMark x1="85689" y1="11747" x2="85689" y2="11747"/>
                        <a14:foregroundMark x1="89803" y1="26584" x2="89803" y2="26584"/>
                        <a14:foregroundMark x1="21109" y1="50232" x2="21109" y2="50232"/>
                        <a14:foregroundMark x1="94991" y1="44049" x2="94991" y2="44049"/>
                      </a14:backgroundRemoval>
                    </a14:imgEffect>
                  </a14:imgLayer>
                </a14:imgProps>
              </a:ext>
            </a:extLst>
          </a:blip>
          <a:stretch>
            <a:fillRect/>
          </a:stretch>
        </p:blipFill>
        <p:spPr>
          <a:xfrm>
            <a:off x="1961072" y="2882791"/>
            <a:ext cx="942238" cy="923330"/>
          </a:xfrm>
          <a:prstGeom prst="rect">
            <a:avLst/>
          </a:prstGeom>
        </p:spPr>
      </p:pic>
      <p:pic>
        <p:nvPicPr>
          <p:cNvPr id="9" name="Imagen 8">
            <a:extLst>
              <a:ext uri="{FF2B5EF4-FFF2-40B4-BE49-F238E27FC236}">
                <a16:creationId xmlns:a16="http://schemas.microsoft.com/office/drawing/2014/main" id="{65513011-DAB5-4D8D-A54C-DBA9D7C2E4B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00" b="89984" l="9033" r="89699">
                        <a14:foregroundMark x1="47227" y1="9370" x2="47227" y2="9370"/>
                        <a14:foregroundMark x1="47702" y1="6462" x2="47702" y2="6462"/>
                        <a14:foregroundMark x1="9033" y1="80291" x2="9033" y2="80291"/>
                      </a14:backgroundRemoval>
                    </a14:imgEffect>
                  </a14:imgLayer>
                </a14:imgProps>
              </a:ext>
            </a:extLst>
          </a:blip>
          <a:stretch>
            <a:fillRect/>
          </a:stretch>
        </p:blipFill>
        <p:spPr>
          <a:xfrm>
            <a:off x="5327219" y="2881802"/>
            <a:ext cx="942238" cy="924319"/>
          </a:xfrm>
          <a:prstGeom prst="rect">
            <a:avLst/>
          </a:prstGeom>
        </p:spPr>
      </p:pic>
      <p:pic>
        <p:nvPicPr>
          <p:cNvPr id="10" name="Imagen 9">
            <a:extLst>
              <a:ext uri="{FF2B5EF4-FFF2-40B4-BE49-F238E27FC236}">
                <a16:creationId xmlns:a16="http://schemas.microsoft.com/office/drawing/2014/main" id="{FFEC2AA6-1249-4629-AD33-CC69F49E228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559" b="90541" l="6872" r="89693">
                        <a14:foregroundMark x1="8861" y1="34685" x2="8861" y2="34685"/>
                        <a14:foregroundMark x1="73418" y1="90541" x2="73418" y2="90541"/>
                        <a14:foregroundMark x1="6872" y1="29505" x2="6872" y2="29505"/>
                        <a14:foregroundMark x1="14286" y1="8559" x2="14286" y2="8559"/>
                      </a14:backgroundRemoval>
                    </a14:imgEffect>
                  </a14:imgLayer>
                </a14:imgProps>
              </a:ext>
            </a:extLst>
          </a:blip>
          <a:stretch>
            <a:fillRect/>
          </a:stretch>
        </p:blipFill>
        <p:spPr>
          <a:xfrm>
            <a:off x="8804060" y="2919160"/>
            <a:ext cx="1056270" cy="848072"/>
          </a:xfrm>
          <a:prstGeom prst="rect">
            <a:avLst/>
          </a:prstGeom>
        </p:spPr>
      </p:pic>
      <p:sp>
        <p:nvSpPr>
          <p:cNvPr id="12" name="Rectángulo 14">
            <a:extLst>
              <a:ext uri="{FF2B5EF4-FFF2-40B4-BE49-F238E27FC236}">
                <a16:creationId xmlns:a16="http://schemas.microsoft.com/office/drawing/2014/main" id="{463A102C-191C-4E42-AED2-D88CB7BD2A36}"/>
              </a:ext>
            </a:extLst>
          </p:cNvPr>
          <p:cNvSpPr/>
          <p:nvPr/>
        </p:nvSpPr>
        <p:spPr bwMode="auto">
          <a:xfrm>
            <a:off x="1098403" y="3847422"/>
            <a:ext cx="2667577" cy="2031325"/>
          </a:xfrm>
          <a:prstGeom prst="rect">
            <a:avLst/>
          </a:prstGeom>
        </p:spPr>
        <p:txBody>
          <a:bodyPr wrap="square">
            <a:spAutoFit/>
          </a:bodyPr>
          <a:lstStyle/>
          <a:p>
            <a:pPr algn="ctr">
              <a:defRPr/>
            </a:pPr>
            <a:r>
              <a:rPr lang="es-ES" dirty="0">
                <a:solidFill>
                  <a:schemeClr val="tx1">
                    <a:lumMod val="75000"/>
                    <a:lumOff val="25000"/>
                  </a:schemeClr>
                </a:solidFill>
                <a:latin typeface="Arial Narrow"/>
              </a:rPr>
              <a:t>INFOXICACIÓN</a:t>
            </a:r>
          </a:p>
          <a:p>
            <a:pPr algn="ctr">
              <a:defRPr/>
            </a:pPr>
            <a:endParaRPr lang="es-ES" dirty="0">
              <a:solidFill>
                <a:schemeClr val="tx1">
                  <a:lumMod val="75000"/>
                  <a:lumOff val="25000"/>
                </a:schemeClr>
              </a:solidFill>
              <a:latin typeface="Arial Narrow"/>
            </a:endParaRPr>
          </a:p>
          <a:p>
            <a:pPr algn="ctr">
              <a:defRPr/>
            </a:pPr>
            <a:r>
              <a:rPr lang="es-ES" dirty="0">
                <a:solidFill>
                  <a:schemeClr val="tx1">
                    <a:lumMod val="75000"/>
                    <a:lumOff val="25000"/>
                  </a:schemeClr>
                </a:solidFill>
                <a:latin typeface="Arial Narrow"/>
              </a:rPr>
              <a:t>El exceso de datos sin estructura ni interpretación paraliza la toma de decisiones en lugar de facilitarla</a:t>
            </a:r>
          </a:p>
        </p:txBody>
      </p:sp>
      <p:sp>
        <p:nvSpPr>
          <p:cNvPr id="13" name="Rectángulo 14">
            <a:extLst>
              <a:ext uri="{FF2B5EF4-FFF2-40B4-BE49-F238E27FC236}">
                <a16:creationId xmlns:a16="http://schemas.microsoft.com/office/drawing/2014/main" id="{CD02EF50-192C-4BDC-933A-D032B63DBF6E}"/>
              </a:ext>
            </a:extLst>
          </p:cNvPr>
          <p:cNvSpPr/>
          <p:nvPr/>
        </p:nvSpPr>
        <p:spPr bwMode="auto">
          <a:xfrm>
            <a:off x="4464549" y="3806121"/>
            <a:ext cx="2667577" cy="2031325"/>
          </a:xfrm>
          <a:prstGeom prst="rect">
            <a:avLst/>
          </a:prstGeom>
        </p:spPr>
        <p:txBody>
          <a:bodyPr wrap="square">
            <a:spAutoFit/>
          </a:bodyPr>
          <a:lstStyle/>
          <a:p>
            <a:pPr algn="ctr">
              <a:defRPr/>
            </a:pPr>
            <a:r>
              <a:rPr lang="es-ES" dirty="0">
                <a:solidFill>
                  <a:schemeClr val="tx1">
                    <a:lumMod val="75000"/>
                    <a:lumOff val="25000"/>
                  </a:schemeClr>
                </a:solidFill>
                <a:latin typeface="Arial Narrow"/>
              </a:rPr>
              <a:t>CEMENTERIOS DE DATOS</a:t>
            </a:r>
          </a:p>
          <a:p>
            <a:pPr algn="ctr">
              <a:defRPr/>
            </a:pPr>
            <a:endParaRPr lang="es-ES" dirty="0">
              <a:solidFill>
                <a:schemeClr val="tx1">
                  <a:lumMod val="75000"/>
                  <a:lumOff val="25000"/>
                </a:schemeClr>
              </a:solidFill>
              <a:latin typeface="Arial Narrow"/>
            </a:endParaRPr>
          </a:p>
          <a:p>
            <a:pPr algn="ctr">
              <a:defRPr/>
            </a:pPr>
            <a:r>
              <a:rPr lang="es-ES" dirty="0">
                <a:solidFill>
                  <a:schemeClr val="tx1">
                    <a:lumMod val="75000"/>
                    <a:lumOff val="25000"/>
                  </a:schemeClr>
                </a:solidFill>
                <a:latin typeface="Arial Narrow"/>
              </a:rPr>
              <a:t>Datos recopilados que nunca se analizan ni utilizan, generando coste sin valor. El Data Lake debe ser un activo vivo.</a:t>
            </a:r>
          </a:p>
        </p:txBody>
      </p:sp>
      <p:sp>
        <p:nvSpPr>
          <p:cNvPr id="14" name="Rectángulo 14">
            <a:extLst>
              <a:ext uri="{FF2B5EF4-FFF2-40B4-BE49-F238E27FC236}">
                <a16:creationId xmlns:a16="http://schemas.microsoft.com/office/drawing/2014/main" id="{D3EE8DF2-0217-49A6-A4EF-9E8731716489}"/>
              </a:ext>
            </a:extLst>
          </p:cNvPr>
          <p:cNvSpPr/>
          <p:nvPr/>
        </p:nvSpPr>
        <p:spPr bwMode="auto">
          <a:xfrm>
            <a:off x="7830695" y="3806147"/>
            <a:ext cx="2667577" cy="2308324"/>
          </a:xfrm>
          <a:prstGeom prst="rect">
            <a:avLst/>
          </a:prstGeom>
        </p:spPr>
        <p:txBody>
          <a:bodyPr wrap="square">
            <a:spAutoFit/>
          </a:bodyPr>
          <a:lstStyle/>
          <a:p>
            <a:pPr algn="ctr">
              <a:defRPr/>
            </a:pPr>
            <a:r>
              <a:rPr lang="es-ES" dirty="0">
                <a:solidFill>
                  <a:schemeClr val="tx1">
                    <a:lumMod val="75000"/>
                    <a:lumOff val="25000"/>
                  </a:schemeClr>
                </a:solidFill>
                <a:latin typeface="Arial Narrow"/>
              </a:rPr>
              <a:t>DESPILFARRO</a:t>
            </a:r>
          </a:p>
          <a:p>
            <a:pPr algn="ctr">
              <a:defRPr/>
            </a:pPr>
            <a:endParaRPr lang="es-ES" dirty="0">
              <a:solidFill>
                <a:schemeClr val="tx1">
                  <a:lumMod val="75000"/>
                  <a:lumOff val="25000"/>
                </a:schemeClr>
              </a:solidFill>
              <a:latin typeface="Arial Narrow"/>
            </a:endParaRPr>
          </a:p>
          <a:p>
            <a:pPr algn="ctr">
              <a:defRPr/>
            </a:pPr>
            <a:r>
              <a:rPr lang="es-ES" dirty="0">
                <a:solidFill>
                  <a:schemeClr val="tx1">
                    <a:lumMod val="75000"/>
                    <a:lumOff val="25000"/>
                  </a:schemeClr>
                </a:solidFill>
                <a:latin typeface="Arial Narrow"/>
              </a:rPr>
              <a:t>Inversiones en tecnología sin retorno claro. La digitalización debe estar vinculada a objetivos operativos y ambientales concretos</a:t>
            </a:r>
          </a:p>
        </p:txBody>
      </p:sp>
    </p:spTree>
    <p:extLst>
      <p:ext uri="{BB962C8B-B14F-4D97-AF65-F5344CB8AC3E}">
        <p14:creationId xmlns:p14="http://schemas.microsoft.com/office/powerpoint/2010/main" val="3547465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F78D6D23-C8D2-483E-91E1-64419F1329E6}"/>
              </a:ext>
            </a:extLst>
          </p:cNvPr>
          <p:cNvSpPr/>
          <p:nvPr/>
        </p:nvSpPr>
        <p:spPr>
          <a:xfrm>
            <a:off x="958703" y="1082675"/>
            <a:ext cx="10363531" cy="523220"/>
          </a:xfrm>
          <a:prstGeom prst="rect">
            <a:avLst/>
          </a:prstGeom>
        </p:spPr>
        <p:txBody>
          <a:bodyPr wrap="square">
            <a:spAutoFit/>
          </a:bodyPr>
          <a:lstStyle/>
          <a:p>
            <a:pPr lvl="0" algn="just"/>
            <a:r>
              <a:rPr lang="es-ES" sz="2800" b="1" dirty="0">
                <a:solidFill>
                  <a:schemeClr val="tx1">
                    <a:lumMod val="65000"/>
                    <a:lumOff val="35000"/>
                  </a:schemeClr>
                </a:solidFill>
                <a:latin typeface="Arial Narrow" panose="020B0606020202030204" pitchFamily="34" charset="0"/>
                <a:cs typeface="Arial" panose="020B0604020202020204" pitchFamily="34" charset="0"/>
                <a:sym typeface="Poppins"/>
              </a:rPr>
              <a:t>Retos y Oportunidades de la digitalización</a:t>
            </a:r>
          </a:p>
        </p:txBody>
      </p:sp>
      <p:sp>
        <p:nvSpPr>
          <p:cNvPr id="4" name="Rectangle 6">
            <a:extLst>
              <a:ext uri="{FF2B5EF4-FFF2-40B4-BE49-F238E27FC236}">
                <a16:creationId xmlns:a16="http://schemas.microsoft.com/office/drawing/2014/main" id="{4919B104-830E-446A-BF13-DD3A53FF4B08}"/>
              </a:ext>
            </a:extLst>
          </p:cNvPr>
          <p:cNvSpPr/>
          <p:nvPr/>
        </p:nvSpPr>
        <p:spPr>
          <a:xfrm>
            <a:off x="958703" y="1987406"/>
            <a:ext cx="10174945" cy="5416868"/>
          </a:xfrm>
          <a:prstGeom prst="rect">
            <a:avLst/>
          </a:prstGeom>
        </p:spPr>
        <p:txBody>
          <a:bodyPr wrap="square">
            <a:spAutoFit/>
          </a:bodyPr>
          <a:lstStyle/>
          <a:p>
            <a:pPr lvl="0" algn="just"/>
            <a:r>
              <a:rPr lang="es-ES" dirty="0">
                <a:solidFill>
                  <a:schemeClr val="tx1">
                    <a:lumMod val="65000"/>
                    <a:lumOff val="35000"/>
                  </a:schemeClr>
                </a:solidFill>
                <a:latin typeface="Arial Narrow" panose="020B0606020202030204" pitchFamily="34" charset="0"/>
                <a:ea typeface="Poppins"/>
                <a:cs typeface="Poppins"/>
                <a:sym typeface="Poppins"/>
              </a:rPr>
              <a:t>Un conocimiento profundo de nuestros procesos, basado en </a:t>
            </a:r>
            <a:r>
              <a:rPr lang="es-ES" sz="2000" b="1" dirty="0">
                <a:solidFill>
                  <a:schemeClr val="tx1">
                    <a:lumMod val="65000"/>
                    <a:lumOff val="35000"/>
                  </a:schemeClr>
                </a:solidFill>
                <a:latin typeface="Arial Narrow" panose="020B0606020202030204" pitchFamily="34" charset="0"/>
                <a:ea typeface="Poppins"/>
                <a:cs typeface="Poppins"/>
                <a:sym typeface="Poppins"/>
              </a:rPr>
              <a:t>datos </a:t>
            </a:r>
            <a:r>
              <a:rPr lang="es-ES" dirty="0">
                <a:solidFill>
                  <a:schemeClr val="tx1">
                    <a:lumMod val="65000"/>
                    <a:lumOff val="35000"/>
                  </a:schemeClr>
                </a:solidFill>
                <a:latin typeface="Arial Narrow" panose="020B0606020202030204" pitchFamily="34" charset="0"/>
                <a:ea typeface="Poppins"/>
                <a:cs typeface="Poppins"/>
                <a:sym typeface="Poppins"/>
              </a:rPr>
              <a:t>objetivos, mejora la expectativa de gestión, optimiza los costes de inversión y de operación y facilita la planificación.</a:t>
            </a:r>
          </a:p>
          <a:p>
            <a:pPr lvl="0" algn="just"/>
            <a:endParaRPr lang="es-ES" dirty="0">
              <a:solidFill>
                <a:schemeClr val="tx1">
                  <a:lumMod val="65000"/>
                  <a:lumOff val="35000"/>
                </a:schemeClr>
              </a:solidFill>
              <a:latin typeface="Arial Narrow" panose="020B0606020202030204" pitchFamily="34" charset="0"/>
              <a:ea typeface="Poppins"/>
              <a:cs typeface="Poppins"/>
              <a:sym typeface="Poppins"/>
            </a:endParaRPr>
          </a:p>
          <a:p>
            <a:pPr lvl="0" algn="just"/>
            <a:r>
              <a:rPr lang="es-ES" dirty="0">
                <a:solidFill>
                  <a:schemeClr val="tx1">
                    <a:lumMod val="65000"/>
                    <a:lumOff val="35000"/>
                  </a:schemeClr>
                </a:solidFill>
                <a:latin typeface="Arial Narrow" panose="020B0606020202030204" pitchFamily="34" charset="0"/>
                <a:ea typeface="Poppins"/>
                <a:cs typeface="Poppins"/>
                <a:sym typeface="Poppins"/>
              </a:rPr>
              <a:t>El contexto de </a:t>
            </a:r>
            <a:r>
              <a:rPr lang="es-ES" sz="2000" b="1" dirty="0">
                <a:solidFill>
                  <a:schemeClr val="tx1">
                    <a:lumMod val="65000"/>
                    <a:lumOff val="35000"/>
                  </a:schemeClr>
                </a:solidFill>
                <a:latin typeface="Arial Narrow" panose="020B0606020202030204" pitchFamily="34" charset="0"/>
                <a:ea typeface="Poppins"/>
                <a:cs typeface="Poppins"/>
                <a:sym typeface="Poppins"/>
              </a:rPr>
              <a:t>cambio climático </a:t>
            </a:r>
            <a:r>
              <a:rPr lang="es-ES" dirty="0">
                <a:solidFill>
                  <a:schemeClr val="tx1">
                    <a:lumMod val="65000"/>
                    <a:lumOff val="35000"/>
                  </a:schemeClr>
                </a:solidFill>
                <a:latin typeface="Arial Narrow" panose="020B0606020202030204" pitchFamily="34" charset="0"/>
                <a:ea typeface="Poppins"/>
                <a:cs typeface="Poppins"/>
                <a:sym typeface="Poppins"/>
              </a:rPr>
              <a:t>propicia el principio de “</a:t>
            </a:r>
            <a:r>
              <a:rPr lang="es-ES" i="1" dirty="0" err="1">
                <a:solidFill>
                  <a:schemeClr val="tx1">
                    <a:lumMod val="65000"/>
                    <a:lumOff val="35000"/>
                  </a:schemeClr>
                </a:solidFill>
                <a:latin typeface="Arial Narrow" panose="020B0606020202030204" pitchFamily="34" charset="0"/>
                <a:ea typeface="Poppins"/>
                <a:cs typeface="Poppins"/>
                <a:sym typeface="Poppins"/>
              </a:rPr>
              <a:t>cerebrus</a:t>
            </a:r>
            <a:r>
              <a:rPr lang="es-ES" i="1" dirty="0">
                <a:solidFill>
                  <a:schemeClr val="tx1">
                    <a:lumMod val="65000"/>
                    <a:lumOff val="35000"/>
                  </a:schemeClr>
                </a:solidFill>
                <a:latin typeface="Arial Narrow" panose="020B0606020202030204" pitchFamily="34" charset="0"/>
                <a:ea typeface="Poppins"/>
                <a:cs typeface="Poppins"/>
                <a:sym typeface="Poppins"/>
              </a:rPr>
              <a:t> </a:t>
            </a:r>
            <a:r>
              <a:rPr lang="es-ES" i="1" dirty="0" err="1">
                <a:solidFill>
                  <a:schemeClr val="tx1">
                    <a:lumMod val="65000"/>
                    <a:lumOff val="35000"/>
                  </a:schemeClr>
                </a:solidFill>
                <a:latin typeface="Arial Narrow" panose="020B0606020202030204" pitchFamily="34" charset="0"/>
                <a:ea typeface="Poppins"/>
                <a:cs typeface="Poppins"/>
                <a:sym typeface="Poppins"/>
              </a:rPr>
              <a:t>apretatus</a:t>
            </a:r>
            <a:r>
              <a:rPr lang="es-ES" i="1" dirty="0">
                <a:solidFill>
                  <a:schemeClr val="tx1">
                    <a:lumMod val="65000"/>
                    <a:lumOff val="35000"/>
                  </a:schemeClr>
                </a:solidFill>
                <a:latin typeface="Arial Narrow" panose="020B0606020202030204" pitchFamily="34" charset="0"/>
                <a:ea typeface="Poppins"/>
                <a:cs typeface="Poppins"/>
                <a:sym typeface="Poppins"/>
              </a:rPr>
              <a:t> </a:t>
            </a:r>
            <a:r>
              <a:rPr lang="es-ES" i="1" dirty="0" err="1">
                <a:solidFill>
                  <a:schemeClr val="tx1">
                    <a:lumMod val="65000"/>
                    <a:lumOff val="35000"/>
                  </a:schemeClr>
                </a:solidFill>
                <a:latin typeface="Arial Narrow" panose="020B0606020202030204" pitchFamily="34" charset="0"/>
                <a:ea typeface="Poppins"/>
                <a:cs typeface="Poppins"/>
                <a:sym typeface="Poppins"/>
              </a:rPr>
              <a:t>intelligit</a:t>
            </a:r>
            <a:r>
              <a:rPr lang="es-ES" dirty="0">
                <a:solidFill>
                  <a:schemeClr val="tx1">
                    <a:lumMod val="65000"/>
                    <a:lumOff val="35000"/>
                  </a:schemeClr>
                </a:solidFill>
                <a:latin typeface="Arial Narrow" panose="020B0606020202030204" pitchFamily="34" charset="0"/>
                <a:ea typeface="Poppins"/>
                <a:cs typeface="Poppins"/>
                <a:sym typeface="Poppins"/>
              </a:rPr>
              <a:t>”.</a:t>
            </a:r>
          </a:p>
          <a:p>
            <a:pPr lvl="0" algn="just"/>
            <a:r>
              <a:rPr lang="es-ES" dirty="0">
                <a:solidFill>
                  <a:schemeClr val="tx1">
                    <a:lumMod val="65000"/>
                    <a:lumOff val="35000"/>
                  </a:schemeClr>
                </a:solidFill>
                <a:latin typeface="Arial Narrow" panose="020B0606020202030204" pitchFamily="34" charset="0"/>
                <a:ea typeface="Poppins"/>
                <a:cs typeface="Poppins"/>
                <a:sym typeface="Poppins"/>
              </a:rPr>
              <a:t>Cambiaremos por obligación, aprovechemos el cambio.  </a:t>
            </a:r>
          </a:p>
          <a:p>
            <a:pPr lvl="0" algn="just"/>
            <a:endParaRPr lang="es-ES" dirty="0">
              <a:solidFill>
                <a:schemeClr val="tx1">
                  <a:lumMod val="65000"/>
                  <a:lumOff val="35000"/>
                </a:schemeClr>
              </a:solidFill>
              <a:latin typeface="Arial Narrow" panose="020B0606020202030204" pitchFamily="34" charset="0"/>
              <a:ea typeface="Poppins"/>
              <a:cs typeface="Poppins"/>
              <a:sym typeface="Poppins"/>
            </a:endParaRPr>
          </a:p>
          <a:p>
            <a:pPr lvl="0" algn="just"/>
            <a:r>
              <a:rPr lang="es-ES" dirty="0">
                <a:solidFill>
                  <a:schemeClr val="tx1">
                    <a:lumMod val="65000"/>
                    <a:lumOff val="35000"/>
                  </a:schemeClr>
                </a:solidFill>
                <a:latin typeface="Arial Narrow" panose="020B0606020202030204" pitchFamily="34" charset="0"/>
                <a:ea typeface="Poppins"/>
                <a:cs typeface="Poppins"/>
                <a:sym typeface="Poppins"/>
              </a:rPr>
              <a:t>La naturaleza nos enseña que los ecosistemas cuanto mas complejos, mas robustos son. </a:t>
            </a:r>
          </a:p>
          <a:p>
            <a:pPr lvl="0" algn="just"/>
            <a:r>
              <a:rPr lang="es-ES" dirty="0">
                <a:solidFill>
                  <a:schemeClr val="tx1">
                    <a:lumMod val="65000"/>
                    <a:lumOff val="35000"/>
                  </a:schemeClr>
                </a:solidFill>
                <a:latin typeface="Arial Narrow" panose="020B0606020202030204" pitchFamily="34" charset="0"/>
                <a:ea typeface="Poppins"/>
                <a:cs typeface="Poppins"/>
                <a:sym typeface="Poppins"/>
              </a:rPr>
              <a:t>Pero nuestro ecosistema de gobernanza (leyes, reglamentos, entidades, competencias, organismos, etc.) pese a ser complejísimo </a:t>
            </a:r>
            <a:r>
              <a:rPr lang="es-ES" b="1" dirty="0">
                <a:solidFill>
                  <a:schemeClr val="tx1">
                    <a:lumMod val="65000"/>
                    <a:lumOff val="35000"/>
                  </a:schemeClr>
                </a:solidFill>
                <a:latin typeface="Arial Narrow" panose="020B0606020202030204" pitchFamily="34" charset="0"/>
                <a:ea typeface="Poppins"/>
                <a:cs typeface="Poppins"/>
                <a:sym typeface="Poppins"/>
              </a:rPr>
              <a:t>ha perdido la robustez</a:t>
            </a:r>
            <a:r>
              <a:rPr lang="es-ES" dirty="0">
                <a:solidFill>
                  <a:schemeClr val="tx1">
                    <a:lumMod val="65000"/>
                    <a:lumOff val="35000"/>
                  </a:schemeClr>
                </a:solidFill>
                <a:latin typeface="Arial Narrow" panose="020B0606020202030204" pitchFamily="34" charset="0"/>
                <a:ea typeface="Poppins"/>
                <a:cs typeface="Poppins"/>
                <a:sym typeface="Poppins"/>
              </a:rPr>
              <a:t>, falla o falta algo. ¿no será la financiación del ciclo del agua?</a:t>
            </a:r>
          </a:p>
          <a:p>
            <a:pPr lvl="0" algn="just"/>
            <a:endParaRPr lang="es-ES" dirty="0">
              <a:solidFill>
                <a:schemeClr val="tx1">
                  <a:lumMod val="65000"/>
                  <a:lumOff val="35000"/>
                </a:schemeClr>
              </a:solidFill>
              <a:latin typeface="Arial Narrow" panose="020B0606020202030204" pitchFamily="34" charset="0"/>
              <a:ea typeface="Poppins"/>
              <a:cs typeface="Poppins"/>
              <a:sym typeface="Poppins"/>
            </a:endParaRPr>
          </a:p>
          <a:p>
            <a:pPr lvl="0" algn="just"/>
            <a:r>
              <a:rPr lang="es-ES" dirty="0">
                <a:solidFill>
                  <a:schemeClr val="tx1">
                    <a:lumMod val="65000"/>
                    <a:lumOff val="35000"/>
                  </a:schemeClr>
                </a:solidFill>
                <a:latin typeface="Arial Narrow" panose="020B0606020202030204" pitchFamily="34" charset="0"/>
                <a:ea typeface="Poppins"/>
                <a:cs typeface="Poppins"/>
                <a:sym typeface="Poppins"/>
              </a:rPr>
              <a:t>	¿Deberíamos mejorar la gobernanza?  ¿Haciéndolo mas complejo o simplificándolo?</a:t>
            </a:r>
          </a:p>
          <a:p>
            <a:pPr lvl="0" algn="just"/>
            <a:endParaRPr lang="es-ES" dirty="0">
              <a:solidFill>
                <a:schemeClr val="tx1">
                  <a:lumMod val="65000"/>
                  <a:lumOff val="35000"/>
                </a:schemeClr>
              </a:solidFill>
              <a:latin typeface="Arial Narrow" panose="020B0606020202030204" pitchFamily="34" charset="0"/>
              <a:ea typeface="Poppins"/>
              <a:cs typeface="Poppins"/>
              <a:sym typeface="Poppins"/>
            </a:endParaRPr>
          </a:p>
          <a:p>
            <a:pPr lvl="0" algn="just"/>
            <a:r>
              <a:rPr lang="es-ES" dirty="0">
                <a:solidFill>
                  <a:schemeClr val="tx1">
                    <a:lumMod val="65000"/>
                    <a:lumOff val="35000"/>
                  </a:schemeClr>
                </a:solidFill>
                <a:latin typeface="Arial Narrow" panose="020B0606020202030204" pitchFamily="34" charset="0"/>
                <a:ea typeface="Poppins"/>
                <a:cs typeface="Poppins"/>
                <a:sym typeface="Poppins"/>
              </a:rPr>
              <a:t>Los Nuevos Retos, requieren de </a:t>
            </a:r>
            <a:r>
              <a:rPr lang="es-ES" b="1" dirty="0">
                <a:solidFill>
                  <a:schemeClr val="tx1">
                    <a:lumMod val="65000"/>
                    <a:lumOff val="35000"/>
                  </a:schemeClr>
                </a:solidFill>
                <a:latin typeface="Arial Narrow" panose="020B0606020202030204" pitchFamily="34" charset="0"/>
                <a:ea typeface="Poppins"/>
                <a:cs typeface="Poppins"/>
                <a:sym typeface="Poppins"/>
              </a:rPr>
              <a:t>mayores recursos</a:t>
            </a:r>
            <a:r>
              <a:rPr lang="es-ES" dirty="0">
                <a:solidFill>
                  <a:schemeClr val="tx1">
                    <a:lumMod val="65000"/>
                    <a:lumOff val="35000"/>
                  </a:schemeClr>
                </a:solidFill>
                <a:latin typeface="Arial Narrow" panose="020B0606020202030204" pitchFamily="34" charset="0"/>
                <a:ea typeface="Poppins"/>
                <a:cs typeface="Poppins"/>
                <a:sym typeface="Poppins"/>
              </a:rPr>
              <a:t> de inversión, a la vez hay que afrontar la renovación de infraestructuras existentes y atender los </a:t>
            </a:r>
            <a:r>
              <a:rPr lang="es-ES" b="1" dirty="0">
                <a:solidFill>
                  <a:schemeClr val="tx1">
                    <a:lumMod val="65000"/>
                    <a:lumOff val="35000"/>
                  </a:schemeClr>
                </a:solidFill>
                <a:latin typeface="Arial Narrow" panose="020B0606020202030204" pitchFamily="34" charset="0"/>
                <a:ea typeface="Poppins"/>
                <a:cs typeface="Poppins"/>
                <a:sym typeface="Poppins"/>
              </a:rPr>
              <a:t>mayores costes </a:t>
            </a:r>
            <a:r>
              <a:rPr lang="es-ES" dirty="0">
                <a:solidFill>
                  <a:schemeClr val="tx1">
                    <a:lumMod val="65000"/>
                    <a:lumOff val="35000"/>
                  </a:schemeClr>
                </a:solidFill>
                <a:latin typeface="Arial Narrow" panose="020B0606020202030204" pitchFamily="34" charset="0"/>
                <a:ea typeface="Poppins"/>
                <a:cs typeface="Poppins"/>
                <a:sym typeface="Poppins"/>
              </a:rPr>
              <a:t>de operación.  </a:t>
            </a:r>
          </a:p>
          <a:p>
            <a:pPr lvl="0" algn="just"/>
            <a:endParaRPr lang="es-ES" dirty="0">
              <a:solidFill>
                <a:schemeClr val="tx1">
                  <a:lumMod val="65000"/>
                  <a:lumOff val="35000"/>
                </a:schemeClr>
              </a:solidFill>
              <a:latin typeface="Arial Narrow" panose="020B0606020202030204" pitchFamily="34" charset="0"/>
              <a:ea typeface="Poppins"/>
              <a:cs typeface="Poppins"/>
              <a:sym typeface="Poppins"/>
            </a:endParaRPr>
          </a:p>
          <a:p>
            <a:pPr lvl="0" algn="just"/>
            <a:endParaRPr lang="es-ES" dirty="0">
              <a:solidFill>
                <a:schemeClr val="tx1">
                  <a:lumMod val="65000"/>
                  <a:lumOff val="35000"/>
                </a:schemeClr>
              </a:solidFill>
              <a:latin typeface="Arial Narrow" panose="020B0606020202030204" pitchFamily="34" charset="0"/>
              <a:ea typeface="Poppins"/>
              <a:cs typeface="Poppins"/>
              <a:sym typeface="Poppins"/>
            </a:endParaRPr>
          </a:p>
          <a:p>
            <a:pPr lvl="0" algn="just"/>
            <a:endParaRPr lang="es-ES" dirty="0">
              <a:solidFill>
                <a:schemeClr val="tx1">
                  <a:lumMod val="65000"/>
                  <a:lumOff val="35000"/>
                </a:schemeClr>
              </a:solidFill>
              <a:latin typeface="Arial Narrow" panose="020B0606020202030204" pitchFamily="34" charset="0"/>
              <a:ea typeface="Poppins"/>
              <a:cs typeface="Poppins"/>
              <a:sym typeface="Poppins"/>
            </a:endParaRPr>
          </a:p>
          <a:p>
            <a:pPr lvl="0" algn="just"/>
            <a:r>
              <a:rPr lang="es-ES" dirty="0">
                <a:solidFill>
                  <a:schemeClr val="tx1">
                    <a:lumMod val="65000"/>
                    <a:lumOff val="35000"/>
                  </a:schemeClr>
                </a:solidFill>
                <a:latin typeface="Arial Narrow" panose="020B0606020202030204" pitchFamily="34" charset="0"/>
                <a:ea typeface="Poppins"/>
                <a:cs typeface="Poppins"/>
                <a:sym typeface="Poppins"/>
              </a:rPr>
              <a:t>
</a:t>
            </a:r>
            <a:endParaRPr lang="ca" dirty="0">
              <a:solidFill>
                <a:schemeClr val="tx1">
                  <a:lumMod val="65000"/>
                  <a:lumOff val="35000"/>
                </a:schemeClr>
              </a:solidFill>
              <a:latin typeface="Arial Narrow" panose="020B0606020202030204" pitchFamily="34" charset="0"/>
              <a:ea typeface="Poppins"/>
              <a:cs typeface="Poppins"/>
              <a:sym typeface="Poppins"/>
            </a:endParaRPr>
          </a:p>
        </p:txBody>
      </p:sp>
      <p:pic>
        <p:nvPicPr>
          <p:cNvPr id="5" name="Imagen 4">
            <a:extLst>
              <a:ext uri="{FF2B5EF4-FFF2-40B4-BE49-F238E27FC236}">
                <a16:creationId xmlns:a16="http://schemas.microsoft.com/office/drawing/2014/main" id="{D3207815-D540-4B8C-8419-972F88648B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4047" y="2056092"/>
            <a:ext cx="184886" cy="283945"/>
          </a:xfrm>
          <a:prstGeom prst="rect">
            <a:avLst/>
          </a:prstGeom>
        </p:spPr>
      </p:pic>
      <p:pic>
        <p:nvPicPr>
          <p:cNvPr id="6" name="Imagen 5">
            <a:extLst>
              <a:ext uri="{FF2B5EF4-FFF2-40B4-BE49-F238E27FC236}">
                <a16:creationId xmlns:a16="http://schemas.microsoft.com/office/drawing/2014/main" id="{B6ED7B5A-0B26-4680-BA69-D4B9C31B03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4047" y="2884695"/>
            <a:ext cx="184886" cy="283945"/>
          </a:xfrm>
          <a:prstGeom prst="rect">
            <a:avLst/>
          </a:prstGeom>
        </p:spPr>
      </p:pic>
      <p:pic>
        <p:nvPicPr>
          <p:cNvPr id="7" name="Imagen 6">
            <a:extLst>
              <a:ext uri="{FF2B5EF4-FFF2-40B4-BE49-F238E27FC236}">
                <a16:creationId xmlns:a16="http://schemas.microsoft.com/office/drawing/2014/main" id="{AD1E187C-C3D7-4514-81DC-C53769BCE04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84767" y="3713298"/>
            <a:ext cx="184886" cy="283945"/>
          </a:xfrm>
          <a:prstGeom prst="rect">
            <a:avLst/>
          </a:prstGeom>
        </p:spPr>
      </p:pic>
      <p:pic>
        <p:nvPicPr>
          <p:cNvPr id="8" name="Imagen 7">
            <a:extLst>
              <a:ext uri="{FF2B5EF4-FFF2-40B4-BE49-F238E27FC236}">
                <a16:creationId xmlns:a16="http://schemas.microsoft.com/office/drawing/2014/main" id="{71645741-22E5-4B9E-A8EE-940AD09391C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4047" y="5370504"/>
            <a:ext cx="184886" cy="283945"/>
          </a:xfrm>
          <a:prstGeom prst="rect">
            <a:avLst/>
          </a:prstGeom>
        </p:spPr>
      </p:pic>
    </p:spTree>
    <p:extLst>
      <p:ext uri="{BB962C8B-B14F-4D97-AF65-F5344CB8AC3E}">
        <p14:creationId xmlns:p14="http://schemas.microsoft.com/office/powerpoint/2010/main" val="1338291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a:extLst>
              <a:ext uri="{FF2B5EF4-FFF2-40B4-BE49-F238E27FC236}">
                <a16:creationId xmlns:a16="http://schemas.microsoft.com/office/drawing/2014/main" id="{B18DE8AA-94A4-4444-9B8A-E17D3D0E3EBE}"/>
              </a:ext>
            </a:extLst>
          </p:cNvPr>
          <p:cNvSpPr/>
          <p:nvPr/>
        </p:nvSpPr>
        <p:spPr>
          <a:xfrm>
            <a:off x="958703" y="1082675"/>
            <a:ext cx="10363531" cy="523220"/>
          </a:xfrm>
          <a:prstGeom prst="rect">
            <a:avLst/>
          </a:prstGeom>
        </p:spPr>
        <p:txBody>
          <a:bodyPr wrap="square">
            <a:spAutoFit/>
          </a:bodyPr>
          <a:lstStyle/>
          <a:p>
            <a:pPr lvl="0" algn="just"/>
            <a:r>
              <a:rPr lang="es-ES" sz="2800" b="1" dirty="0">
                <a:solidFill>
                  <a:schemeClr val="tx1">
                    <a:lumMod val="65000"/>
                    <a:lumOff val="35000"/>
                  </a:schemeClr>
                </a:solidFill>
                <a:latin typeface="Arial Narrow" panose="020B0606020202030204" pitchFamily="34" charset="0"/>
                <a:cs typeface="Arial" panose="020B0604020202020204" pitchFamily="34" charset="0"/>
                <a:sym typeface="Poppins"/>
              </a:rPr>
              <a:t>Conclusiones</a:t>
            </a:r>
          </a:p>
        </p:txBody>
      </p:sp>
      <p:sp>
        <p:nvSpPr>
          <p:cNvPr id="5" name="Rectangle 6">
            <a:extLst>
              <a:ext uri="{FF2B5EF4-FFF2-40B4-BE49-F238E27FC236}">
                <a16:creationId xmlns:a16="http://schemas.microsoft.com/office/drawing/2014/main" id="{6E49905B-324B-498D-86F8-4BDF0581B9B5}"/>
              </a:ext>
            </a:extLst>
          </p:cNvPr>
          <p:cNvSpPr/>
          <p:nvPr/>
        </p:nvSpPr>
        <p:spPr>
          <a:xfrm>
            <a:off x="1008527" y="2127349"/>
            <a:ext cx="10174945" cy="5632311"/>
          </a:xfrm>
          <a:prstGeom prst="rect">
            <a:avLst/>
          </a:prstGeom>
        </p:spPr>
        <p:txBody>
          <a:bodyPr wrap="square">
            <a:spAutoFit/>
          </a:bodyPr>
          <a:lstStyle/>
          <a:p>
            <a:pPr lvl="0" algn="just"/>
            <a:endParaRPr lang="es-ES" dirty="0">
              <a:solidFill>
                <a:schemeClr val="tx1">
                  <a:lumMod val="65000"/>
                  <a:lumOff val="35000"/>
                </a:schemeClr>
              </a:solidFill>
              <a:latin typeface="Arial Narrow" panose="020B0606020202030204" pitchFamily="34" charset="0"/>
              <a:ea typeface="Poppins"/>
              <a:cs typeface="Poppins"/>
              <a:sym typeface="Poppins"/>
            </a:endParaRPr>
          </a:p>
          <a:p>
            <a:pPr algn="just"/>
            <a:r>
              <a:rPr lang="es-ES" dirty="0">
                <a:solidFill>
                  <a:schemeClr val="tx1">
                    <a:lumMod val="65000"/>
                    <a:lumOff val="35000"/>
                  </a:schemeClr>
                </a:solidFill>
                <a:latin typeface="Arial Narrow" panose="020B0606020202030204" pitchFamily="34" charset="0"/>
                <a:ea typeface="Poppins"/>
                <a:cs typeface="Poppins"/>
                <a:sym typeface="Poppins"/>
              </a:rPr>
              <a:t>Generar economías de escala facilitan la gestión y el favorecen el equilibrio interterritorial.</a:t>
            </a:r>
          </a:p>
          <a:p>
            <a:pPr lvl="0" algn="just"/>
            <a:endParaRPr lang="es-ES" dirty="0">
              <a:solidFill>
                <a:schemeClr val="tx1">
                  <a:lumMod val="65000"/>
                  <a:lumOff val="35000"/>
                </a:schemeClr>
              </a:solidFill>
              <a:latin typeface="Arial Narrow" panose="020B0606020202030204" pitchFamily="34" charset="0"/>
              <a:ea typeface="Poppins"/>
              <a:cs typeface="Poppins"/>
              <a:sym typeface="Poppins"/>
            </a:endParaRPr>
          </a:p>
          <a:p>
            <a:pPr lvl="0" algn="just"/>
            <a:r>
              <a:rPr lang="es-ES" dirty="0">
                <a:solidFill>
                  <a:schemeClr val="tx1">
                    <a:lumMod val="65000"/>
                    <a:lumOff val="35000"/>
                  </a:schemeClr>
                </a:solidFill>
                <a:latin typeface="Arial Narrow" panose="020B0606020202030204" pitchFamily="34" charset="0"/>
                <a:ea typeface="Poppins"/>
                <a:cs typeface="Poppins"/>
                <a:sym typeface="Poppins"/>
              </a:rPr>
              <a:t>La gestión integral del ciclo del agua ha de ser digital o no será.</a:t>
            </a:r>
          </a:p>
          <a:p>
            <a:pPr lvl="0" algn="just"/>
            <a:endParaRPr lang="es-ES" dirty="0">
              <a:solidFill>
                <a:schemeClr val="tx1">
                  <a:lumMod val="65000"/>
                  <a:lumOff val="35000"/>
                </a:schemeClr>
              </a:solidFill>
              <a:latin typeface="Arial Narrow" panose="020B0606020202030204" pitchFamily="34" charset="0"/>
              <a:ea typeface="Poppins"/>
              <a:cs typeface="Poppins"/>
              <a:sym typeface="Poppins"/>
            </a:endParaRPr>
          </a:p>
          <a:p>
            <a:pPr algn="just"/>
            <a:r>
              <a:rPr lang="es-ES" dirty="0">
                <a:solidFill>
                  <a:schemeClr val="tx1">
                    <a:lumMod val="65000"/>
                    <a:lumOff val="35000"/>
                  </a:schemeClr>
                </a:solidFill>
                <a:latin typeface="Arial Narrow" panose="020B0606020202030204" pitchFamily="34" charset="0"/>
                <a:ea typeface="Poppins"/>
                <a:cs typeface="Poppins"/>
                <a:sym typeface="Poppins"/>
              </a:rPr>
              <a:t>Digitalización como herramienta de gestión ambiental.</a:t>
            </a:r>
          </a:p>
          <a:p>
            <a:pPr lvl="0" algn="just"/>
            <a:endParaRPr lang="es-ES" dirty="0">
              <a:solidFill>
                <a:schemeClr val="tx1">
                  <a:lumMod val="65000"/>
                  <a:lumOff val="35000"/>
                </a:schemeClr>
              </a:solidFill>
              <a:latin typeface="Arial Narrow" panose="020B0606020202030204" pitchFamily="34" charset="0"/>
              <a:ea typeface="Poppins"/>
              <a:cs typeface="Poppins"/>
              <a:sym typeface="Poppins"/>
            </a:endParaRPr>
          </a:p>
          <a:p>
            <a:pPr lvl="0" algn="just"/>
            <a:r>
              <a:rPr lang="es-ES" dirty="0">
                <a:solidFill>
                  <a:schemeClr val="tx1">
                    <a:lumMod val="65000"/>
                    <a:lumOff val="35000"/>
                  </a:schemeClr>
                </a:solidFill>
                <a:latin typeface="Arial Narrow" panose="020B0606020202030204" pitchFamily="34" charset="0"/>
                <a:ea typeface="Poppins"/>
                <a:cs typeface="Poppins"/>
                <a:sym typeface="Poppins"/>
              </a:rPr>
              <a:t>Las tres dimensiones son necesarias con el fin de alcanzar los objetivos de </a:t>
            </a:r>
            <a:r>
              <a:rPr lang="es-ES" dirty="0">
                <a:solidFill>
                  <a:schemeClr val="tx1">
                    <a:lumMod val="65000"/>
                    <a:lumOff val="35000"/>
                  </a:schemeClr>
                </a:solidFill>
                <a:latin typeface="Arial Narrow" panose="020B0606020202030204" pitchFamily="34" charset="0"/>
                <a:ea typeface="Poppins"/>
                <a:cs typeface="Poppins"/>
                <a:sym typeface="Wingdings" panose="05000000000000000000" pitchFamily="2" charset="2"/>
              </a:rPr>
              <a:t>mejora de la calidad de las masas de agua y de incremento de disponibilidad  de recursos.</a:t>
            </a:r>
          </a:p>
          <a:p>
            <a:pPr lvl="0" algn="just"/>
            <a:endParaRPr lang="es-ES" dirty="0">
              <a:solidFill>
                <a:schemeClr val="tx1">
                  <a:lumMod val="65000"/>
                  <a:lumOff val="35000"/>
                </a:schemeClr>
              </a:solidFill>
              <a:latin typeface="Arial Narrow" panose="020B0606020202030204" pitchFamily="34" charset="0"/>
              <a:ea typeface="Poppins"/>
              <a:cs typeface="Poppins"/>
              <a:sym typeface="Wingdings" panose="05000000000000000000" pitchFamily="2" charset="2"/>
            </a:endParaRPr>
          </a:p>
          <a:p>
            <a:pPr algn="just"/>
            <a:r>
              <a:rPr lang="es-ES" dirty="0">
                <a:solidFill>
                  <a:schemeClr val="tx1">
                    <a:lumMod val="65000"/>
                    <a:lumOff val="35000"/>
                  </a:schemeClr>
                </a:solidFill>
                <a:latin typeface="Arial Narrow" panose="020B0606020202030204" pitchFamily="34" charset="0"/>
                <a:ea typeface="Poppins"/>
                <a:cs typeface="Poppins"/>
                <a:sym typeface="Poppins"/>
              </a:rPr>
              <a:t>	</a:t>
            </a:r>
            <a:r>
              <a:rPr lang="es-ES" dirty="0">
                <a:solidFill>
                  <a:schemeClr val="tx1">
                    <a:lumMod val="65000"/>
                    <a:lumOff val="35000"/>
                  </a:schemeClr>
                </a:solidFill>
                <a:latin typeface="Arial Narrow" panose="020B0606020202030204" pitchFamily="34" charset="0"/>
                <a:ea typeface="Poppins"/>
                <a:cs typeface="Poppins"/>
                <a:sym typeface="Wingdings" panose="05000000000000000000" pitchFamily="2" charset="2"/>
              </a:rPr>
              <a:t> Instituciones fuertes.</a:t>
            </a:r>
          </a:p>
          <a:p>
            <a:pPr algn="just"/>
            <a:r>
              <a:rPr lang="es-ES" dirty="0">
                <a:solidFill>
                  <a:schemeClr val="tx1">
                    <a:lumMod val="65000"/>
                    <a:lumOff val="35000"/>
                  </a:schemeClr>
                </a:solidFill>
                <a:latin typeface="Arial Narrow" panose="020B0606020202030204" pitchFamily="34" charset="0"/>
                <a:ea typeface="Poppins"/>
                <a:cs typeface="Poppins"/>
                <a:sym typeface="Wingdings" panose="05000000000000000000" pitchFamily="2" charset="2"/>
              </a:rPr>
              <a:t>	 Digitalizadas.</a:t>
            </a:r>
          </a:p>
          <a:p>
            <a:pPr algn="just"/>
            <a:r>
              <a:rPr lang="es-ES" dirty="0">
                <a:solidFill>
                  <a:schemeClr val="tx1">
                    <a:lumMod val="65000"/>
                    <a:lumOff val="35000"/>
                  </a:schemeClr>
                </a:solidFill>
                <a:latin typeface="Arial Narrow" panose="020B0606020202030204" pitchFamily="34" charset="0"/>
                <a:ea typeface="Poppins"/>
                <a:cs typeface="Poppins"/>
                <a:sym typeface="Wingdings" panose="05000000000000000000" pitchFamily="2" charset="2"/>
              </a:rPr>
              <a:t>	 Orientadas a la gestión ambiental.</a:t>
            </a:r>
          </a:p>
          <a:p>
            <a:pPr algn="just"/>
            <a:endParaRPr lang="es-ES" dirty="0">
              <a:solidFill>
                <a:schemeClr val="tx1">
                  <a:lumMod val="65000"/>
                  <a:lumOff val="35000"/>
                </a:schemeClr>
              </a:solidFill>
              <a:latin typeface="Arial Narrow" panose="020B0606020202030204" pitchFamily="34" charset="0"/>
              <a:ea typeface="Poppins"/>
              <a:cs typeface="Poppins"/>
              <a:sym typeface="Wingdings" panose="05000000000000000000" pitchFamily="2" charset="2"/>
            </a:endParaRPr>
          </a:p>
          <a:p>
            <a:pPr lvl="0" algn="just"/>
            <a:endParaRPr lang="es-ES" dirty="0">
              <a:solidFill>
                <a:schemeClr val="tx1">
                  <a:lumMod val="65000"/>
                  <a:lumOff val="35000"/>
                </a:schemeClr>
              </a:solidFill>
              <a:latin typeface="Arial Narrow" panose="020B0606020202030204" pitchFamily="34" charset="0"/>
              <a:ea typeface="Poppins"/>
              <a:cs typeface="Poppins"/>
              <a:sym typeface="Poppins"/>
            </a:endParaRPr>
          </a:p>
          <a:p>
            <a:pPr lvl="0" algn="just"/>
            <a:endParaRPr lang="es-ES" dirty="0">
              <a:solidFill>
                <a:schemeClr val="tx1">
                  <a:lumMod val="65000"/>
                  <a:lumOff val="35000"/>
                </a:schemeClr>
              </a:solidFill>
              <a:latin typeface="Arial Narrow" panose="020B0606020202030204" pitchFamily="34" charset="0"/>
              <a:ea typeface="Poppins"/>
              <a:cs typeface="Poppins"/>
              <a:sym typeface="Poppins"/>
            </a:endParaRPr>
          </a:p>
          <a:p>
            <a:pPr lvl="0" algn="just"/>
            <a:endParaRPr lang="es-ES" dirty="0">
              <a:solidFill>
                <a:schemeClr val="tx1">
                  <a:lumMod val="65000"/>
                  <a:lumOff val="35000"/>
                </a:schemeClr>
              </a:solidFill>
              <a:latin typeface="Arial Narrow" panose="020B0606020202030204" pitchFamily="34" charset="0"/>
              <a:ea typeface="Poppins"/>
              <a:cs typeface="Poppins"/>
              <a:sym typeface="Poppins"/>
            </a:endParaRPr>
          </a:p>
          <a:p>
            <a:pPr lvl="0" algn="just"/>
            <a:endParaRPr lang="es-ES" dirty="0">
              <a:solidFill>
                <a:schemeClr val="tx1">
                  <a:lumMod val="65000"/>
                  <a:lumOff val="35000"/>
                </a:schemeClr>
              </a:solidFill>
              <a:latin typeface="Arial Narrow" panose="020B0606020202030204" pitchFamily="34" charset="0"/>
              <a:ea typeface="Poppins"/>
              <a:cs typeface="Poppins"/>
              <a:sym typeface="Poppins"/>
            </a:endParaRPr>
          </a:p>
          <a:p>
            <a:pPr lvl="0" algn="just"/>
            <a:r>
              <a:rPr lang="es-ES" dirty="0">
                <a:solidFill>
                  <a:schemeClr val="tx1">
                    <a:lumMod val="65000"/>
                    <a:lumOff val="35000"/>
                  </a:schemeClr>
                </a:solidFill>
                <a:latin typeface="Arial Narrow" panose="020B0606020202030204" pitchFamily="34" charset="0"/>
                <a:ea typeface="Poppins"/>
                <a:cs typeface="Poppins"/>
                <a:sym typeface="Poppins"/>
              </a:rPr>
              <a:t>
</a:t>
            </a:r>
            <a:endParaRPr lang="ca" dirty="0">
              <a:solidFill>
                <a:schemeClr val="tx1">
                  <a:lumMod val="65000"/>
                  <a:lumOff val="35000"/>
                </a:schemeClr>
              </a:solidFill>
              <a:latin typeface="Arial Narrow" panose="020B0606020202030204" pitchFamily="34" charset="0"/>
              <a:ea typeface="Poppins"/>
              <a:cs typeface="Poppins"/>
              <a:sym typeface="Poppins"/>
            </a:endParaRPr>
          </a:p>
        </p:txBody>
      </p:sp>
      <p:pic>
        <p:nvPicPr>
          <p:cNvPr id="6" name="Imagen 5">
            <a:extLst>
              <a:ext uri="{FF2B5EF4-FFF2-40B4-BE49-F238E27FC236}">
                <a16:creationId xmlns:a16="http://schemas.microsoft.com/office/drawing/2014/main" id="{D84E1566-A060-4AC8-949C-7A12346C73B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23641" y="2464613"/>
            <a:ext cx="184886" cy="283945"/>
          </a:xfrm>
          <a:prstGeom prst="rect">
            <a:avLst/>
          </a:prstGeom>
        </p:spPr>
      </p:pic>
      <p:pic>
        <p:nvPicPr>
          <p:cNvPr id="7" name="Imagen 6">
            <a:extLst>
              <a:ext uri="{FF2B5EF4-FFF2-40B4-BE49-F238E27FC236}">
                <a16:creationId xmlns:a16="http://schemas.microsoft.com/office/drawing/2014/main" id="{36E7241C-292F-446E-8B1F-7F80006D667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23641" y="3067810"/>
            <a:ext cx="184886" cy="283945"/>
          </a:xfrm>
          <a:prstGeom prst="rect">
            <a:avLst/>
          </a:prstGeom>
        </p:spPr>
      </p:pic>
      <p:pic>
        <p:nvPicPr>
          <p:cNvPr id="8" name="Imagen 7">
            <a:extLst>
              <a:ext uri="{FF2B5EF4-FFF2-40B4-BE49-F238E27FC236}">
                <a16:creationId xmlns:a16="http://schemas.microsoft.com/office/drawing/2014/main" id="{85FC7D77-65C4-42CA-90B3-382BB5FAED8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23641" y="3545205"/>
            <a:ext cx="184886" cy="283945"/>
          </a:xfrm>
          <a:prstGeom prst="rect">
            <a:avLst/>
          </a:prstGeom>
        </p:spPr>
      </p:pic>
      <p:pic>
        <p:nvPicPr>
          <p:cNvPr id="9" name="Imagen 8">
            <a:extLst>
              <a:ext uri="{FF2B5EF4-FFF2-40B4-BE49-F238E27FC236}">
                <a16:creationId xmlns:a16="http://schemas.microsoft.com/office/drawing/2014/main" id="{9F180A59-2763-44C8-8676-4C0694A0C48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23641" y="4066659"/>
            <a:ext cx="184886" cy="283945"/>
          </a:xfrm>
          <a:prstGeom prst="rect">
            <a:avLst/>
          </a:prstGeom>
        </p:spPr>
      </p:pic>
    </p:spTree>
    <p:extLst>
      <p:ext uri="{BB962C8B-B14F-4D97-AF65-F5344CB8AC3E}">
        <p14:creationId xmlns:p14="http://schemas.microsoft.com/office/powerpoint/2010/main" val="513613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19DBA1C-8E04-45DC-8674-E8F631DA1D2F}"/>
              </a:ext>
            </a:extLst>
          </p:cNvPr>
          <p:cNvSpPr>
            <a:spLocks noGrp="1" noChangeArrowheads="1"/>
          </p:cNvSpPr>
          <p:nvPr>
            <p:ph type="ctrTitle"/>
          </p:nvPr>
        </p:nvSpPr>
        <p:spPr>
          <a:xfrm>
            <a:off x="1262061" y="3594100"/>
            <a:ext cx="9667875" cy="2639786"/>
          </a:xfrm>
          <a:prstGeom prst="rect">
            <a:avLst/>
          </a:prstGeom>
          <a:noFill/>
        </p:spPr>
        <p:txBody>
          <a:bodyPr>
            <a:noAutofit/>
          </a:bodyPr>
          <a:lstStyle/>
          <a:p>
            <a:r>
              <a:rPr lang="es-ES" altLang="ca-ES" sz="3600" b="1" dirty="0">
                <a:solidFill>
                  <a:schemeClr val="bg1">
                    <a:lumMod val="50000"/>
                  </a:schemeClr>
                </a:solidFill>
                <a:latin typeface="Arial Narrow" panose="020B0606020202030204" pitchFamily="34" charset="0"/>
                <a:cs typeface="Arial" panose="020B0604020202020204" pitchFamily="34" charset="0"/>
              </a:rPr>
              <a:t>Hacia una Gestión Integral y Digital del Agua</a:t>
            </a:r>
            <a:br>
              <a:rPr lang="es-ES" altLang="ca-ES" sz="3600" b="1" dirty="0">
                <a:solidFill>
                  <a:schemeClr val="bg1">
                    <a:lumMod val="50000"/>
                  </a:schemeClr>
                </a:solidFill>
                <a:latin typeface="Arial Narrow" panose="020B0606020202030204" pitchFamily="34" charset="0"/>
                <a:cs typeface="Arial" panose="020B0604020202020204" pitchFamily="34" charset="0"/>
              </a:rPr>
            </a:br>
            <a:r>
              <a:rPr lang="es-ES" altLang="ca-ES" sz="3600" b="1" dirty="0">
                <a:solidFill>
                  <a:schemeClr val="bg1">
                    <a:lumMod val="50000"/>
                  </a:schemeClr>
                </a:solidFill>
                <a:latin typeface="Arial Narrow" panose="020B0606020202030204" pitchFamily="34" charset="0"/>
                <a:cs typeface="Arial" panose="020B0604020202020204" pitchFamily="34" charset="0"/>
              </a:rPr>
              <a:t> </a:t>
            </a:r>
            <a:br>
              <a:rPr lang="es-ES" altLang="ca-ES" sz="3600" b="1" dirty="0">
                <a:solidFill>
                  <a:schemeClr val="bg1">
                    <a:lumMod val="50000"/>
                  </a:schemeClr>
                </a:solidFill>
                <a:latin typeface="Arial Narrow" panose="020B0606020202030204" pitchFamily="34" charset="0"/>
                <a:cs typeface="Arial" panose="020B0604020202020204" pitchFamily="34" charset="0"/>
              </a:rPr>
            </a:br>
            <a:r>
              <a:rPr lang="es-ES" altLang="ca-ES" sz="3000" dirty="0">
                <a:solidFill>
                  <a:schemeClr val="bg1">
                    <a:lumMod val="65000"/>
                  </a:schemeClr>
                </a:solidFill>
                <a:latin typeface="Arial Narrow" panose="020B0606020202030204" pitchFamily="34" charset="0"/>
                <a:cs typeface="Arial" panose="020B0604020202020204" pitchFamily="34" charset="0"/>
              </a:rPr>
              <a:t>Consorci Besòs Tordera: Una visión estratégica para la gestión del agua en el siglo XXI</a:t>
            </a:r>
            <a:br>
              <a:rPr lang="es-ES" altLang="ca-ES" sz="3000" dirty="0">
                <a:solidFill>
                  <a:schemeClr val="bg1">
                    <a:lumMod val="65000"/>
                  </a:schemeClr>
                </a:solidFill>
                <a:latin typeface="Arial Narrow" panose="020B0606020202030204" pitchFamily="34" charset="0"/>
                <a:cs typeface="Arial" panose="020B0604020202020204" pitchFamily="34" charset="0"/>
              </a:rPr>
            </a:br>
            <a:endParaRPr lang="es-ES" altLang="ca-ES" sz="3000" dirty="0">
              <a:solidFill>
                <a:schemeClr val="bg1">
                  <a:lumMod val="65000"/>
                </a:schemeClr>
              </a:solidFill>
              <a:latin typeface="Arial Narrow" panose="020B060602020203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BE843741-D19A-4CAC-9A87-76F14246534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13314" y="1190114"/>
            <a:ext cx="2023296" cy="1845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a:extLst>
              <a:ext uri="{FF2B5EF4-FFF2-40B4-BE49-F238E27FC236}">
                <a16:creationId xmlns:a16="http://schemas.microsoft.com/office/drawing/2014/main" id="{51805DE8-8AAE-4A7B-A19A-F953A6EF2ECA}"/>
              </a:ext>
            </a:extLst>
          </p:cNvPr>
          <p:cNvSpPr txBox="1">
            <a:spLocks noChangeArrowheads="1"/>
          </p:cNvSpPr>
          <p:nvPr/>
        </p:nvSpPr>
        <p:spPr>
          <a:xfrm>
            <a:off x="2722604" y="6233886"/>
            <a:ext cx="6746790" cy="624113"/>
          </a:xfrm>
          <a:prstGeom prst="rect">
            <a:avLst/>
          </a:prstGeom>
          <a:noFill/>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altLang="ca-ES" sz="2000" dirty="0">
                <a:solidFill>
                  <a:schemeClr val="bg1">
                    <a:lumMod val="50000"/>
                  </a:schemeClr>
                </a:solidFill>
                <a:latin typeface="Arial Narrow" panose="020B0606020202030204" pitchFamily="34" charset="0"/>
                <a:cs typeface="Arial" panose="020B0604020202020204" pitchFamily="34" charset="0"/>
              </a:rPr>
              <a:t>Albert </a:t>
            </a:r>
            <a:r>
              <a:rPr lang="es-ES" altLang="ca-ES" sz="2000" dirty="0" err="1">
                <a:solidFill>
                  <a:schemeClr val="bg1">
                    <a:lumMod val="50000"/>
                  </a:schemeClr>
                </a:solidFill>
                <a:latin typeface="Arial Narrow" panose="020B0606020202030204" pitchFamily="34" charset="0"/>
                <a:cs typeface="Arial" panose="020B0604020202020204" pitchFamily="34" charset="0"/>
              </a:rPr>
              <a:t>Solà</a:t>
            </a:r>
            <a:endParaRPr lang="es-ES" altLang="ca-ES" sz="2000" dirty="0">
              <a:solidFill>
                <a:schemeClr val="bg1">
                  <a:lumMod val="50000"/>
                </a:schemeClr>
              </a:solidFill>
              <a:latin typeface="Arial Narrow" panose="020B0606020202030204" pitchFamily="34" charset="0"/>
              <a:cs typeface="Arial" panose="020B0604020202020204" pitchFamily="34" charset="0"/>
            </a:endParaRPr>
          </a:p>
          <a:p>
            <a:r>
              <a:rPr lang="es-ES" altLang="ca-ES" sz="2000" dirty="0">
                <a:solidFill>
                  <a:schemeClr val="bg1">
                    <a:lumMod val="50000"/>
                  </a:schemeClr>
                </a:solidFill>
                <a:latin typeface="Arial Narrow" panose="020B0606020202030204" pitchFamily="34" charset="0"/>
                <a:cs typeface="Arial" panose="020B0604020202020204" pitchFamily="34" charset="0"/>
              </a:rPr>
              <a:t>Gerente Consorci Besòs Tordera</a:t>
            </a:r>
            <a:endParaRPr lang="es-ES" altLang="ca-ES" sz="2000" dirty="0">
              <a:solidFill>
                <a:schemeClr val="bg1">
                  <a:lumMod val="65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477929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esquinas superiores redondeadas 2">
            <a:extLst>
              <a:ext uri="{FF2B5EF4-FFF2-40B4-BE49-F238E27FC236}">
                <a16:creationId xmlns:a16="http://schemas.microsoft.com/office/drawing/2014/main" id="{660F43F2-5775-42A8-9217-7BC96ADF0B71}"/>
              </a:ext>
            </a:extLst>
          </p:cNvPr>
          <p:cNvSpPr/>
          <p:nvPr/>
        </p:nvSpPr>
        <p:spPr>
          <a:xfrm rot="16200000">
            <a:off x="-681882" y="5454709"/>
            <a:ext cx="1917215"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Institucional</a:t>
            </a:r>
            <a:endParaRPr lang="ca-ES" sz="2000" b="1" dirty="0">
              <a:latin typeface="Arial Narrow" panose="020B0606020202030204" pitchFamily="34" charset="0"/>
            </a:endParaRPr>
          </a:p>
        </p:txBody>
      </p:sp>
      <p:sp>
        <p:nvSpPr>
          <p:cNvPr id="4" name="Rectángulo: esquinas superiores redondeadas 3">
            <a:extLst>
              <a:ext uri="{FF2B5EF4-FFF2-40B4-BE49-F238E27FC236}">
                <a16:creationId xmlns:a16="http://schemas.microsoft.com/office/drawing/2014/main" id="{1032300B-F95C-4C0B-A9E1-47346EF8D505}"/>
              </a:ext>
            </a:extLst>
          </p:cNvPr>
          <p:cNvSpPr/>
          <p:nvPr/>
        </p:nvSpPr>
        <p:spPr>
          <a:xfrm rot="16200000">
            <a:off x="-475261" y="3577974"/>
            <a:ext cx="1509894"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Digital</a:t>
            </a:r>
            <a:endParaRPr lang="ca-ES" sz="2000" b="1" dirty="0">
              <a:latin typeface="Arial Narrow" panose="020B0606020202030204" pitchFamily="34" charset="0"/>
            </a:endParaRPr>
          </a:p>
        </p:txBody>
      </p:sp>
      <p:sp>
        <p:nvSpPr>
          <p:cNvPr id="5" name="Rectángulo: esquinas superiores redondeadas 4">
            <a:extLst>
              <a:ext uri="{FF2B5EF4-FFF2-40B4-BE49-F238E27FC236}">
                <a16:creationId xmlns:a16="http://schemas.microsoft.com/office/drawing/2014/main" id="{FFFFCB35-1147-474A-A891-BF6A982135C3}"/>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Ambiental</a:t>
            </a:r>
            <a:endParaRPr lang="ca-ES" sz="2000" b="1" dirty="0">
              <a:latin typeface="Arial Narrow" panose="020B0606020202030204" pitchFamily="34" charset="0"/>
            </a:endParaRPr>
          </a:p>
        </p:txBody>
      </p:sp>
      <p:cxnSp>
        <p:nvCxnSpPr>
          <p:cNvPr id="6" name="Conector recto 5">
            <a:extLst>
              <a:ext uri="{FF2B5EF4-FFF2-40B4-BE49-F238E27FC236}">
                <a16:creationId xmlns:a16="http://schemas.microsoft.com/office/drawing/2014/main" id="{7059CEE8-8A17-416D-BD79-9BC59DBE52AF}"/>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Rectangle 2">
            <a:extLst>
              <a:ext uri="{FF2B5EF4-FFF2-40B4-BE49-F238E27FC236}">
                <a16:creationId xmlns:a16="http://schemas.microsoft.com/office/drawing/2014/main" id="{A630F4A3-017D-423E-8BA2-0ADF1EBBDC35}"/>
              </a:ext>
            </a:extLst>
          </p:cNvPr>
          <p:cNvSpPr/>
          <p:nvPr/>
        </p:nvSpPr>
        <p:spPr>
          <a:xfrm>
            <a:off x="958703" y="1082675"/>
            <a:ext cx="10363531" cy="523220"/>
          </a:xfrm>
          <a:prstGeom prst="rect">
            <a:avLst/>
          </a:prstGeom>
        </p:spPr>
        <p:txBody>
          <a:bodyPr wrap="square">
            <a:spAutoFit/>
          </a:bodyPr>
          <a:lstStyle/>
          <a:p>
            <a:pPr lvl="0" algn="just"/>
            <a:r>
              <a:rPr lang="es-ES" sz="2800" b="1" dirty="0">
                <a:solidFill>
                  <a:schemeClr val="tx1">
                    <a:lumMod val="65000"/>
                    <a:lumOff val="35000"/>
                  </a:schemeClr>
                </a:solidFill>
                <a:latin typeface="Arial Narrow" panose="020B0606020202030204" pitchFamily="34" charset="0"/>
                <a:cs typeface="Arial" panose="020B0604020202020204" pitchFamily="34" charset="0"/>
                <a:sym typeface="Poppins"/>
              </a:rPr>
              <a:t>Financiación del ciclo del agua </a:t>
            </a:r>
          </a:p>
        </p:txBody>
      </p:sp>
      <p:pic>
        <p:nvPicPr>
          <p:cNvPr id="9" name="Marcador de contenido 3">
            <a:extLst>
              <a:ext uri="{FF2B5EF4-FFF2-40B4-BE49-F238E27FC236}">
                <a16:creationId xmlns:a16="http://schemas.microsoft.com/office/drawing/2014/main" id="{BCA5E291-08F6-4200-ABB5-D6B2D76B33FF}"/>
              </a:ext>
            </a:extLst>
          </p:cNvPr>
          <p:cNvPicPr>
            <a:picLocks noChangeAspect="1"/>
          </p:cNvPicPr>
          <p:nvPr/>
        </p:nvPicPr>
        <p:blipFill>
          <a:blip r:embed="rId3"/>
          <a:stretch>
            <a:fillRect/>
          </a:stretch>
        </p:blipFill>
        <p:spPr>
          <a:xfrm>
            <a:off x="2033227" y="1564641"/>
            <a:ext cx="7068994" cy="5076823"/>
          </a:xfrm>
          <a:prstGeom prst="rect">
            <a:avLst/>
          </a:prstGeom>
        </p:spPr>
      </p:pic>
    </p:spTree>
    <p:extLst>
      <p:ext uri="{BB962C8B-B14F-4D97-AF65-F5344CB8AC3E}">
        <p14:creationId xmlns:p14="http://schemas.microsoft.com/office/powerpoint/2010/main" val="3834575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B4E8040-7A61-4021-A087-1F69CA972F4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5 Rectángulo">
            <a:extLst>
              <a:ext uri="{FF2B5EF4-FFF2-40B4-BE49-F238E27FC236}">
                <a16:creationId xmlns:a16="http://schemas.microsoft.com/office/drawing/2014/main" id="{398E487D-C872-4D90-A444-A12CC331D6F6}"/>
              </a:ext>
            </a:extLst>
          </p:cNvPr>
          <p:cNvSpPr/>
          <p:nvPr/>
        </p:nvSpPr>
        <p:spPr>
          <a:xfrm>
            <a:off x="48478" y="953364"/>
            <a:ext cx="11620497" cy="646331"/>
          </a:xfrm>
          <a:prstGeom prst="rect">
            <a:avLst/>
          </a:prstGeom>
        </p:spPr>
        <p:txBody>
          <a:bodyPr wrap="square">
            <a:spAutoFit/>
          </a:bodyPr>
          <a:lstStyle/>
          <a:p>
            <a:pPr algn="ctr">
              <a:defRPr/>
            </a:pPr>
            <a:r>
              <a:rPr lang="ca-ES" sz="3600" b="1" dirty="0">
                <a:solidFill>
                  <a:schemeClr val="accent5">
                    <a:lumMod val="75000"/>
                  </a:schemeClr>
                </a:solidFill>
                <a:latin typeface="Arial Narrow" panose="020B0606020202030204" pitchFamily="34" charset="0"/>
                <a:ea typeface="+mj-ea"/>
                <a:cs typeface="+mj-cs"/>
              </a:rPr>
              <a:t>Consorci Besòs Tordera</a:t>
            </a:r>
            <a:endParaRPr lang="ca-ES" sz="3600" b="1" dirty="0">
              <a:solidFill>
                <a:schemeClr val="accent5">
                  <a:lumMod val="75000"/>
                </a:schemeClr>
              </a:solidFill>
              <a:latin typeface="Arial Narrow" panose="020B0606020202030204" pitchFamily="34" charset="0"/>
            </a:endParaRPr>
          </a:p>
        </p:txBody>
      </p:sp>
      <p:grpSp>
        <p:nvGrpSpPr>
          <p:cNvPr id="4" name="Grupo 3">
            <a:extLst>
              <a:ext uri="{FF2B5EF4-FFF2-40B4-BE49-F238E27FC236}">
                <a16:creationId xmlns:a16="http://schemas.microsoft.com/office/drawing/2014/main" id="{4FE234DD-2D80-4CD4-B54B-093D849FFDEA}"/>
              </a:ext>
            </a:extLst>
          </p:cNvPr>
          <p:cNvGrpSpPr/>
          <p:nvPr/>
        </p:nvGrpSpPr>
        <p:grpSpPr>
          <a:xfrm>
            <a:off x="7251856" y="1664539"/>
            <a:ext cx="2160001" cy="1807138"/>
            <a:chOff x="6468894" y="1098699"/>
            <a:chExt cx="3234794" cy="2743147"/>
          </a:xfrm>
        </p:grpSpPr>
        <p:grpSp>
          <p:nvGrpSpPr>
            <p:cNvPr id="5" name="Grupo 4">
              <a:extLst>
                <a:ext uri="{FF2B5EF4-FFF2-40B4-BE49-F238E27FC236}">
                  <a16:creationId xmlns:a16="http://schemas.microsoft.com/office/drawing/2014/main" id="{BA1D09CA-7448-43B7-9159-1D638E505931}"/>
                </a:ext>
              </a:extLst>
            </p:cNvPr>
            <p:cNvGrpSpPr/>
            <p:nvPr/>
          </p:nvGrpSpPr>
          <p:grpSpPr>
            <a:xfrm>
              <a:off x="6468894" y="1098699"/>
              <a:ext cx="3234794" cy="2743147"/>
              <a:chOff x="6248400" y="618518"/>
              <a:chExt cx="4826888" cy="3724882"/>
            </a:xfrm>
          </p:grpSpPr>
          <p:pic>
            <p:nvPicPr>
              <p:cNvPr id="7" name="Imagen 6">
                <a:extLst>
                  <a:ext uri="{FF2B5EF4-FFF2-40B4-BE49-F238E27FC236}">
                    <a16:creationId xmlns:a16="http://schemas.microsoft.com/office/drawing/2014/main" id="{CE7B9FC1-A748-4552-A551-2BA71EEB6D6B}"/>
                  </a:ext>
                </a:extLst>
              </p:cNvPr>
              <p:cNvPicPr>
                <a:picLocks noChangeAspect="1"/>
              </p:cNvPicPr>
              <p:nvPr/>
            </p:nvPicPr>
            <p:blipFill rotWithShape="1">
              <a:blip r:embed="rId4"/>
              <a:srcRect l="20852" b="37735"/>
              <a:stretch/>
            </p:blipFill>
            <p:spPr>
              <a:xfrm>
                <a:off x="6321476" y="618518"/>
                <a:ext cx="4613747" cy="3629633"/>
              </a:xfrm>
              <a:prstGeom prst="rect">
                <a:avLst/>
              </a:prstGeom>
            </p:spPr>
          </p:pic>
          <p:sp>
            <p:nvSpPr>
              <p:cNvPr id="8" name="Rectángulo 7">
                <a:extLst>
                  <a:ext uri="{FF2B5EF4-FFF2-40B4-BE49-F238E27FC236}">
                    <a16:creationId xmlns:a16="http://schemas.microsoft.com/office/drawing/2014/main" id="{8AC77C44-8009-4190-A700-9E7EA75A7157}"/>
                  </a:ext>
                </a:extLst>
              </p:cNvPr>
              <p:cNvSpPr/>
              <p:nvPr/>
            </p:nvSpPr>
            <p:spPr>
              <a:xfrm>
                <a:off x="6248400" y="3901440"/>
                <a:ext cx="563880" cy="441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 name="Rectángulo 8">
                <a:extLst>
                  <a:ext uri="{FF2B5EF4-FFF2-40B4-BE49-F238E27FC236}">
                    <a16:creationId xmlns:a16="http://schemas.microsoft.com/office/drawing/2014/main" id="{88379445-8EBE-4E3B-96B4-7CBEDC72EDCF}"/>
                  </a:ext>
                </a:extLst>
              </p:cNvPr>
              <p:cNvSpPr/>
              <p:nvPr/>
            </p:nvSpPr>
            <p:spPr>
              <a:xfrm>
                <a:off x="9575104" y="3783331"/>
                <a:ext cx="1500184" cy="560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6" name="Forma libre: forma 5">
              <a:extLst>
                <a:ext uri="{FF2B5EF4-FFF2-40B4-BE49-F238E27FC236}">
                  <a16:creationId xmlns:a16="http://schemas.microsoft.com/office/drawing/2014/main" id="{BF021787-2365-469F-AFBA-C78A309A76DE}"/>
                </a:ext>
              </a:extLst>
            </p:cNvPr>
            <p:cNvSpPr/>
            <p:nvPr/>
          </p:nvSpPr>
          <p:spPr>
            <a:xfrm>
              <a:off x="8653463" y="1600253"/>
              <a:ext cx="638174" cy="738639"/>
            </a:xfrm>
            <a:custGeom>
              <a:avLst/>
              <a:gdLst>
                <a:gd name="connsiteX0" fmla="*/ 92869 w 657225"/>
                <a:gd name="connsiteY0" fmla="*/ 0 h 738188"/>
                <a:gd name="connsiteX1" fmla="*/ 100013 w 657225"/>
                <a:gd name="connsiteY1" fmla="*/ 54769 h 738188"/>
                <a:gd name="connsiteX2" fmla="*/ 109538 w 657225"/>
                <a:gd name="connsiteY2" fmla="*/ 85725 h 738188"/>
                <a:gd name="connsiteX3" fmla="*/ 97632 w 657225"/>
                <a:gd name="connsiteY3" fmla="*/ 116681 h 738188"/>
                <a:gd name="connsiteX4" fmla="*/ 104775 w 657225"/>
                <a:gd name="connsiteY4" fmla="*/ 133350 h 738188"/>
                <a:gd name="connsiteX5" fmla="*/ 104775 w 657225"/>
                <a:gd name="connsiteY5" fmla="*/ 142875 h 738188"/>
                <a:gd name="connsiteX6" fmla="*/ 116682 w 657225"/>
                <a:gd name="connsiteY6" fmla="*/ 154781 h 738188"/>
                <a:gd name="connsiteX7" fmla="*/ 116682 w 657225"/>
                <a:gd name="connsiteY7" fmla="*/ 190500 h 738188"/>
                <a:gd name="connsiteX8" fmla="*/ 111919 w 657225"/>
                <a:gd name="connsiteY8" fmla="*/ 233363 h 738188"/>
                <a:gd name="connsiteX9" fmla="*/ 104775 w 657225"/>
                <a:gd name="connsiteY9" fmla="*/ 264319 h 738188"/>
                <a:gd name="connsiteX10" fmla="*/ 97632 w 657225"/>
                <a:gd name="connsiteY10" fmla="*/ 290513 h 738188"/>
                <a:gd name="connsiteX11" fmla="*/ 90488 w 657225"/>
                <a:gd name="connsiteY11" fmla="*/ 302419 h 738188"/>
                <a:gd name="connsiteX12" fmla="*/ 107157 w 657225"/>
                <a:gd name="connsiteY12" fmla="*/ 309563 h 738188"/>
                <a:gd name="connsiteX13" fmla="*/ 104775 w 657225"/>
                <a:gd name="connsiteY13" fmla="*/ 321469 h 738188"/>
                <a:gd name="connsiteX14" fmla="*/ 88107 w 657225"/>
                <a:gd name="connsiteY14" fmla="*/ 330994 h 738188"/>
                <a:gd name="connsiteX15" fmla="*/ 61913 w 657225"/>
                <a:gd name="connsiteY15" fmla="*/ 350044 h 738188"/>
                <a:gd name="connsiteX16" fmla="*/ 42863 w 657225"/>
                <a:gd name="connsiteY16" fmla="*/ 361950 h 738188"/>
                <a:gd name="connsiteX17" fmla="*/ 35719 w 657225"/>
                <a:gd name="connsiteY17" fmla="*/ 383381 h 738188"/>
                <a:gd name="connsiteX18" fmla="*/ 50007 w 657225"/>
                <a:gd name="connsiteY18" fmla="*/ 395288 h 738188"/>
                <a:gd name="connsiteX19" fmla="*/ 61913 w 657225"/>
                <a:gd name="connsiteY19" fmla="*/ 414338 h 738188"/>
                <a:gd name="connsiteX20" fmla="*/ 69057 w 657225"/>
                <a:gd name="connsiteY20" fmla="*/ 435769 h 738188"/>
                <a:gd name="connsiteX21" fmla="*/ 52388 w 657225"/>
                <a:gd name="connsiteY21" fmla="*/ 452438 h 738188"/>
                <a:gd name="connsiteX22" fmla="*/ 52388 w 657225"/>
                <a:gd name="connsiteY22" fmla="*/ 452438 h 738188"/>
                <a:gd name="connsiteX23" fmla="*/ 35719 w 657225"/>
                <a:gd name="connsiteY23" fmla="*/ 469106 h 738188"/>
                <a:gd name="connsiteX24" fmla="*/ 45244 w 657225"/>
                <a:gd name="connsiteY24" fmla="*/ 497681 h 738188"/>
                <a:gd name="connsiteX25" fmla="*/ 52388 w 657225"/>
                <a:gd name="connsiteY25" fmla="*/ 509588 h 738188"/>
                <a:gd name="connsiteX26" fmla="*/ 40482 w 657225"/>
                <a:gd name="connsiteY26" fmla="*/ 535781 h 738188"/>
                <a:gd name="connsiteX27" fmla="*/ 19050 w 657225"/>
                <a:gd name="connsiteY27" fmla="*/ 552450 h 738188"/>
                <a:gd name="connsiteX28" fmla="*/ 19050 w 657225"/>
                <a:gd name="connsiteY28" fmla="*/ 564356 h 738188"/>
                <a:gd name="connsiteX29" fmla="*/ 23813 w 657225"/>
                <a:gd name="connsiteY29" fmla="*/ 588169 h 738188"/>
                <a:gd name="connsiteX30" fmla="*/ 35719 w 657225"/>
                <a:gd name="connsiteY30" fmla="*/ 597694 h 738188"/>
                <a:gd name="connsiteX31" fmla="*/ 19050 w 657225"/>
                <a:gd name="connsiteY31" fmla="*/ 623888 h 738188"/>
                <a:gd name="connsiteX32" fmla="*/ 28575 w 657225"/>
                <a:gd name="connsiteY32" fmla="*/ 640556 h 738188"/>
                <a:gd name="connsiteX33" fmla="*/ 9525 w 657225"/>
                <a:gd name="connsiteY33" fmla="*/ 659606 h 738188"/>
                <a:gd name="connsiteX34" fmla="*/ 0 w 657225"/>
                <a:gd name="connsiteY34" fmla="*/ 673894 h 738188"/>
                <a:gd name="connsiteX35" fmla="*/ 23813 w 657225"/>
                <a:gd name="connsiteY35" fmla="*/ 690563 h 738188"/>
                <a:gd name="connsiteX36" fmla="*/ 26194 w 657225"/>
                <a:gd name="connsiteY36" fmla="*/ 702469 h 738188"/>
                <a:gd name="connsiteX37" fmla="*/ 52388 w 657225"/>
                <a:gd name="connsiteY37" fmla="*/ 707231 h 738188"/>
                <a:gd name="connsiteX38" fmla="*/ 78582 w 657225"/>
                <a:gd name="connsiteY38" fmla="*/ 731044 h 738188"/>
                <a:gd name="connsiteX39" fmla="*/ 85725 w 657225"/>
                <a:gd name="connsiteY39" fmla="*/ 738188 h 738188"/>
                <a:gd name="connsiteX40" fmla="*/ 97632 w 657225"/>
                <a:gd name="connsiteY40" fmla="*/ 716756 h 738188"/>
                <a:gd name="connsiteX41" fmla="*/ 130969 w 657225"/>
                <a:gd name="connsiteY41" fmla="*/ 692944 h 738188"/>
                <a:gd name="connsiteX42" fmla="*/ 147638 w 657225"/>
                <a:gd name="connsiteY42" fmla="*/ 688181 h 738188"/>
                <a:gd name="connsiteX43" fmla="*/ 157163 w 657225"/>
                <a:gd name="connsiteY43" fmla="*/ 681038 h 738188"/>
                <a:gd name="connsiteX44" fmla="*/ 145257 w 657225"/>
                <a:gd name="connsiteY44" fmla="*/ 664369 h 738188"/>
                <a:gd name="connsiteX45" fmla="*/ 133350 w 657225"/>
                <a:gd name="connsiteY45" fmla="*/ 664369 h 738188"/>
                <a:gd name="connsiteX46" fmla="*/ 121444 w 657225"/>
                <a:gd name="connsiteY46" fmla="*/ 657225 h 738188"/>
                <a:gd name="connsiteX47" fmla="*/ 123825 w 657225"/>
                <a:gd name="connsiteY47" fmla="*/ 626269 h 738188"/>
                <a:gd name="connsiteX48" fmla="*/ 140494 w 657225"/>
                <a:gd name="connsiteY48" fmla="*/ 609600 h 738188"/>
                <a:gd name="connsiteX49" fmla="*/ 166688 w 657225"/>
                <a:gd name="connsiteY49" fmla="*/ 588169 h 738188"/>
                <a:gd name="connsiteX50" fmla="*/ 195263 w 657225"/>
                <a:gd name="connsiteY50" fmla="*/ 564356 h 738188"/>
                <a:gd name="connsiteX51" fmla="*/ 216694 w 657225"/>
                <a:gd name="connsiteY51" fmla="*/ 554831 h 738188"/>
                <a:gd name="connsiteX52" fmla="*/ 245269 w 657225"/>
                <a:gd name="connsiteY52" fmla="*/ 547688 h 738188"/>
                <a:gd name="connsiteX53" fmla="*/ 266700 w 657225"/>
                <a:gd name="connsiteY53" fmla="*/ 542925 h 738188"/>
                <a:gd name="connsiteX54" fmla="*/ 278607 w 657225"/>
                <a:gd name="connsiteY54" fmla="*/ 533400 h 738188"/>
                <a:gd name="connsiteX55" fmla="*/ 290513 w 657225"/>
                <a:gd name="connsiteY55" fmla="*/ 521494 h 738188"/>
                <a:gd name="connsiteX56" fmla="*/ 311944 w 657225"/>
                <a:gd name="connsiteY56" fmla="*/ 521494 h 738188"/>
                <a:gd name="connsiteX57" fmla="*/ 338138 w 657225"/>
                <a:gd name="connsiteY57" fmla="*/ 516731 h 738188"/>
                <a:gd name="connsiteX58" fmla="*/ 350044 w 657225"/>
                <a:gd name="connsiteY58" fmla="*/ 504825 h 738188"/>
                <a:gd name="connsiteX59" fmla="*/ 388144 w 657225"/>
                <a:gd name="connsiteY59" fmla="*/ 497681 h 738188"/>
                <a:gd name="connsiteX60" fmla="*/ 407194 w 657225"/>
                <a:gd name="connsiteY60" fmla="*/ 490538 h 738188"/>
                <a:gd name="connsiteX61" fmla="*/ 428625 w 657225"/>
                <a:gd name="connsiteY61" fmla="*/ 476250 h 738188"/>
                <a:gd name="connsiteX62" fmla="*/ 435769 w 657225"/>
                <a:gd name="connsiteY62" fmla="*/ 457200 h 738188"/>
                <a:gd name="connsiteX63" fmla="*/ 438150 w 657225"/>
                <a:gd name="connsiteY63" fmla="*/ 438150 h 738188"/>
                <a:gd name="connsiteX64" fmla="*/ 454819 w 657225"/>
                <a:gd name="connsiteY64" fmla="*/ 419100 h 738188"/>
                <a:gd name="connsiteX65" fmla="*/ 485775 w 657225"/>
                <a:gd name="connsiteY65" fmla="*/ 404813 h 738188"/>
                <a:gd name="connsiteX66" fmla="*/ 511969 w 657225"/>
                <a:gd name="connsiteY66" fmla="*/ 388144 h 738188"/>
                <a:gd name="connsiteX67" fmla="*/ 531019 w 657225"/>
                <a:gd name="connsiteY67" fmla="*/ 369094 h 738188"/>
                <a:gd name="connsiteX68" fmla="*/ 552450 w 657225"/>
                <a:gd name="connsiteY68" fmla="*/ 357188 h 738188"/>
                <a:gd name="connsiteX69" fmla="*/ 569119 w 657225"/>
                <a:gd name="connsiteY69" fmla="*/ 345281 h 738188"/>
                <a:gd name="connsiteX70" fmla="*/ 583407 w 657225"/>
                <a:gd name="connsiteY70" fmla="*/ 342900 h 738188"/>
                <a:gd name="connsiteX71" fmla="*/ 595313 w 657225"/>
                <a:gd name="connsiteY71" fmla="*/ 335756 h 738188"/>
                <a:gd name="connsiteX72" fmla="*/ 600075 w 657225"/>
                <a:gd name="connsiteY72" fmla="*/ 316706 h 738188"/>
                <a:gd name="connsiteX73" fmla="*/ 611982 w 657225"/>
                <a:gd name="connsiteY73" fmla="*/ 309563 h 738188"/>
                <a:gd name="connsiteX74" fmla="*/ 633413 w 657225"/>
                <a:gd name="connsiteY74" fmla="*/ 288131 h 738188"/>
                <a:gd name="connsiteX75" fmla="*/ 645319 w 657225"/>
                <a:gd name="connsiteY75" fmla="*/ 276225 h 738188"/>
                <a:gd name="connsiteX76" fmla="*/ 645319 w 657225"/>
                <a:gd name="connsiteY76" fmla="*/ 245269 h 738188"/>
                <a:gd name="connsiteX77" fmla="*/ 631032 w 657225"/>
                <a:gd name="connsiteY77" fmla="*/ 240506 h 738188"/>
                <a:gd name="connsiteX78" fmla="*/ 638175 w 657225"/>
                <a:gd name="connsiteY78" fmla="*/ 226219 h 738188"/>
                <a:gd name="connsiteX79" fmla="*/ 621507 w 657225"/>
                <a:gd name="connsiteY79" fmla="*/ 216694 h 738188"/>
                <a:gd name="connsiteX80" fmla="*/ 616744 w 657225"/>
                <a:gd name="connsiteY80" fmla="*/ 190500 h 738188"/>
                <a:gd name="connsiteX81" fmla="*/ 616744 w 657225"/>
                <a:gd name="connsiteY81" fmla="*/ 183356 h 738188"/>
                <a:gd name="connsiteX82" fmla="*/ 628650 w 657225"/>
                <a:gd name="connsiteY82" fmla="*/ 173831 h 738188"/>
                <a:gd name="connsiteX83" fmla="*/ 645319 w 657225"/>
                <a:gd name="connsiteY83" fmla="*/ 166688 h 738188"/>
                <a:gd name="connsiteX84" fmla="*/ 657225 w 657225"/>
                <a:gd name="connsiteY84" fmla="*/ 166688 h 738188"/>
                <a:gd name="connsiteX85" fmla="*/ 657225 w 657225"/>
                <a:gd name="connsiteY85" fmla="*/ 150019 h 738188"/>
                <a:gd name="connsiteX86" fmla="*/ 650082 w 657225"/>
                <a:gd name="connsiteY86" fmla="*/ 135731 h 738188"/>
                <a:gd name="connsiteX87" fmla="*/ 633413 w 657225"/>
                <a:gd name="connsiteY87" fmla="*/ 135731 h 738188"/>
                <a:gd name="connsiteX88" fmla="*/ 623888 w 657225"/>
                <a:gd name="connsiteY88" fmla="*/ 135731 h 738188"/>
                <a:gd name="connsiteX89" fmla="*/ 623888 w 657225"/>
                <a:gd name="connsiteY89" fmla="*/ 119063 h 738188"/>
                <a:gd name="connsiteX90" fmla="*/ 623888 w 657225"/>
                <a:gd name="connsiteY90" fmla="*/ 102394 h 738188"/>
                <a:gd name="connsiteX91" fmla="*/ 611982 w 657225"/>
                <a:gd name="connsiteY91" fmla="*/ 121444 h 738188"/>
                <a:gd name="connsiteX92" fmla="*/ 607219 w 657225"/>
                <a:gd name="connsiteY92" fmla="*/ 121444 h 738188"/>
                <a:gd name="connsiteX93" fmla="*/ 600075 w 657225"/>
                <a:gd name="connsiteY93" fmla="*/ 104775 h 738188"/>
                <a:gd name="connsiteX94" fmla="*/ 595313 w 657225"/>
                <a:gd name="connsiteY94" fmla="*/ 100013 h 738188"/>
                <a:gd name="connsiteX95" fmla="*/ 590550 w 657225"/>
                <a:gd name="connsiteY95" fmla="*/ 100013 h 738188"/>
                <a:gd name="connsiteX96" fmla="*/ 581025 w 657225"/>
                <a:gd name="connsiteY96" fmla="*/ 104775 h 738188"/>
                <a:gd name="connsiteX97" fmla="*/ 566738 w 657225"/>
                <a:gd name="connsiteY97" fmla="*/ 114300 h 738188"/>
                <a:gd name="connsiteX98" fmla="*/ 557213 w 657225"/>
                <a:gd name="connsiteY98" fmla="*/ 116681 h 738188"/>
                <a:gd name="connsiteX99" fmla="*/ 559594 w 657225"/>
                <a:gd name="connsiteY99" fmla="*/ 121444 h 738188"/>
                <a:gd name="connsiteX100" fmla="*/ 559594 w 657225"/>
                <a:gd name="connsiteY100" fmla="*/ 130969 h 738188"/>
                <a:gd name="connsiteX101" fmla="*/ 552450 w 657225"/>
                <a:gd name="connsiteY101" fmla="*/ 126206 h 738188"/>
                <a:gd name="connsiteX102" fmla="*/ 540544 w 657225"/>
                <a:gd name="connsiteY102" fmla="*/ 123825 h 738188"/>
                <a:gd name="connsiteX103" fmla="*/ 540544 w 657225"/>
                <a:gd name="connsiteY103" fmla="*/ 123825 h 738188"/>
                <a:gd name="connsiteX104" fmla="*/ 526257 w 657225"/>
                <a:gd name="connsiteY104" fmla="*/ 152400 h 738188"/>
                <a:gd name="connsiteX105" fmla="*/ 509588 w 657225"/>
                <a:gd name="connsiteY105" fmla="*/ 152400 h 738188"/>
                <a:gd name="connsiteX106" fmla="*/ 497682 w 657225"/>
                <a:gd name="connsiteY106" fmla="*/ 147638 h 738188"/>
                <a:gd name="connsiteX107" fmla="*/ 490538 w 657225"/>
                <a:gd name="connsiteY107" fmla="*/ 157163 h 738188"/>
                <a:gd name="connsiteX108" fmla="*/ 473869 w 657225"/>
                <a:gd name="connsiteY108" fmla="*/ 154781 h 738188"/>
                <a:gd name="connsiteX109" fmla="*/ 469107 w 657225"/>
                <a:gd name="connsiteY109" fmla="*/ 145256 h 738188"/>
                <a:gd name="connsiteX110" fmla="*/ 457200 w 657225"/>
                <a:gd name="connsiteY110" fmla="*/ 133350 h 738188"/>
                <a:gd name="connsiteX111" fmla="*/ 433388 w 657225"/>
                <a:gd name="connsiteY111" fmla="*/ 126206 h 738188"/>
                <a:gd name="connsiteX112" fmla="*/ 426244 w 657225"/>
                <a:gd name="connsiteY112" fmla="*/ 133350 h 738188"/>
                <a:gd name="connsiteX113" fmla="*/ 414338 w 657225"/>
                <a:gd name="connsiteY113" fmla="*/ 128588 h 738188"/>
                <a:gd name="connsiteX114" fmla="*/ 402432 w 657225"/>
                <a:gd name="connsiteY114" fmla="*/ 128588 h 738188"/>
                <a:gd name="connsiteX115" fmla="*/ 402432 w 657225"/>
                <a:gd name="connsiteY115" fmla="*/ 140494 h 738188"/>
                <a:gd name="connsiteX116" fmla="*/ 402432 w 657225"/>
                <a:gd name="connsiteY116" fmla="*/ 145256 h 738188"/>
                <a:gd name="connsiteX117" fmla="*/ 395288 w 657225"/>
                <a:gd name="connsiteY117" fmla="*/ 152400 h 738188"/>
                <a:gd name="connsiteX118" fmla="*/ 385763 w 657225"/>
                <a:gd name="connsiteY118" fmla="*/ 147638 h 738188"/>
                <a:gd name="connsiteX119" fmla="*/ 369094 w 657225"/>
                <a:gd name="connsiteY119" fmla="*/ 140494 h 738188"/>
                <a:gd name="connsiteX120" fmla="*/ 364332 w 657225"/>
                <a:gd name="connsiteY120" fmla="*/ 126206 h 738188"/>
                <a:gd name="connsiteX121" fmla="*/ 364332 w 657225"/>
                <a:gd name="connsiteY121" fmla="*/ 111919 h 738188"/>
                <a:gd name="connsiteX122" fmla="*/ 340519 w 657225"/>
                <a:gd name="connsiteY122" fmla="*/ 119063 h 738188"/>
                <a:gd name="connsiteX123" fmla="*/ 333375 w 657225"/>
                <a:gd name="connsiteY123" fmla="*/ 107156 h 738188"/>
                <a:gd name="connsiteX124" fmla="*/ 319088 w 657225"/>
                <a:gd name="connsiteY124" fmla="*/ 104775 h 738188"/>
                <a:gd name="connsiteX125" fmla="*/ 302419 w 657225"/>
                <a:gd name="connsiteY125" fmla="*/ 119063 h 738188"/>
                <a:gd name="connsiteX126" fmla="*/ 292894 w 657225"/>
                <a:gd name="connsiteY126" fmla="*/ 130969 h 738188"/>
                <a:gd name="connsiteX127" fmla="*/ 292894 w 657225"/>
                <a:gd name="connsiteY127" fmla="*/ 130969 h 738188"/>
                <a:gd name="connsiteX128" fmla="*/ 269082 w 657225"/>
                <a:gd name="connsiteY128" fmla="*/ 130969 h 738188"/>
                <a:gd name="connsiteX129" fmla="*/ 259557 w 657225"/>
                <a:gd name="connsiteY129" fmla="*/ 135731 h 738188"/>
                <a:gd name="connsiteX130" fmla="*/ 252413 w 657225"/>
                <a:gd name="connsiteY130" fmla="*/ 114300 h 738188"/>
                <a:gd name="connsiteX131" fmla="*/ 259557 w 657225"/>
                <a:gd name="connsiteY131" fmla="*/ 104775 h 738188"/>
                <a:gd name="connsiteX132" fmla="*/ 252413 w 657225"/>
                <a:gd name="connsiteY132" fmla="*/ 100013 h 738188"/>
                <a:gd name="connsiteX133" fmla="*/ 252413 w 657225"/>
                <a:gd name="connsiteY133" fmla="*/ 83344 h 738188"/>
                <a:gd name="connsiteX134" fmla="*/ 259557 w 657225"/>
                <a:gd name="connsiteY134" fmla="*/ 71438 h 738188"/>
                <a:gd name="connsiteX135" fmla="*/ 254794 w 657225"/>
                <a:gd name="connsiteY135" fmla="*/ 61913 h 738188"/>
                <a:gd name="connsiteX136" fmla="*/ 242888 w 657225"/>
                <a:gd name="connsiteY136" fmla="*/ 52388 h 738188"/>
                <a:gd name="connsiteX137" fmla="*/ 223838 w 657225"/>
                <a:gd name="connsiteY137" fmla="*/ 40481 h 738188"/>
                <a:gd name="connsiteX138" fmla="*/ 223838 w 657225"/>
                <a:gd name="connsiteY138" fmla="*/ 40481 h 738188"/>
                <a:gd name="connsiteX139" fmla="*/ 209550 w 657225"/>
                <a:gd name="connsiteY139" fmla="*/ 47625 h 738188"/>
                <a:gd name="connsiteX140" fmla="*/ 202407 w 657225"/>
                <a:gd name="connsiteY140" fmla="*/ 54769 h 738188"/>
                <a:gd name="connsiteX141" fmla="*/ 185738 w 657225"/>
                <a:gd name="connsiteY141" fmla="*/ 33338 h 738188"/>
                <a:gd name="connsiteX142" fmla="*/ 178594 w 657225"/>
                <a:gd name="connsiteY142" fmla="*/ 21431 h 738188"/>
                <a:gd name="connsiteX143" fmla="*/ 171450 w 657225"/>
                <a:gd name="connsiteY143" fmla="*/ 26194 h 738188"/>
                <a:gd name="connsiteX144" fmla="*/ 164307 w 657225"/>
                <a:gd name="connsiteY144" fmla="*/ 30956 h 738188"/>
                <a:gd name="connsiteX145" fmla="*/ 152400 w 657225"/>
                <a:gd name="connsiteY145" fmla="*/ 30956 h 738188"/>
                <a:gd name="connsiteX146" fmla="*/ 145257 w 657225"/>
                <a:gd name="connsiteY146" fmla="*/ 19050 h 738188"/>
                <a:gd name="connsiteX147" fmla="*/ 92869 w 657225"/>
                <a:gd name="connsiteY147" fmla="*/ 0 h 73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57225" h="738188">
                  <a:moveTo>
                    <a:pt x="92869" y="0"/>
                  </a:moveTo>
                  <a:lnTo>
                    <a:pt x="100013" y="54769"/>
                  </a:lnTo>
                  <a:lnTo>
                    <a:pt x="109538" y="85725"/>
                  </a:lnTo>
                  <a:lnTo>
                    <a:pt x="97632" y="116681"/>
                  </a:lnTo>
                  <a:lnTo>
                    <a:pt x="104775" y="133350"/>
                  </a:lnTo>
                  <a:lnTo>
                    <a:pt x="104775" y="142875"/>
                  </a:lnTo>
                  <a:lnTo>
                    <a:pt x="116682" y="154781"/>
                  </a:lnTo>
                  <a:lnTo>
                    <a:pt x="116682" y="190500"/>
                  </a:lnTo>
                  <a:lnTo>
                    <a:pt x="111919" y="233363"/>
                  </a:lnTo>
                  <a:lnTo>
                    <a:pt x="104775" y="264319"/>
                  </a:lnTo>
                  <a:lnTo>
                    <a:pt x="97632" y="290513"/>
                  </a:lnTo>
                  <a:lnTo>
                    <a:pt x="90488" y="302419"/>
                  </a:lnTo>
                  <a:lnTo>
                    <a:pt x="107157" y="309563"/>
                  </a:lnTo>
                  <a:lnTo>
                    <a:pt x="104775" y="321469"/>
                  </a:lnTo>
                  <a:lnTo>
                    <a:pt x="88107" y="330994"/>
                  </a:lnTo>
                  <a:lnTo>
                    <a:pt x="61913" y="350044"/>
                  </a:lnTo>
                  <a:lnTo>
                    <a:pt x="42863" y="361950"/>
                  </a:lnTo>
                  <a:lnTo>
                    <a:pt x="35719" y="383381"/>
                  </a:lnTo>
                  <a:lnTo>
                    <a:pt x="50007" y="395288"/>
                  </a:lnTo>
                  <a:lnTo>
                    <a:pt x="61913" y="414338"/>
                  </a:lnTo>
                  <a:lnTo>
                    <a:pt x="69057" y="435769"/>
                  </a:lnTo>
                  <a:lnTo>
                    <a:pt x="52388" y="452438"/>
                  </a:lnTo>
                  <a:lnTo>
                    <a:pt x="52388" y="452438"/>
                  </a:lnTo>
                  <a:lnTo>
                    <a:pt x="35719" y="469106"/>
                  </a:lnTo>
                  <a:lnTo>
                    <a:pt x="45244" y="497681"/>
                  </a:lnTo>
                  <a:lnTo>
                    <a:pt x="52388" y="509588"/>
                  </a:lnTo>
                  <a:lnTo>
                    <a:pt x="40482" y="535781"/>
                  </a:lnTo>
                  <a:lnTo>
                    <a:pt x="19050" y="552450"/>
                  </a:lnTo>
                  <a:lnTo>
                    <a:pt x="19050" y="564356"/>
                  </a:lnTo>
                  <a:lnTo>
                    <a:pt x="23813" y="588169"/>
                  </a:lnTo>
                  <a:lnTo>
                    <a:pt x="35719" y="597694"/>
                  </a:lnTo>
                  <a:lnTo>
                    <a:pt x="19050" y="623888"/>
                  </a:lnTo>
                  <a:lnTo>
                    <a:pt x="28575" y="640556"/>
                  </a:lnTo>
                  <a:lnTo>
                    <a:pt x="9525" y="659606"/>
                  </a:lnTo>
                  <a:lnTo>
                    <a:pt x="0" y="673894"/>
                  </a:lnTo>
                  <a:lnTo>
                    <a:pt x="23813" y="690563"/>
                  </a:lnTo>
                  <a:lnTo>
                    <a:pt x="26194" y="702469"/>
                  </a:lnTo>
                  <a:lnTo>
                    <a:pt x="52388" y="707231"/>
                  </a:lnTo>
                  <a:lnTo>
                    <a:pt x="78582" y="731044"/>
                  </a:lnTo>
                  <a:lnTo>
                    <a:pt x="85725" y="738188"/>
                  </a:lnTo>
                  <a:lnTo>
                    <a:pt x="97632" y="716756"/>
                  </a:lnTo>
                  <a:lnTo>
                    <a:pt x="130969" y="692944"/>
                  </a:lnTo>
                  <a:lnTo>
                    <a:pt x="147638" y="688181"/>
                  </a:lnTo>
                  <a:lnTo>
                    <a:pt x="157163" y="681038"/>
                  </a:lnTo>
                  <a:lnTo>
                    <a:pt x="145257" y="664369"/>
                  </a:lnTo>
                  <a:lnTo>
                    <a:pt x="133350" y="664369"/>
                  </a:lnTo>
                  <a:lnTo>
                    <a:pt x="121444" y="657225"/>
                  </a:lnTo>
                  <a:lnTo>
                    <a:pt x="123825" y="626269"/>
                  </a:lnTo>
                  <a:lnTo>
                    <a:pt x="140494" y="609600"/>
                  </a:lnTo>
                  <a:lnTo>
                    <a:pt x="166688" y="588169"/>
                  </a:lnTo>
                  <a:lnTo>
                    <a:pt x="195263" y="564356"/>
                  </a:lnTo>
                  <a:lnTo>
                    <a:pt x="216694" y="554831"/>
                  </a:lnTo>
                  <a:lnTo>
                    <a:pt x="245269" y="547688"/>
                  </a:lnTo>
                  <a:lnTo>
                    <a:pt x="266700" y="542925"/>
                  </a:lnTo>
                  <a:lnTo>
                    <a:pt x="278607" y="533400"/>
                  </a:lnTo>
                  <a:lnTo>
                    <a:pt x="290513" y="521494"/>
                  </a:lnTo>
                  <a:lnTo>
                    <a:pt x="311944" y="521494"/>
                  </a:lnTo>
                  <a:lnTo>
                    <a:pt x="338138" y="516731"/>
                  </a:lnTo>
                  <a:lnTo>
                    <a:pt x="350044" y="504825"/>
                  </a:lnTo>
                  <a:lnTo>
                    <a:pt x="388144" y="497681"/>
                  </a:lnTo>
                  <a:lnTo>
                    <a:pt x="407194" y="490538"/>
                  </a:lnTo>
                  <a:lnTo>
                    <a:pt x="428625" y="476250"/>
                  </a:lnTo>
                  <a:lnTo>
                    <a:pt x="435769" y="457200"/>
                  </a:lnTo>
                  <a:lnTo>
                    <a:pt x="438150" y="438150"/>
                  </a:lnTo>
                  <a:lnTo>
                    <a:pt x="454819" y="419100"/>
                  </a:lnTo>
                  <a:lnTo>
                    <a:pt x="485775" y="404813"/>
                  </a:lnTo>
                  <a:lnTo>
                    <a:pt x="511969" y="388144"/>
                  </a:lnTo>
                  <a:lnTo>
                    <a:pt x="531019" y="369094"/>
                  </a:lnTo>
                  <a:lnTo>
                    <a:pt x="552450" y="357188"/>
                  </a:lnTo>
                  <a:lnTo>
                    <a:pt x="569119" y="345281"/>
                  </a:lnTo>
                  <a:lnTo>
                    <a:pt x="583407" y="342900"/>
                  </a:lnTo>
                  <a:lnTo>
                    <a:pt x="595313" y="335756"/>
                  </a:lnTo>
                  <a:lnTo>
                    <a:pt x="600075" y="316706"/>
                  </a:lnTo>
                  <a:lnTo>
                    <a:pt x="611982" y="309563"/>
                  </a:lnTo>
                  <a:lnTo>
                    <a:pt x="633413" y="288131"/>
                  </a:lnTo>
                  <a:lnTo>
                    <a:pt x="645319" y="276225"/>
                  </a:lnTo>
                  <a:lnTo>
                    <a:pt x="645319" y="245269"/>
                  </a:lnTo>
                  <a:lnTo>
                    <a:pt x="631032" y="240506"/>
                  </a:lnTo>
                  <a:lnTo>
                    <a:pt x="638175" y="226219"/>
                  </a:lnTo>
                  <a:lnTo>
                    <a:pt x="621507" y="216694"/>
                  </a:lnTo>
                  <a:lnTo>
                    <a:pt x="616744" y="190500"/>
                  </a:lnTo>
                  <a:lnTo>
                    <a:pt x="616744" y="183356"/>
                  </a:lnTo>
                  <a:lnTo>
                    <a:pt x="628650" y="173831"/>
                  </a:lnTo>
                  <a:lnTo>
                    <a:pt x="645319" y="166688"/>
                  </a:lnTo>
                  <a:lnTo>
                    <a:pt x="657225" y="166688"/>
                  </a:lnTo>
                  <a:lnTo>
                    <a:pt x="657225" y="150019"/>
                  </a:lnTo>
                  <a:lnTo>
                    <a:pt x="650082" y="135731"/>
                  </a:lnTo>
                  <a:lnTo>
                    <a:pt x="633413" y="135731"/>
                  </a:lnTo>
                  <a:lnTo>
                    <a:pt x="623888" y="135731"/>
                  </a:lnTo>
                  <a:lnTo>
                    <a:pt x="623888" y="119063"/>
                  </a:lnTo>
                  <a:lnTo>
                    <a:pt x="623888" y="102394"/>
                  </a:lnTo>
                  <a:lnTo>
                    <a:pt x="611982" y="121444"/>
                  </a:lnTo>
                  <a:lnTo>
                    <a:pt x="607219" y="121444"/>
                  </a:lnTo>
                  <a:lnTo>
                    <a:pt x="600075" y="104775"/>
                  </a:lnTo>
                  <a:lnTo>
                    <a:pt x="595313" y="100013"/>
                  </a:lnTo>
                  <a:lnTo>
                    <a:pt x="590550" y="100013"/>
                  </a:lnTo>
                  <a:lnTo>
                    <a:pt x="581025" y="104775"/>
                  </a:lnTo>
                  <a:lnTo>
                    <a:pt x="566738" y="114300"/>
                  </a:lnTo>
                  <a:lnTo>
                    <a:pt x="557213" y="116681"/>
                  </a:lnTo>
                  <a:lnTo>
                    <a:pt x="559594" y="121444"/>
                  </a:lnTo>
                  <a:lnTo>
                    <a:pt x="559594" y="130969"/>
                  </a:lnTo>
                  <a:lnTo>
                    <a:pt x="552450" y="126206"/>
                  </a:lnTo>
                  <a:lnTo>
                    <a:pt x="540544" y="123825"/>
                  </a:lnTo>
                  <a:lnTo>
                    <a:pt x="540544" y="123825"/>
                  </a:lnTo>
                  <a:lnTo>
                    <a:pt x="526257" y="152400"/>
                  </a:lnTo>
                  <a:lnTo>
                    <a:pt x="509588" y="152400"/>
                  </a:lnTo>
                  <a:lnTo>
                    <a:pt x="497682" y="147638"/>
                  </a:lnTo>
                  <a:lnTo>
                    <a:pt x="490538" y="157163"/>
                  </a:lnTo>
                  <a:lnTo>
                    <a:pt x="473869" y="154781"/>
                  </a:lnTo>
                  <a:lnTo>
                    <a:pt x="469107" y="145256"/>
                  </a:lnTo>
                  <a:lnTo>
                    <a:pt x="457200" y="133350"/>
                  </a:lnTo>
                  <a:lnTo>
                    <a:pt x="433388" y="126206"/>
                  </a:lnTo>
                  <a:lnTo>
                    <a:pt x="426244" y="133350"/>
                  </a:lnTo>
                  <a:lnTo>
                    <a:pt x="414338" y="128588"/>
                  </a:lnTo>
                  <a:lnTo>
                    <a:pt x="402432" y="128588"/>
                  </a:lnTo>
                  <a:lnTo>
                    <a:pt x="402432" y="140494"/>
                  </a:lnTo>
                  <a:lnTo>
                    <a:pt x="402432" y="145256"/>
                  </a:lnTo>
                  <a:lnTo>
                    <a:pt x="395288" y="152400"/>
                  </a:lnTo>
                  <a:lnTo>
                    <a:pt x="385763" y="147638"/>
                  </a:lnTo>
                  <a:lnTo>
                    <a:pt x="369094" y="140494"/>
                  </a:lnTo>
                  <a:lnTo>
                    <a:pt x="364332" y="126206"/>
                  </a:lnTo>
                  <a:lnTo>
                    <a:pt x="364332" y="111919"/>
                  </a:lnTo>
                  <a:lnTo>
                    <a:pt x="340519" y="119063"/>
                  </a:lnTo>
                  <a:lnTo>
                    <a:pt x="333375" y="107156"/>
                  </a:lnTo>
                  <a:lnTo>
                    <a:pt x="319088" y="104775"/>
                  </a:lnTo>
                  <a:lnTo>
                    <a:pt x="302419" y="119063"/>
                  </a:lnTo>
                  <a:lnTo>
                    <a:pt x="292894" y="130969"/>
                  </a:lnTo>
                  <a:lnTo>
                    <a:pt x="292894" y="130969"/>
                  </a:lnTo>
                  <a:lnTo>
                    <a:pt x="269082" y="130969"/>
                  </a:lnTo>
                  <a:lnTo>
                    <a:pt x="259557" y="135731"/>
                  </a:lnTo>
                  <a:lnTo>
                    <a:pt x="252413" y="114300"/>
                  </a:lnTo>
                  <a:lnTo>
                    <a:pt x="259557" y="104775"/>
                  </a:lnTo>
                  <a:lnTo>
                    <a:pt x="252413" y="100013"/>
                  </a:lnTo>
                  <a:lnTo>
                    <a:pt x="252413" y="83344"/>
                  </a:lnTo>
                  <a:lnTo>
                    <a:pt x="259557" y="71438"/>
                  </a:lnTo>
                  <a:lnTo>
                    <a:pt x="254794" y="61913"/>
                  </a:lnTo>
                  <a:lnTo>
                    <a:pt x="242888" y="52388"/>
                  </a:lnTo>
                  <a:lnTo>
                    <a:pt x="223838" y="40481"/>
                  </a:lnTo>
                  <a:lnTo>
                    <a:pt x="223838" y="40481"/>
                  </a:lnTo>
                  <a:lnTo>
                    <a:pt x="209550" y="47625"/>
                  </a:lnTo>
                  <a:lnTo>
                    <a:pt x="202407" y="54769"/>
                  </a:lnTo>
                  <a:lnTo>
                    <a:pt x="185738" y="33338"/>
                  </a:lnTo>
                  <a:lnTo>
                    <a:pt x="178594" y="21431"/>
                  </a:lnTo>
                  <a:lnTo>
                    <a:pt x="171450" y="26194"/>
                  </a:lnTo>
                  <a:lnTo>
                    <a:pt x="164307" y="30956"/>
                  </a:lnTo>
                  <a:lnTo>
                    <a:pt x="152400" y="30956"/>
                  </a:lnTo>
                  <a:lnTo>
                    <a:pt x="145257" y="19050"/>
                  </a:lnTo>
                  <a:lnTo>
                    <a:pt x="92869"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grpSp>
        <p:nvGrpSpPr>
          <p:cNvPr id="10" name="Grupo 9">
            <a:extLst>
              <a:ext uri="{FF2B5EF4-FFF2-40B4-BE49-F238E27FC236}">
                <a16:creationId xmlns:a16="http://schemas.microsoft.com/office/drawing/2014/main" id="{DC1EAADF-1873-42AC-9FFF-A77BDE7233C3}"/>
              </a:ext>
            </a:extLst>
          </p:cNvPr>
          <p:cNvGrpSpPr/>
          <p:nvPr/>
        </p:nvGrpSpPr>
        <p:grpSpPr>
          <a:xfrm>
            <a:off x="8316868" y="3616793"/>
            <a:ext cx="3495472" cy="2521293"/>
            <a:chOff x="2276207" y="3837385"/>
            <a:chExt cx="8122186" cy="5954316"/>
          </a:xfrm>
        </p:grpSpPr>
        <p:pic>
          <p:nvPicPr>
            <p:cNvPr id="11" name="Imagen 10">
              <a:extLst>
                <a:ext uri="{FF2B5EF4-FFF2-40B4-BE49-F238E27FC236}">
                  <a16:creationId xmlns:a16="http://schemas.microsoft.com/office/drawing/2014/main" id="{CACDEAFF-C3CE-4B59-94CC-2DED59BE6ACD}"/>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b="13177"/>
            <a:stretch/>
          </p:blipFill>
          <p:spPr>
            <a:xfrm>
              <a:off x="2276207" y="3837385"/>
              <a:ext cx="8122186" cy="5954316"/>
            </a:xfrm>
            <a:prstGeom prst="rect">
              <a:avLst/>
            </a:prstGeom>
          </p:spPr>
        </p:pic>
        <p:pic>
          <p:nvPicPr>
            <p:cNvPr id="12" name="Imagen 11">
              <a:extLst>
                <a:ext uri="{FF2B5EF4-FFF2-40B4-BE49-F238E27FC236}">
                  <a16:creationId xmlns:a16="http://schemas.microsoft.com/office/drawing/2014/main" id="{68032597-F9DA-40C8-B290-4127DD1210C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18" b="92398" l="3922" r="90850">
                          <a14:foregroundMark x1="24837" y1="16959" x2="33987" y2="47368"/>
                          <a14:foregroundMark x1="11765" y1="49708" x2="73856" y2="33918"/>
                          <a14:foregroundMark x1="24837" y1="94152" x2="37908" y2="62573"/>
                          <a14:foregroundMark x1="3922" y1="43275" x2="3922" y2="43275"/>
                          <a14:foregroundMark x1="91503" y1="29825" x2="91503" y2="29825"/>
                          <a14:foregroundMark x1="46405" y1="7018" x2="46405" y2="7018"/>
                        </a14:backgroundRemoval>
                      </a14:imgEffect>
                    </a14:imgLayer>
                  </a14:imgProps>
                </a:ext>
              </a:extLst>
            </a:blip>
            <a:stretch>
              <a:fillRect/>
            </a:stretch>
          </p:blipFill>
          <p:spPr>
            <a:xfrm>
              <a:off x="5915025" y="6773437"/>
              <a:ext cx="1472054" cy="1713337"/>
            </a:xfrm>
            <a:prstGeom prst="rect">
              <a:avLst/>
            </a:prstGeom>
          </p:spPr>
        </p:pic>
      </p:grpSp>
      <p:sp>
        <p:nvSpPr>
          <p:cNvPr id="13" name="Flecha: doblada 12">
            <a:extLst>
              <a:ext uri="{FF2B5EF4-FFF2-40B4-BE49-F238E27FC236}">
                <a16:creationId xmlns:a16="http://schemas.microsoft.com/office/drawing/2014/main" id="{8FDDE5A2-056E-4476-A0D9-2EC020C5F16D}"/>
              </a:ext>
            </a:extLst>
          </p:cNvPr>
          <p:cNvSpPr/>
          <p:nvPr/>
        </p:nvSpPr>
        <p:spPr>
          <a:xfrm rot="5400000">
            <a:off x="8567444" y="2833045"/>
            <a:ext cx="2269617" cy="970543"/>
          </a:xfrm>
          <a:prstGeom prst="bentArrow">
            <a:avLst>
              <a:gd name="adj1" fmla="val 13975"/>
              <a:gd name="adj2" fmla="val 16982"/>
              <a:gd name="adj3" fmla="val 15979"/>
              <a:gd name="adj4" fmla="val 15686"/>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endParaRPr>
          </a:p>
        </p:txBody>
      </p:sp>
      <p:grpSp>
        <p:nvGrpSpPr>
          <p:cNvPr id="14" name="Grupo 13">
            <a:extLst>
              <a:ext uri="{FF2B5EF4-FFF2-40B4-BE49-F238E27FC236}">
                <a16:creationId xmlns:a16="http://schemas.microsoft.com/office/drawing/2014/main" id="{8B58EE3D-36BD-4A25-B69C-847006E1C0BD}"/>
              </a:ext>
            </a:extLst>
          </p:cNvPr>
          <p:cNvGrpSpPr/>
          <p:nvPr/>
        </p:nvGrpSpPr>
        <p:grpSpPr>
          <a:xfrm>
            <a:off x="1785595" y="1973593"/>
            <a:ext cx="1554177" cy="1440000"/>
            <a:chOff x="880525" y="1183630"/>
            <a:chExt cx="1459067" cy="1440000"/>
          </a:xfrm>
          <a:effectLst>
            <a:outerShdw blurRad="50800" dist="38100" dir="2700000" algn="tl" rotWithShape="0">
              <a:prstClr val="black">
                <a:alpha val="40000"/>
              </a:prstClr>
            </a:outerShdw>
          </a:effectLst>
        </p:grpSpPr>
        <p:sp>
          <p:nvSpPr>
            <p:cNvPr id="15" name="Elipse 14">
              <a:extLst>
                <a:ext uri="{FF2B5EF4-FFF2-40B4-BE49-F238E27FC236}">
                  <a16:creationId xmlns:a16="http://schemas.microsoft.com/office/drawing/2014/main" id="{3E3E1DC9-7627-4D22-81F3-D0E435BC8A62}"/>
                </a:ext>
              </a:extLst>
            </p:cNvPr>
            <p:cNvSpPr/>
            <p:nvPr/>
          </p:nvSpPr>
          <p:spPr>
            <a:xfrm>
              <a:off x="899592" y="1183630"/>
              <a:ext cx="1440000" cy="1440000"/>
            </a:xfrm>
            <a:prstGeom prst="ellipse">
              <a:avLst/>
            </a:prstGeom>
            <a:solidFill>
              <a:srgbClr val="009DD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Narrow" panose="020B0606020202030204" pitchFamily="34" charset="0"/>
              </a:endParaRPr>
            </a:p>
          </p:txBody>
        </p:sp>
        <p:sp>
          <p:nvSpPr>
            <p:cNvPr id="16" name="2 Subtítulo">
              <a:extLst>
                <a:ext uri="{FF2B5EF4-FFF2-40B4-BE49-F238E27FC236}">
                  <a16:creationId xmlns:a16="http://schemas.microsoft.com/office/drawing/2014/main" id="{D73CE61B-A36F-4C93-AFE7-D224E4510D43}"/>
                </a:ext>
              </a:extLst>
            </p:cNvPr>
            <p:cNvSpPr txBox="1">
              <a:spLocks/>
            </p:cNvSpPr>
            <p:nvPr/>
          </p:nvSpPr>
          <p:spPr>
            <a:xfrm>
              <a:off x="880525" y="1505003"/>
              <a:ext cx="1440000" cy="842648"/>
            </a:xfrm>
            <a:prstGeom prst="rect">
              <a:avLst/>
            </a:prstGeom>
            <a:no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S" sz="2000" dirty="0">
                  <a:solidFill>
                    <a:schemeClr val="bg1"/>
                  </a:solidFill>
                  <a:latin typeface="Arial Narrow" panose="020B0606020202030204" pitchFamily="34" charset="0"/>
                </a:rPr>
                <a:t>Año constitución </a:t>
              </a:r>
              <a:r>
                <a:rPr lang="es-ES" sz="2000" b="1" dirty="0">
                  <a:solidFill>
                    <a:schemeClr val="bg1"/>
                  </a:solidFill>
                  <a:latin typeface="Arial Narrow" panose="020B0606020202030204" pitchFamily="34" charset="0"/>
                </a:rPr>
                <a:t>1988</a:t>
              </a:r>
            </a:p>
          </p:txBody>
        </p:sp>
      </p:grpSp>
      <p:grpSp>
        <p:nvGrpSpPr>
          <p:cNvPr id="17" name="Grupo 16">
            <a:extLst>
              <a:ext uri="{FF2B5EF4-FFF2-40B4-BE49-F238E27FC236}">
                <a16:creationId xmlns:a16="http://schemas.microsoft.com/office/drawing/2014/main" id="{3D176A38-F370-4247-AAF0-B28124BAC9E8}"/>
              </a:ext>
            </a:extLst>
          </p:cNvPr>
          <p:cNvGrpSpPr/>
          <p:nvPr/>
        </p:nvGrpSpPr>
        <p:grpSpPr>
          <a:xfrm>
            <a:off x="501330" y="3605441"/>
            <a:ext cx="2160000" cy="2160000"/>
            <a:chOff x="899590" y="807550"/>
            <a:chExt cx="2160000" cy="2160000"/>
          </a:xfrm>
          <a:effectLst>
            <a:outerShdw blurRad="50800" dist="38100" dir="2700000" algn="tl" rotWithShape="0">
              <a:prstClr val="black">
                <a:alpha val="40000"/>
              </a:prstClr>
            </a:outerShdw>
          </a:effectLst>
        </p:grpSpPr>
        <p:sp>
          <p:nvSpPr>
            <p:cNvPr id="18" name="Elipse 17">
              <a:extLst>
                <a:ext uri="{FF2B5EF4-FFF2-40B4-BE49-F238E27FC236}">
                  <a16:creationId xmlns:a16="http://schemas.microsoft.com/office/drawing/2014/main" id="{A5E6C291-2046-45DE-86C6-54BC6EC95F53}"/>
                </a:ext>
              </a:extLst>
            </p:cNvPr>
            <p:cNvSpPr/>
            <p:nvPr/>
          </p:nvSpPr>
          <p:spPr>
            <a:xfrm>
              <a:off x="899590" y="807550"/>
              <a:ext cx="2160000" cy="2160000"/>
            </a:xfrm>
            <a:prstGeom prst="ellipse">
              <a:avLst/>
            </a:prstGeom>
            <a:solidFill>
              <a:srgbClr val="00976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Narrow" panose="020B0606020202030204" pitchFamily="34" charset="0"/>
              </a:endParaRPr>
            </a:p>
          </p:txBody>
        </p:sp>
        <p:sp>
          <p:nvSpPr>
            <p:cNvPr id="19" name="2 Subtítulo">
              <a:extLst>
                <a:ext uri="{FF2B5EF4-FFF2-40B4-BE49-F238E27FC236}">
                  <a16:creationId xmlns:a16="http://schemas.microsoft.com/office/drawing/2014/main" id="{F2F5AC4A-C60F-4AF5-9362-732FDCFDB033}"/>
                </a:ext>
              </a:extLst>
            </p:cNvPr>
            <p:cNvSpPr txBox="1">
              <a:spLocks/>
            </p:cNvSpPr>
            <p:nvPr/>
          </p:nvSpPr>
          <p:spPr>
            <a:xfrm>
              <a:off x="946133" y="1072145"/>
              <a:ext cx="2066914" cy="1516906"/>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S" sz="2000" b="1" dirty="0">
                  <a:solidFill>
                    <a:schemeClr val="bg1"/>
                  </a:solidFill>
                  <a:latin typeface="Arial Narrow" panose="020B0606020202030204" pitchFamily="34" charset="0"/>
                </a:rPr>
                <a:t>ELA</a:t>
              </a:r>
            </a:p>
            <a:p>
              <a:pPr marL="0" indent="0" algn="ctr">
                <a:buNone/>
              </a:pPr>
              <a:r>
                <a:rPr lang="es-ES" sz="2000" dirty="0">
                  <a:solidFill>
                    <a:schemeClr val="bg1"/>
                  </a:solidFill>
                  <a:latin typeface="Arial Narrow" panose="020B0606020202030204" pitchFamily="34" charset="0"/>
                </a:rPr>
                <a:t>Responsable del saneamiento de las aguas residuales</a:t>
              </a:r>
            </a:p>
          </p:txBody>
        </p:sp>
      </p:grpSp>
      <p:grpSp>
        <p:nvGrpSpPr>
          <p:cNvPr id="20" name="Grupo 19">
            <a:extLst>
              <a:ext uri="{FF2B5EF4-FFF2-40B4-BE49-F238E27FC236}">
                <a16:creationId xmlns:a16="http://schemas.microsoft.com/office/drawing/2014/main" id="{6FE4658D-8A35-44FA-B13D-9D1F5245783A}"/>
              </a:ext>
            </a:extLst>
          </p:cNvPr>
          <p:cNvGrpSpPr/>
          <p:nvPr/>
        </p:nvGrpSpPr>
        <p:grpSpPr>
          <a:xfrm>
            <a:off x="3089050" y="3365107"/>
            <a:ext cx="3774888" cy="3527385"/>
            <a:chOff x="2295373" y="3655333"/>
            <a:chExt cx="3774888" cy="3527385"/>
          </a:xfrm>
        </p:grpSpPr>
        <p:grpSp>
          <p:nvGrpSpPr>
            <p:cNvPr id="21" name="Grupo 20">
              <a:extLst>
                <a:ext uri="{FF2B5EF4-FFF2-40B4-BE49-F238E27FC236}">
                  <a16:creationId xmlns:a16="http://schemas.microsoft.com/office/drawing/2014/main" id="{3110A09D-5B68-40B6-846E-D95441822D7A}"/>
                </a:ext>
              </a:extLst>
            </p:cNvPr>
            <p:cNvGrpSpPr/>
            <p:nvPr/>
          </p:nvGrpSpPr>
          <p:grpSpPr>
            <a:xfrm>
              <a:off x="2295373" y="3655333"/>
              <a:ext cx="2160000" cy="2160000"/>
              <a:chOff x="899590" y="807550"/>
              <a:chExt cx="2160000" cy="2160000"/>
            </a:xfrm>
            <a:effectLst>
              <a:outerShdw blurRad="50800" dist="38100" dir="2700000" algn="tl" rotWithShape="0">
                <a:prstClr val="black">
                  <a:alpha val="40000"/>
                </a:prstClr>
              </a:outerShdw>
            </a:effectLst>
          </p:grpSpPr>
          <p:sp>
            <p:nvSpPr>
              <p:cNvPr id="25" name="Elipse 24">
                <a:extLst>
                  <a:ext uri="{FF2B5EF4-FFF2-40B4-BE49-F238E27FC236}">
                    <a16:creationId xmlns:a16="http://schemas.microsoft.com/office/drawing/2014/main" id="{9D7857FD-3827-474F-A3B7-DCC7DE263653}"/>
                  </a:ext>
                </a:extLst>
              </p:cNvPr>
              <p:cNvSpPr/>
              <p:nvPr/>
            </p:nvSpPr>
            <p:spPr>
              <a:xfrm>
                <a:off x="899590" y="807550"/>
                <a:ext cx="2160000" cy="2160000"/>
              </a:xfrm>
              <a:prstGeom prst="ellipse">
                <a:avLst/>
              </a:prstGeom>
              <a:solidFill>
                <a:srgbClr val="00974A">
                  <a:alpha val="60000"/>
                </a:srgbClr>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Narrow" panose="020B0606020202030204" pitchFamily="34" charset="0"/>
                </a:endParaRPr>
              </a:p>
            </p:txBody>
          </p:sp>
          <p:sp>
            <p:nvSpPr>
              <p:cNvPr id="26" name="2 Subtítulo">
                <a:extLst>
                  <a:ext uri="{FF2B5EF4-FFF2-40B4-BE49-F238E27FC236}">
                    <a16:creationId xmlns:a16="http://schemas.microsoft.com/office/drawing/2014/main" id="{89A71846-0C80-4D2E-A6CA-C5119977B1EC}"/>
                  </a:ext>
                </a:extLst>
              </p:cNvPr>
              <p:cNvSpPr txBox="1">
                <a:spLocks/>
              </p:cNvSpPr>
              <p:nvPr/>
            </p:nvSpPr>
            <p:spPr>
              <a:xfrm>
                <a:off x="946133" y="1072145"/>
                <a:ext cx="2066914" cy="1516906"/>
              </a:xfrm>
              <a:prstGeom prst="rect">
                <a:avLst/>
              </a:prstGeom>
              <a:noFill/>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S" sz="2000" b="1" dirty="0">
                    <a:solidFill>
                      <a:schemeClr val="bg1"/>
                    </a:solidFill>
                    <a:latin typeface="Arial Narrow" panose="020B0606020202030204" pitchFamily="34" charset="0"/>
                  </a:rPr>
                  <a:t>Integrantes</a:t>
                </a:r>
              </a:p>
              <a:p>
                <a:pPr marL="0" indent="0" algn="ctr">
                  <a:buNone/>
                </a:pPr>
                <a:r>
                  <a:rPr lang="es-ES" sz="2000" dirty="0">
                    <a:solidFill>
                      <a:schemeClr val="bg1"/>
                    </a:solidFill>
                    <a:latin typeface="Arial Narrow" panose="020B0606020202030204" pitchFamily="34" charset="0"/>
                  </a:rPr>
                  <a:t>67 municipios del </a:t>
                </a:r>
                <a:r>
                  <a:rPr lang="es-ES" sz="2000" b="1" dirty="0" err="1">
                    <a:solidFill>
                      <a:schemeClr val="bg1"/>
                    </a:solidFill>
                    <a:latin typeface="Arial Narrow" panose="020B0606020202030204" pitchFamily="34" charset="0"/>
                  </a:rPr>
                  <a:t>B</a:t>
                </a:r>
                <a:r>
                  <a:rPr lang="es-ES" sz="2000" dirty="0" err="1">
                    <a:solidFill>
                      <a:schemeClr val="bg1"/>
                    </a:solidFill>
                    <a:latin typeface="Arial Narrow" panose="020B0606020202030204" pitchFamily="34" charset="0"/>
                  </a:rPr>
                  <a:t>arcelonès</a:t>
                </a:r>
                <a:r>
                  <a:rPr lang="es-ES" sz="2000" dirty="0">
                    <a:solidFill>
                      <a:schemeClr val="bg1"/>
                    </a:solidFill>
                    <a:latin typeface="Arial Narrow" panose="020B0606020202030204" pitchFamily="34" charset="0"/>
                  </a:rPr>
                  <a:t>, </a:t>
                </a:r>
                <a:r>
                  <a:rPr lang="es-ES" sz="2000" b="1" dirty="0" err="1">
                    <a:solidFill>
                      <a:schemeClr val="bg1"/>
                    </a:solidFill>
                    <a:latin typeface="Arial Narrow" panose="020B0606020202030204" pitchFamily="34" charset="0"/>
                  </a:rPr>
                  <a:t>M</a:t>
                </a:r>
                <a:r>
                  <a:rPr lang="es-ES" sz="2000" dirty="0" err="1">
                    <a:solidFill>
                      <a:schemeClr val="bg1"/>
                    </a:solidFill>
                    <a:latin typeface="Arial Narrow" panose="020B0606020202030204" pitchFamily="34" charset="0"/>
                  </a:rPr>
                  <a:t>oianès</a:t>
                </a:r>
                <a:r>
                  <a:rPr lang="es-ES" sz="2000" dirty="0">
                    <a:solidFill>
                      <a:schemeClr val="bg1"/>
                    </a:solidFill>
                    <a:latin typeface="Arial Narrow" panose="020B0606020202030204" pitchFamily="34" charset="0"/>
                  </a:rPr>
                  <a:t>, </a:t>
                </a:r>
                <a:r>
                  <a:rPr lang="es-ES" sz="2000" b="1" dirty="0" err="1">
                    <a:solidFill>
                      <a:schemeClr val="bg1"/>
                    </a:solidFill>
                    <a:latin typeface="Arial Narrow" panose="020B0606020202030204" pitchFamily="34" charset="0"/>
                  </a:rPr>
                  <a:t>O</a:t>
                </a:r>
                <a:r>
                  <a:rPr lang="es-ES" sz="2000" dirty="0" err="1">
                    <a:solidFill>
                      <a:schemeClr val="bg1"/>
                    </a:solidFill>
                    <a:latin typeface="Arial Narrow" panose="020B0606020202030204" pitchFamily="34" charset="0"/>
                  </a:rPr>
                  <a:t>sona</a:t>
                </a:r>
                <a:r>
                  <a:rPr lang="es-ES" sz="2000" dirty="0">
                    <a:solidFill>
                      <a:schemeClr val="bg1"/>
                    </a:solidFill>
                    <a:latin typeface="Arial Narrow" panose="020B0606020202030204" pitchFamily="34" charset="0"/>
                  </a:rPr>
                  <a:t>, </a:t>
                </a:r>
                <a:r>
                  <a:rPr lang="es-ES" sz="2000" b="1" dirty="0">
                    <a:solidFill>
                      <a:schemeClr val="bg1"/>
                    </a:solidFill>
                    <a:latin typeface="Arial Narrow" panose="020B0606020202030204" pitchFamily="34" charset="0"/>
                  </a:rPr>
                  <a:t>V</a:t>
                </a:r>
                <a:r>
                  <a:rPr lang="es-ES" sz="2000" dirty="0">
                    <a:solidFill>
                      <a:schemeClr val="bg1"/>
                    </a:solidFill>
                    <a:latin typeface="Arial Narrow" panose="020B0606020202030204" pitchFamily="34" charset="0"/>
                  </a:rPr>
                  <a:t>allès </a:t>
                </a:r>
                <a:r>
                  <a:rPr lang="es-ES" sz="2000" b="1" dirty="0">
                    <a:solidFill>
                      <a:schemeClr val="bg1"/>
                    </a:solidFill>
                    <a:latin typeface="Arial Narrow" panose="020B0606020202030204" pitchFamily="34" charset="0"/>
                  </a:rPr>
                  <a:t>O</a:t>
                </a:r>
                <a:r>
                  <a:rPr lang="es-ES" sz="2000" dirty="0">
                    <a:solidFill>
                      <a:schemeClr val="bg1"/>
                    </a:solidFill>
                    <a:latin typeface="Arial Narrow" panose="020B0606020202030204" pitchFamily="34" charset="0"/>
                  </a:rPr>
                  <a:t>ccidental y</a:t>
                </a:r>
              </a:p>
              <a:p>
                <a:pPr marL="0" indent="0" algn="ctr">
                  <a:buNone/>
                </a:pPr>
                <a:r>
                  <a:rPr lang="es-ES" sz="2000" dirty="0">
                    <a:solidFill>
                      <a:schemeClr val="bg1"/>
                    </a:solidFill>
                    <a:latin typeface="Arial Narrow" panose="020B0606020202030204" pitchFamily="34" charset="0"/>
                  </a:rPr>
                  <a:t>     </a:t>
                </a:r>
                <a:r>
                  <a:rPr lang="es-ES" sz="2000" b="1" dirty="0">
                    <a:solidFill>
                      <a:schemeClr val="bg1"/>
                    </a:solidFill>
                    <a:latin typeface="Arial Narrow" panose="020B0606020202030204" pitchFamily="34" charset="0"/>
                  </a:rPr>
                  <a:t>V</a:t>
                </a:r>
                <a:r>
                  <a:rPr lang="es-ES" sz="2000" dirty="0">
                    <a:solidFill>
                      <a:schemeClr val="bg1"/>
                    </a:solidFill>
                    <a:latin typeface="Arial Narrow" panose="020B0606020202030204" pitchFamily="34" charset="0"/>
                  </a:rPr>
                  <a:t>allès </a:t>
                </a:r>
                <a:r>
                  <a:rPr lang="es-ES" sz="2000" b="1" dirty="0">
                    <a:solidFill>
                      <a:schemeClr val="bg1"/>
                    </a:solidFill>
                    <a:latin typeface="Arial Narrow" panose="020B0606020202030204" pitchFamily="34" charset="0"/>
                  </a:rPr>
                  <a:t>O</a:t>
                </a:r>
                <a:r>
                  <a:rPr lang="es-ES" sz="2000" dirty="0">
                    <a:solidFill>
                      <a:schemeClr val="bg1"/>
                    </a:solidFill>
                    <a:latin typeface="Arial Narrow" panose="020B0606020202030204" pitchFamily="34" charset="0"/>
                  </a:rPr>
                  <a:t>riental</a:t>
                </a:r>
              </a:p>
              <a:p>
                <a:pPr marL="0" indent="0" algn="ctr">
                  <a:buNone/>
                </a:pPr>
                <a:endParaRPr lang="es-ES" sz="2000" dirty="0">
                  <a:solidFill>
                    <a:schemeClr val="bg1"/>
                  </a:solidFill>
                  <a:latin typeface="Arial Narrow" panose="020B0606020202030204" pitchFamily="34" charset="0"/>
                </a:endParaRPr>
              </a:p>
            </p:txBody>
          </p:sp>
        </p:grpSp>
        <p:grpSp>
          <p:nvGrpSpPr>
            <p:cNvPr id="22" name="Grupo 21">
              <a:extLst>
                <a:ext uri="{FF2B5EF4-FFF2-40B4-BE49-F238E27FC236}">
                  <a16:creationId xmlns:a16="http://schemas.microsoft.com/office/drawing/2014/main" id="{8A7A67C2-3172-49DB-9755-EA77D1390CD4}"/>
                </a:ext>
              </a:extLst>
            </p:cNvPr>
            <p:cNvGrpSpPr/>
            <p:nvPr/>
          </p:nvGrpSpPr>
          <p:grpSpPr>
            <a:xfrm>
              <a:off x="3910261" y="4879230"/>
              <a:ext cx="2160000" cy="2303488"/>
              <a:chOff x="1038487" y="840255"/>
              <a:chExt cx="2160000" cy="2303488"/>
            </a:xfrm>
            <a:effectLst>
              <a:outerShdw blurRad="50800" dist="38100" dir="2700000" algn="tl" rotWithShape="0">
                <a:prstClr val="black">
                  <a:alpha val="40000"/>
                </a:prstClr>
              </a:outerShdw>
            </a:effectLst>
          </p:grpSpPr>
          <p:sp>
            <p:nvSpPr>
              <p:cNvPr id="23" name="Elipse 22">
                <a:extLst>
                  <a:ext uri="{FF2B5EF4-FFF2-40B4-BE49-F238E27FC236}">
                    <a16:creationId xmlns:a16="http://schemas.microsoft.com/office/drawing/2014/main" id="{F29C0077-E444-40E8-953B-424C1EE74FD3}"/>
                  </a:ext>
                </a:extLst>
              </p:cNvPr>
              <p:cNvSpPr/>
              <p:nvPr/>
            </p:nvSpPr>
            <p:spPr>
              <a:xfrm>
                <a:off x="1038487" y="840255"/>
                <a:ext cx="2160000" cy="2160000"/>
              </a:xfrm>
              <a:prstGeom prst="ellipse">
                <a:avLst/>
              </a:prstGeom>
              <a:solidFill>
                <a:srgbClr val="00974A">
                  <a:alpha val="60000"/>
                </a:srgbClr>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Narrow" panose="020B0606020202030204" pitchFamily="34" charset="0"/>
                </a:endParaRPr>
              </a:p>
            </p:txBody>
          </p:sp>
          <p:sp>
            <p:nvSpPr>
              <p:cNvPr id="24" name="2 Subtítulo">
                <a:extLst>
                  <a:ext uri="{FF2B5EF4-FFF2-40B4-BE49-F238E27FC236}">
                    <a16:creationId xmlns:a16="http://schemas.microsoft.com/office/drawing/2014/main" id="{78DE011F-04B1-4A05-8C7E-D750D0C10C85}"/>
                  </a:ext>
                </a:extLst>
              </p:cNvPr>
              <p:cNvSpPr txBox="1">
                <a:spLocks/>
              </p:cNvSpPr>
              <p:nvPr/>
            </p:nvSpPr>
            <p:spPr>
              <a:xfrm>
                <a:off x="1214597" y="1140555"/>
                <a:ext cx="1884761" cy="2003188"/>
              </a:xfrm>
              <a:prstGeom prst="rect">
                <a:avLst/>
              </a:prstGeom>
              <a:noFill/>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s-ES" sz="2000" b="1" dirty="0">
                  <a:solidFill>
                    <a:schemeClr val="bg1"/>
                  </a:solidFill>
                  <a:latin typeface="Arial Narrow" panose="020B0606020202030204" pitchFamily="34" charset="0"/>
                </a:endParaRPr>
              </a:p>
              <a:p>
                <a:pPr marL="0" indent="0" algn="ctr">
                  <a:buNone/>
                </a:pPr>
                <a:r>
                  <a:rPr lang="es-ES" sz="2100" b="1" dirty="0" err="1">
                    <a:solidFill>
                      <a:schemeClr val="bg1"/>
                    </a:solidFill>
                    <a:latin typeface="Arial Narrow" panose="020B0606020202030204" pitchFamily="34" charset="0"/>
                  </a:rPr>
                  <a:t>C</a:t>
                </a:r>
                <a:r>
                  <a:rPr lang="es-ES" sz="2100" dirty="0" err="1">
                    <a:solidFill>
                      <a:schemeClr val="bg1"/>
                    </a:solidFill>
                    <a:latin typeface="Arial Narrow" panose="020B0606020202030204" pitchFamily="34" charset="0"/>
                  </a:rPr>
                  <a:t>onsorci</a:t>
                </a:r>
                <a:r>
                  <a:rPr lang="es-ES" sz="2100" dirty="0">
                    <a:solidFill>
                      <a:schemeClr val="bg1"/>
                    </a:solidFill>
                    <a:latin typeface="Arial Narrow" panose="020B0606020202030204" pitchFamily="34" charset="0"/>
                  </a:rPr>
                  <a:t> per la </a:t>
                </a:r>
                <a:r>
                  <a:rPr lang="es-ES" sz="2100" b="1" dirty="0" err="1">
                    <a:solidFill>
                      <a:schemeClr val="bg1"/>
                    </a:solidFill>
                    <a:latin typeface="Arial Narrow" panose="020B0606020202030204" pitchFamily="34" charset="0"/>
                  </a:rPr>
                  <a:t>G</a:t>
                </a:r>
                <a:r>
                  <a:rPr lang="es-ES" sz="2100" dirty="0" err="1">
                    <a:solidFill>
                      <a:schemeClr val="bg1"/>
                    </a:solidFill>
                    <a:latin typeface="Arial Narrow" panose="020B0606020202030204" pitchFamily="34" charset="0"/>
                  </a:rPr>
                  <a:t>estió</a:t>
                </a:r>
                <a:r>
                  <a:rPr lang="es-ES" sz="2100" dirty="0">
                    <a:solidFill>
                      <a:schemeClr val="bg1"/>
                    </a:solidFill>
                    <a:latin typeface="Arial Narrow" panose="020B0606020202030204" pitchFamily="34" charset="0"/>
                  </a:rPr>
                  <a:t> de </a:t>
                </a:r>
                <a:r>
                  <a:rPr lang="es-ES" sz="2100" b="1" dirty="0" err="1">
                    <a:solidFill>
                      <a:schemeClr val="bg1"/>
                    </a:solidFill>
                    <a:latin typeface="Arial Narrow" panose="020B0606020202030204" pitchFamily="34" charset="0"/>
                  </a:rPr>
                  <a:t>R</a:t>
                </a:r>
                <a:r>
                  <a:rPr lang="es-ES" sz="2100" dirty="0" err="1">
                    <a:solidFill>
                      <a:schemeClr val="bg1"/>
                    </a:solidFill>
                    <a:latin typeface="Arial Narrow" panose="020B0606020202030204" pitchFamily="34" charset="0"/>
                  </a:rPr>
                  <a:t>esidus</a:t>
                </a:r>
                <a:r>
                  <a:rPr lang="es-ES" sz="2100" dirty="0">
                    <a:solidFill>
                      <a:schemeClr val="bg1"/>
                    </a:solidFill>
                    <a:latin typeface="Arial Narrow" panose="020B0606020202030204" pitchFamily="34" charset="0"/>
                  </a:rPr>
                  <a:t> del</a:t>
                </a:r>
                <a:r>
                  <a:rPr lang="es-ES" sz="2100" b="1" dirty="0">
                    <a:solidFill>
                      <a:schemeClr val="bg1"/>
                    </a:solidFill>
                    <a:latin typeface="Arial Narrow" panose="020B0606020202030204" pitchFamily="34" charset="0"/>
                  </a:rPr>
                  <a:t> VO</a:t>
                </a:r>
              </a:p>
              <a:p>
                <a:pPr marL="0" indent="0" algn="ctr">
                  <a:buNone/>
                </a:pPr>
                <a:r>
                  <a:rPr lang="es-ES" sz="2100" b="1" dirty="0" err="1">
                    <a:solidFill>
                      <a:schemeClr val="bg1"/>
                    </a:solidFill>
                    <a:latin typeface="Arial Narrow" panose="020B0606020202030204" pitchFamily="34" charset="0"/>
                  </a:rPr>
                  <a:t>D</a:t>
                </a:r>
                <a:r>
                  <a:rPr lang="es-ES" sz="2100" dirty="0" err="1">
                    <a:solidFill>
                      <a:schemeClr val="bg1"/>
                    </a:solidFill>
                    <a:latin typeface="Arial Narrow" panose="020B0606020202030204" pitchFamily="34" charset="0"/>
                  </a:rPr>
                  <a:t>iputació</a:t>
                </a:r>
                <a:r>
                  <a:rPr lang="es-ES" sz="2100" dirty="0">
                    <a:solidFill>
                      <a:schemeClr val="bg1"/>
                    </a:solidFill>
                    <a:latin typeface="Arial Narrow" panose="020B0606020202030204" pitchFamily="34" charset="0"/>
                  </a:rPr>
                  <a:t> de </a:t>
                </a:r>
                <a:r>
                  <a:rPr lang="es-ES" sz="2100" b="1" dirty="0">
                    <a:solidFill>
                      <a:schemeClr val="bg1"/>
                    </a:solidFill>
                    <a:latin typeface="Arial Narrow" panose="020B0606020202030204" pitchFamily="34" charset="0"/>
                  </a:rPr>
                  <a:t>B</a:t>
                </a:r>
                <a:r>
                  <a:rPr lang="es-ES" sz="2100" dirty="0">
                    <a:solidFill>
                      <a:schemeClr val="bg1"/>
                    </a:solidFill>
                    <a:latin typeface="Arial Narrow" panose="020B0606020202030204" pitchFamily="34" charset="0"/>
                  </a:rPr>
                  <a:t>arcelona</a:t>
                </a:r>
              </a:p>
              <a:p>
                <a:pPr marL="0" indent="0" algn="ctr">
                  <a:buNone/>
                </a:pPr>
                <a:r>
                  <a:rPr lang="es-ES" sz="2100" b="1" dirty="0" err="1">
                    <a:solidFill>
                      <a:schemeClr val="bg1"/>
                    </a:solidFill>
                    <a:latin typeface="Arial Narrow" panose="020B0606020202030204" pitchFamily="34" charset="0"/>
                  </a:rPr>
                  <a:t>À</a:t>
                </a:r>
                <a:r>
                  <a:rPr lang="es-ES" sz="2100" dirty="0" err="1">
                    <a:solidFill>
                      <a:schemeClr val="bg1"/>
                    </a:solidFill>
                    <a:latin typeface="Arial Narrow" panose="020B0606020202030204" pitchFamily="34" charset="0"/>
                  </a:rPr>
                  <a:t>rea</a:t>
                </a:r>
                <a:r>
                  <a:rPr lang="es-ES" sz="2100" dirty="0">
                    <a:solidFill>
                      <a:schemeClr val="bg1"/>
                    </a:solidFill>
                    <a:latin typeface="Arial Narrow" panose="020B0606020202030204" pitchFamily="34" charset="0"/>
                  </a:rPr>
                  <a:t> </a:t>
                </a:r>
                <a:r>
                  <a:rPr lang="es-ES" sz="2100" b="1" dirty="0">
                    <a:solidFill>
                      <a:schemeClr val="bg1"/>
                    </a:solidFill>
                    <a:latin typeface="Arial Narrow" panose="020B0606020202030204" pitchFamily="34" charset="0"/>
                  </a:rPr>
                  <a:t>M</a:t>
                </a:r>
                <a:r>
                  <a:rPr lang="es-ES" sz="2100" dirty="0">
                    <a:solidFill>
                      <a:schemeClr val="bg1"/>
                    </a:solidFill>
                    <a:latin typeface="Arial Narrow" panose="020B0606020202030204" pitchFamily="34" charset="0"/>
                  </a:rPr>
                  <a:t>etropolitana de </a:t>
                </a:r>
                <a:r>
                  <a:rPr lang="es-ES" sz="2100" b="1" dirty="0">
                    <a:solidFill>
                      <a:schemeClr val="bg1"/>
                    </a:solidFill>
                    <a:latin typeface="Arial Narrow" panose="020B0606020202030204" pitchFamily="34" charset="0"/>
                  </a:rPr>
                  <a:t>B</a:t>
                </a:r>
                <a:r>
                  <a:rPr lang="es-ES" sz="2100" dirty="0">
                    <a:solidFill>
                      <a:schemeClr val="bg1"/>
                    </a:solidFill>
                    <a:latin typeface="Arial Narrow" panose="020B0606020202030204" pitchFamily="34" charset="0"/>
                  </a:rPr>
                  <a:t>arcelona</a:t>
                </a:r>
              </a:p>
              <a:p>
                <a:pPr marL="0" indent="0" algn="ctr">
                  <a:buNone/>
                </a:pPr>
                <a:r>
                  <a:rPr lang="es-ES" sz="2100" b="1" dirty="0">
                    <a:solidFill>
                      <a:schemeClr val="bg1"/>
                    </a:solidFill>
                    <a:latin typeface="Arial Narrow" panose="020B0606020202030204" pitchFamily="34" charset="0"/>
                  </a:rPr>
                  <a:t>C</a:t>
                </a:r>
                <a:r>
                  <a:rPr lang="es-ES" sz="2100" dirty="0">
                    <a:solidFill>
                      <a:schemeClr val="bg1"/>
                    </a:solidFill>
                    <a:latin typeface="Arial Narrow" panose="020B0606020202030204" pitchFamily="34" charset="0"/>
                  </a:rPr>
                  <a:t>onsell </a:t>
                </a:r>
                <a:r>
                  <a:rPr lang="es-ES" sz="2100" b="1" dirty="0">
                    <a:solidFill>
                      <a:schemeClr val="bg1"/>
                    </a:solidFill>
                    <a:latin typeface="Arial Narrow" panose="020B0606020202030204" pitchFamily="34" charset="0"/>
                  </a:rPr>
                  <a:t>C</a:t>
                </a:r>
                <a:r>
                  <a:rPr lang="es-ES" sz="2100" dirty="0">
                    <a:solidFill>
                      <a:schemeClr val="bg1"/>
                    </a:solidFill>
                    <a:latin typeface="Arial Narrow" panose="020B0606020202030204" pitchFamily="34" charset="0"/>
                  </a:rPr>
                  <a:t>omarcal del </a:t>
                </a:r>
                <a:r>
                  <a:rPr lang="es-ES" sz="2100" b="1" dirty="0">
                    <a:solidFill>
                      <a:schemeClr val="bg1"/>
                    </a:solidFill>
                    <a:latin typeface="Arial Narrow" panose="020B0606020202030204" pitchFamily="34" charset="0"/>
                  </a:rPr>
                  <a:t>VO</a:t>
                </a:r>
                <a:endParaRPr lang="es-ES" sz="2100" dirty="0">
                  <a:solidFill>
                    <a:schemeClr val="bg1"/>
                  </a:solidFill>
                  <a:latin typeface="Arial Narrow" panose="020B0606020202030204" pitchFamily="34" charset="0"/>
                </a:endParaRPr>
              </a:p>
            </p:txBody>
          </p:sp>
        </p:grpSp>
      </p:grpSp>
      <p:grpSp>
        <p:nvGrpSpPr>
          <p:cNvPr id="27" name="Grupo 26">
            <a:extLst>
              <a:ext uri="{FF2B5EF4-FFF2-40B4-BE49-F238E27FC236}">
                <a16:creationId xmlns:a16="http://schemas.microsoft.com/office/drawing/2014/main" id="{B4F2DD34-C205-4F2B-BA6A-5DAD8836A951}"/>
              </a:ext>
            </a:extLst>
          </p:cNvPr>
          <p:cNvGrpSpPr/>
          <p:nvPr/>
        </p:nvGrpSpPr>
        <p:grpSpPr>
          <a:xfrm>
            <a:off x="5372964" y="2558997"/>
            <a:ext cx="1459067" cy="1440000"/>
            <a:chOff x="880525" y="1183630"/>
            <a:chExt cx="1459067" cy="1440000"/>
          </a:xfrm>
          <a:effectLst>
            <a:outerShdw blurRad="50800" dist="38100" dir="2700000" algn="tl" rotWithShape="0">
              <a:prstClr val="black">
                <a:alpha val="40000"/>
              </a:prstClr>
            </a:outerShdw>
          </a:effectLst>
        </p:grpSpPr>
        <p:sp>
          <p:nvSpPr>
            <p:cNvPr id="28" name="Elipse 27">
              <a:extLst>
                <a:ext uri="{FF2B5EF4-FFF2-40B4-BE49-F238E27FC236}">
                  <a16:creationId xmlns:a16="http://schemas.microsoft.com/office/drawing/2014/main" id="{52D75720-EA53-4C47-9070-1221E5420A3B}"/>
                </a:ext>
              </a:extLst>
            </p:cNvPr>
            <p:cNvSpPr/>
            <p:nvPr/>
          </p:nvSpPr>
          <p:spPr>
            <a:xfrm>
              <a:off x="899592" y="1183630"/>
              <a:ext cx="1440000" cy="1440000"/>
            </a:xfrm>
            <a:prstGeom prst="ellipse">
              <a:avLst/>
            </a:prstGeom>
            <a:solidFill>
              <a:srgbClr val="009BA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Narrow" panose="020B0606020202030204" pitchFamily="34" charset="0"/>
              </a:endParaRPr>
            </a:p>
          </p:txBody>
        </p:sp>
        <p:sp>
          <p:nvSpPr>
            <p:cNvPr id="29" name="2 Subtítulo">
              <a:extLst>
                <a:ext uri="{FF2B5EF4-FFF2-40B4-BE49-F238E27FC236}">
                  <a16:creationId xmlns:a16="http://schemas.microsoft.com/office/drawing/2014/main" id="{79DAC864-3F79-4A53-8691-0025F4439D5E}"/>
                </a:ext>
              </a:extLst>
            </p:cNvPr>
            <p:cNvSpPr txBox="1">
              <a:spLocks/>
            </p:cNvSpPr>
            <p:nvPr/>
          </p:nvSpPr>
          <p:spPr>
            <a:xfrm>
              <a:off x="880525" y="1505003"/>
              <a:ext cx="1440000" cy="842648"/>
            </a:xfrm>
            <a:prstGeom prst="rect">
              <a:avLst/>
            </a:prstGeom>
            <a:no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S" sz="2000" dirty="0">
                  <a:solidFill>
                    <a:schemeClr val="bg1"/>
                  </a:solidFill>
                  <a:latin typeface="Arial Narrow" panose="020B0606020202030204" pitchFamily="34" charset="0"/>
                </a:rPr>
                <a:t> &gt; 450.000 habitantes servidos</a:t>
              </a:r>
              <a:endParaRPr lang="es-ES" sz="2000" b="1" dirty="0">
                <a:solidFill>
                  <a:schemeClr val="bg1"/>
                </a:solidFill>
                <a:latin typeface="Arial Narrow" panose="020B0606020202030204" pitchFamily="34" charset="0"/>
              </a:endParaRPr>
            </a:p>
          </p:txBody>
        </p:sp>
      </p:grpSp>
    </p:spTree>
    <p:extLst>
      <p:ext uri="{BB962C8B-B14F-4D97-AF65-F5344CB8AC3E}">
        <p14:creationId xmlns:p14="http://schemas.microsoft.com/office/powerpoint/2010/main" val="2605921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3" name="25 Rectángulo">
            <a:extLst>
              <a:ext uri="{FF2B5EF4-FFF2-40B4-BE49-F238E27FC236}">
                <a16:creationId xmlns:a16="http://schemas.microsoft.com/office/drawing/2014/main" id="{398E487D-C872-4D90-A444-A12CC331D6F6}"/>
              </a:ext>
            </a:extLst>
          </p:cNvPr>
          <p:cNvSpPr/>
          <p:nvPr/>
        </p:nvSpPr>
        <p:spPr>
          <a:xfrm>
            <a:off x="48478" y="953364"/>
            <a:ext cx="11620497" cy="646331"/>
          </a:xfrm>
          <a:prstGeom prst="rect">
            <a:avLst/>
          </a:prstGeom>
        </p:spPr>
        <p:txBody>
          <a:bodyPr wrap="square">
            <a:spAutoFit/>
          </a:bodyPr>
          <a:lstStyle/>
          <a:p>
            <a:pPr algn="ctr">
              <a:defRPr/>
            </a:pPr>
            <a:r>
              <a:rPr lang="ca-ES" sz="3600" b="1" dirty="0">
                <a:solidFill>
                  <a:schemeClr val="accent5">
                    <a:lumMod val="75000"/>
                  </a:schemeClr>
                </a:solidFill>
                <a:latin typeface="Arial Narrow" panose="020B0606020202030204" pitchFamily="34" charset="0"/>
                <a:ea typeface="+mj-ea"/>
                <a:cs typeface="+mj-cs"/>
              </a:rPr>
              <a:t>Consorci Besòs Tordera</a:t>
            </a:r>
            <a:endParaRPr lang="ca-ES" sz="3600" b="1" dirty="0">
              <a:solidFill>
                <a:schemeClr val="accent5">
                  <a:lumMod val="75000"/>
                </a:schemeClr>
              </a:solidFill>
              <a:latin typeface="Arial Narrow" panose="020B0606020202030204" pitchFamily="34" charset="0"/>
            </a:endParaRPr>
          </a:p>
        </p:txBody>
      </p:sp>
      <p:pic>
        <p:nvPicPr>
          <p:cNvPr id="31" name="Imagen 30">
            <a:extLst>
              <a:ext uri="{FF2B5EF4-FFF2-40B4-BE49-F238E27FC236}">
                <a16:creationId xmlns:a16="http://schemas.microsoft.com/office/drawing/2014/main" id="{4EB652F0-8687-4520-A9AA-941A1C964A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604" y="2024392"/>
            <a:ext cx="720000" cy="720000"/>
          </a:xfrm>
          <a:prstGeom prst="rect">
            <a:avLst/>
          </a:prstGeom>
          <a:ln>
            <a:noFill/>
          </a:ln>
          <a:effectLst>
            <a:outerShdw blurRad="292100" dist="139700" dir="2700000" algn="tl" rotWithShape="0">
              <a:srgbClr val="333333">
                <a:alpha val="65000"/>
              </a:srgbClr>
            </a:outerShdw>
          </a:effectLst>
        </p:spPr>
      </p:pic>
      <p:pic>
        <p:nvPicPr>
          <p:cNvPr id="32" name="Imagen 31">
            <a:extLst>
              <a:ext uri="{FF2B5EF4-FFF2-40B4-BE49-F238E27FC236}">
                <a16:creationId xmlns:a16="http://schemas.microsoft.com/office/drawing/2014/main" id="{6FCA3AD0-A791-47FE-AD5D-8D57216F59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604" y="3108201"/>
            <a:ext cx="619714" cy="619714"/>
          </a:xfrm>
          <a:prstGeom prst="rect">
            <a:avLst/>
          </a:prstGeom>
          <a:ln>
            <a:noFill/>
          </a:ln>
          <a:effectLst>
            <a:outerShdw blurRad="292100" dist="139700" dir="2700000" algn="tl" rotWithShape="0">
              <a:srgbClr val="333333">
                <a:alpha val="65000"/>
              </a:srgbClr>
            </a:outerShdw>
          </a:effectLst>
        </p:spPr>
      </p:pic>
      <p:pic>
        <p:nvPicPr>
          <p:cNvPr id="33" name="Imagen 32">
            <a:extLst>
              <a:ext uri="{FF2B5EF4-FFF2-40B4-BE49-F238E27FC236}">
                <a16:creationId xmlns:a16="http://schemas.microsoft.com/office/drawing/2014/main" id="{4F9B7598-6D70-4D10-8886-F0592DB74D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015" y="4728174"/>
            <a:ext cx="720000" cy="720000"/>
          </a:xfrm>
          <a:prstGeom prst="rect">
            <a:avLst/>
          </a:prstGeom>
          <a:ln>
            <a:noFill/>
          </a:ln>
          <a:effectLst>
            <a:outerShdw blurRad="292100" dist="139700" dir="2700000" algn="tl" rotWithShape="0">
              <a:srgbClr val="333333">
                <a:alpha val="65000"/>
              </a:srgbClr>
            </a:outerShdw>
          </a:effectLst>
        </p:spPr>
      </p:pic>
      <p:pic>
        <p:nvPicPr>
          <p:cNvPr id="34" name="Imagen 33">
            <a:extLst>
              <a:ext uri="{FF2B5EF4-FFF2-40B4-BE49-F238E27FC236}">
                <a16:creationId xmlns:a16="http://schemas.microsoft.com/office/drawing/2014/main" id="{EFC0B543-EADB-4A49-AD41-15DEB39D62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729" y="5711697"/>
            <a:ext cx="720000" cy="720000"/>
          </a:xfrm>
          <a:prstGeom prst="rect">
            <a:avLst/>
          </a:prstGeom>
          <a:ln>
            <a:noFill/>
          </a:ln>
          <a:effectLst>
            <a:outerShdw blurRad="292100" dist="139700" dir="2700000" algn="tl" rotWithShape="0">
              <a:srgbClr val="333333">
                <a:alpha val="65000"/>
              </a:srgbClr>
            </a:outerShdw>
          </a:effectLst>
        </p:spPr>
      </p:pic>
      <p:sp>
        <p:nvSpPr>
          <p:cNvPr id="35" name="Rectángulo 34">
            <a:extLst>
              <a:ext uri="{FF2B5EF4-FFF2-40B4-BE49-F238E27FC236}">
                <a16:creationId xmlns:a16="http://schemas.microsoft.com/office/drawing/2014/main" id="{F01A92AD-1D90-4156-AD3F-6585A34EF28D}"/>
              </a:ext>
            </a:extLst>
          </p:cNvPr>
          <p:cNvSpPr/>
          <p:nvPr/>
        </p:nvSpPr>
        <p:spPr>
          <a:xfrm>
            <a:off x="1665383" y="1726124"/>
            <a:ext cx="4605030" cy="2134752"/>
          </a:xfrm>
          <a:prstGeom prst="rect">
            <a:avLst/>
          </a:prstGeom>
        </p:spPr>
        <p:txBody>
          <a:bodyPr wrap="square">
            <a:spAutoFit/>
          </a:bodyPr>
          <a:lstStyle/>
          <a:p>
            <a:pPr>
              <a:lnSpc>
                <a:spcPct val="125000"/>
              </a:lnSpc>
            </a:pPr>
            <a:r>
              <a:rPr lang="es-ES" altLang="ca-ES" b="1" dirty="0">
                <a:solidFill>
                  <a:schemeClr val="tx1">
                    <a:lumMod val="75000"/>
                    <a:lumOff val="25000"/>
                  </a:schemeClr>
                </a:solidFill>
                <a:latin typeface="Arial Narrow" panose="020B0606020202030204" pitchFamily="34" charset="0"/>
                <a:ea typeface="ＭＳ Ｐゴシック" panose="020B0600070205080204" pitchFamily="34" charset="-128"/>
              </a:rPr>
              <a:t>42.000.000 m³ agua tratada</a:t>
            </a:r>
          </a:p>
          <a:p>
            <a:pPr>
              <a:lnSpc>
                <a:spcPct val="125000"/>
              </a:lnSpc>
            </a:pP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600.000 Habs. </a:t>
            </a:r>
            <a:r>
              <a:rPr lang="es-ES" altLang="ca-ES" dirty="0" err="1">
                <a:solidFill>
                  <a:schemeClr val="tx1">
                    <a:lumMod val="75000"/>
                    <a:lumOff val="25000"/>
                  </a:schemeClr>
                </a:solidFill>
                <a:latin typeface="Arial Narrow" panose="020B0606020202030204" pitchFamily="34" charset="0"/>
                <a:ea typeface="ＭＳ Ｐゴシック" panose="020B0600070205080204" pitchFamily="34" charset="-128"/>
              </a:rPr>
              <a:t>Equiv</a:t>
            </a: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a:t>
            </a:r>
          </a:p>
          <a:p>
            <a:pPr>
              <a:lnSpc>
                <a:spcPct val="125000"/>
              </a:lnSpc>
            </a:pP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40.000 </a:t>
            </a:r>
            <a:r>
              <a:rPr lang="es-ES" altLang="ca-ES" dirty="0" err="1">
                <a:solidFill>
                  <a:schemeClr val="tx1">
                    <a:lumMod val="75000"/>
                    <a:lumOff val="25000"/>
                  </a:schemeClr>
                </a:solidFill>
                <a:latin typeface="Arial Narrow" panose="020B0606020202030204" pitchFamily="34" charset="0"/>
                <a:ea typeface="ＭＳ Ｐゴシック" panose="020B0600070205080204" pitchFamily="34" charset="-128"/>
              </a:rPr>
              <a:t>tn</a:t>
            </a: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 de fangos gestionados:</a:t>
            </a:r>
          </a:p>
          <a:p>
            <a:pPr>
              <a:lnSpc>
                <a:spcPct val="125000"/>
              </a:lnSpc>
            </a:pP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	· 80% agricultura.</a:t>
            </a:r>
          </a:p>
          <a:p>
            <a:pPr>
              <a:lnSpc>
                <a:spcPct val="125000"/>
              </a:lnSpc>
            </a:pP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	· 15% secado térmico + cementera.</a:t>
            </a:r>
          </a:p>
          <a:p>
            <a:pPr>
              <a:lnSpc>
                <a:spcPct val="125000"/>
              </a:lnSpc>
            </a:pP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	· 5%   vertedero.</a:t>
            </a:r>
          </a:p>
        </p:txBody>
      </p:sp>
      <p:sp>
        <p:nvSpPr>
          <p:cNvPr id="36" name="Rectángulo 35">
            <a:extLst>
              <a:ext uri="{FF2B5EF4-FFF2-40B4-BE49-F238E27FC236}">
                <a16:creationId xmlns:a16="http://schemas.microsoft.com/office/drawing/2014/main" id="{30A87226-1D02-47F2-859F-B6221524761D}"/>
              </a:ext>
            </a:extLst>
          </p:cNvPr>
          <p:cNvSpPr/>
          <p:nvPr/>
        </p:nvSpPr>
        <p:spPr>
          <a:xfrm>
            <a:off x="7675423" y="1825827"/>
            <a:ext cx="3622507" cy="1442254"/>
          </a:xfrm>
          <a:prstGeom prst="rect">
            <a:avLst/>
          </a:prstGeom>
        </p:spPr>
        <p:txBody>
          <a:bodyPr wrap="square">
            <a:spAutoFit/>
          </a:bodyPr>
          <a:lstStyle/>
          <a:p>
            <a:pPr>
              <a:lnSpc>
                <a:spcPct val="125000"/>
              </a:lnSpc>
            </a:pPr>
            <a:r>
              <a:rPr lang="es-ES" altLang="ca-ES" b="1" dirty="0">
                <a:solidFill>
                  <a:schemeClr val="tx1">
                    <a:lumMod val="75000"/>
                    <a:lumOff val="25000"/>
                  </a:schemeClr>
                </a:solidFill>
                <a:latin typeface="Arial Narrow" panose="020B0606020202030204" pitchFamily="34" charset="0"/>
                <a:ea typeface="ＭＳ Ｐゴシック" panose="020B0600070205080204" pitchFamily="34" charset="-128"/>
              </a:rPr>
              <a:t>3.262.115 Nm³ biogás  producidos</a:t>
            </a:r>
          </a:p>
          <a:p>
            <a:pPr>
              <a:lnSpc>
                <a:spcPct val="125000"/>
              </a:lnSpc>
            </a:pP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4,3 </a:t>
            </a:r>
            <a:r>
              <a:rPr lang="es-ES" altLang="ca-ES" dirty="0" err="1">
                <a:solidFill>
                  <a:schemeClr val="tx1">
                    <a:lumMod val="75000"/>
                    <a:lumOff val="25000"/>
                  </a:schemeClr>
                </a:solidFill>
                <a:latin typeface="Arial Narrow" panose="020B0606020202030204" pitchFamily="34" charset="0"/>
                <a:ea typeface="ＭＳ Ｐゴシック" panose="020B0600070205080204" pitchFamily="34" charset="-128"/>
              </a:rPr>
              <a:t>Gwh</a:t>
            </a: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 producidos.</a:t>
            </a:r>
          </a:p>
          <a:p>
            <a:pPr>
              <a:lnSpc>
                <a:spcPct val="125000"/>
              </a:lnSpc>
            </a:pP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798 t CO</a:t>
            </a:r>
            <a:r>
              <a:rPr lang="es-ES" altLang="ca-ES" baseline="-25000" dirty="0">
                <a:solidFill>
                  <a:schemeClr val="tx1">
                    <a:lumMod val="75000"/>
                    <a:lumOff val="25000"/>
                  </a:schemeClr>
                </a:solidFill>
                <a:latin typeface="Arial Narrow" panose="020B0606020202030204" pitchFamily="34" charset="0"/>
                <a:ea typeface="ＭＳ Ｐゴシック" panose="020B0600070205080204" pitchFamily="34" charset="-128"/>
              </a:rPr>
              <a:t>2</a:t>
            </a: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 abatidas.</a:t>
            </a:r>
          </a:p>
          <a:p>
            <a:pPr>
              <a:lnSpc>
                <a:spcPct val="125000"/>
              </a:lnSpc>
            </a:pP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0,5 </a:t>
            </a:r>
            <a:r>
              <a:rPr lang="es-ES" altLang="ca-ES" dirty="0" err="1">
                <a:solidFill>
                  <a:schemeClr val="tx1">
                    <a:lumMod val="75000"/>
                    <a:lumOff val="25000"/>
                  </a:schemeClr>
                </a:solidFill>
                <a:latin typeface="Arial Narrow" panose="020B0606020202030204" pitchFamily="34" charset="0"/>
                <a:ea typeface="ＭＳ Ｐゴシック" panose="020B0600070205080204" pitchFamily="34" charset="-128"/>
              </a:rPr>
              <a:t>Gwh</a:t>
            </a: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  Solar Fotovoltaica.</a:t>
            </a:r>
          </a:p>
        </p:txBody>
      </p:sp>
      <p:sp>
        <p:nvSpPr>
          <p:cNvPr id="37" name="Rectángulo 36">
            <a:extLst>
              <a:ext uri="{FF2B5EF4-FFF2-40B4-BE49-F238E27FC236}">
                <a16:creationId xmlns:a16="http://schemas.microsoft.com/office/drawing/2014/main" id="{7F80E11A-0004-4A34-8005-6AB7B5B29CD5}"/>
              </a:ext>
            </a:extLst>
          </p:cNvPr>
          <p:cNvSpPr/>
          <p:nvPr/>
        </p:nvSpPr>
        <p:spPr>
          <a:xfrm>
            <a:off x="1665383" y="4817445"/>
            <a:ext cx="6096000" cy="1788503"/>
          </a:xfrm>
          <a:prstGeom prst="rect">
            <a:avLst/>
          </a:prstGeom>
        </p:spPr>
        <p:txBody>
          <a:bodyPr>
            <a:spAutoFit/>
          </a:bodyPr>
          <a:lstStyle/>
          <a:p>
            <a:pPr>
              <a:lnSpc>
                <a:spcPct val="125000"/>
              </a:lnSpc>
            </a:pPr>
            <a:r>
              <a:rPr lang="es-ES" altLang="ca-ES" b="1" dirty="0">
                <a:solidFill>
                  <a:schemeClr val="tx1">
                    <a:lumMod val="75000"/>
                    <a:lumOff val="25000"/>
                  </a:schemeClr>
                </a:solidFill>
                <a:latin typeface="Arial Narrow" panose="020B0606020202030204" pitchFamily="34" charset="0"/>
                <a:ea typeface="ＭＳ Ｐゴシック" panose="020B0600070205080204" pitchFamily="34" charset="-128"/>
              </a:rPr>
              <a:t>Control de contaminación en origen</a:t>
            </a:r>
          </a:p>
          <a:p>
            <a:pPr>
              <a:lnSpc>
                <a:spcPct val="125000"/>
              </a:lnSpc>
            </a:pP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 1.400 inspecciones/año</a:t>
            </a:r>
          </a:p>
          <a:p>
            <a:pPr>
              <a:lnSpc>
                <a:spcPct val="125000"/>
              </a:lnSpc>
            </a:pP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Acreditación ENAC 17020.</a:t>
            </a:r>
          </a:p>
          <a:p>
            <a:pPr>
              <a:lnSpc>
                <a:spcPct val="125000"/>
              </a:lnSpc>
            </a:pP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38.223 analíticas realizadas.</a:t>
            </a:r>
          </a:p>
          <a:p>
            <a:pPr>
              <a:lnSpc>
                <a:spcPct val="125000"/>
              </a:lnSpc>
            </a:pP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Acreditación ENAC 17025.</a:t>
            </a:r>
          </a:p>
        </p:txBody>
      </p:sp>
      <p:pic>
        <p:nvPicPr>
          <p:cNvPr id="38" name="Imagen 37">
            <a:extLst>
              <a:ext uri="{FF2B5EF4-FFF2-40B4-BE49-F238E27FC236}">
                <a16:creationId xmlns:a16="http://schemas.microsoft.com/office/drawing/2014/main" id="{939FD371-2FF9-40ED-BB2B-C9EF9F40B7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577" b="90493" l="9496" r="89911">
                        <a14:foregroundMark x1="56380" y1="58803" x2="56380" y2="58803"/>
                        <a14:foregroundMark x1="55193" y1="81690" x2="55193" y2="81690"/>
                        <a14:foregroundMark x1="56973" y1="90845" x2="56973" y2="90845"/>
                        <a14:foregroundMark x1="75074" y1="80986" x2="75074" y2="80986"/>
                        <a14:foregroundMark x1="28487" y1="26056" x2="28487" y2="26056"/>
                        <a14:foregroundMark x1="22552" y1="39437" x2="22552" y2="39437"/>
                        <a14:foregroundMark x1="18101" y1="31690" x2="18101" y2="31690"/>
                        <a14:foregroundMark x1="16024" y1="23239" x2="16024" y2="23239"/>
                        <a14:foregroundMark x1="16617" y1="13380" x2="16617" y2="13380"/>
                        <a14:foregroundMark x1="24629" y1="7394" x2="24629" y2="7394"/>
                        <a14:foregroundMark x1="32344" y1="4577" x2="32344" y2="4577"/>
                        <a14:foregroundMark x1="39466" y1="7394" x2="39466" y2="7394"/>
                        <a14:foregroundMark x1="44510" y1="13028" x2="44510" y2="13028"/>
                        <a14:foregroundMark x1="48368" y1="23592" x2="48368" y2="23592"/>
                        <a14:foregroundMark x1="44510" y1="31690" x2="44510" y2="31690"/>
                        <a14:foregroundMark x1="38872" y1="39789" x2="38872" y2="39789"/>
                        <a14:foregroundMark x1="31454" y1="42254" x2="31454" y2="42254"/>
                        <a14:foregroundMark x1="61128" y1="87676" x2="61128" y2="87676"/>
                      </a14:backgroundRemoval>
                    </a14:imgEffect>
                  </a14:imgLayer>
                </a14:imgProps>
              </a:ext>
            </a:extLst>
          </a:blip>
          <a:stretch>
            <a:fillRect/>
          </a:stretch>
        </p:blipFill>
        <p:spPr>
          <a:xfrm>
            <a:off x="6514478" y="2714599"/>
            <a:ext cx="916880" cy="772682"/>
          </a:xfrm>
          <a:prstGeom prst="rect">
            <a:avLst/>
          </a:prstGeom>
          <a:ln>
            <a:noFill/>
          </a:ln>
          <a:effectLst>
            <a:outerShdw blurRad="292100" dist="139700" dir="2700000" algn="tl" rotWithShape="0">
              <a:srgbClr val="333333">
                <a:alpha val="65000"/>
              </a:srgbClr>
            </a:outerShdw>
          </a:effectLst>
        </p:spPr>
      </p:pic>
      <p:pic>
        <p:nvPicPr>
          <p:cNvPr id="39" name="Imagen 38">
            <a:extLst>
              <a:ext uri="{FF2B5EF4-FFF2-40B4-BE49-F238E27FC236}">
                <a16:creationId xmlns:a16="http://schemas.microsoft.com/office/drawing/2014/main" id="{AD128159-4A0B-4D57-88FC-1CE004CAD62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68" b="94212" l="9699" r="89967">
                        <a14:foregroundMark x1="20401" y1="28939" x2="20401" y2="28939"/>
                        <a14:foregroundMark x1="21070" y1="48875" x2="21070" y2="48875"/>
                        <a14:foregroundMark x1="21405" y1="34405" x2="21405" y2="34405"/>
                        <a14:foregroundMark x1="31438" y1="40193" x2="31438" y2="40193"/>
                        <a14:foregroundMark x1="31773" y1="28939" x2="31773" y2="28939"/>
                        <a14:foregroundMark x1="78261" y1="28939" x2="78261" y2="28939"/>
                        <a14:foregroundMark x1="83946" y1="36334" x2="83946" y2="36334"/>
                        <a14:foregroundMark x1="31438" y1="58521" x2="29431" y2="58521"/>
                        <a14:foregroundMark x1="28094" y1="64952" x2="28094" y2="64952"/>
                        <a14:foregroundMark x1="31104" y1="77492" x2="31104" y2="77492"/>
                        <a14:foregroundMark x1="31438" y1="94212" x2="31438" y2="94212"/>
                        <a14:foregroundMark x1="65552" y1="35691" x2="65552" y2="35691"/>
                      </a14:backgroundRemoval>
                    </a14:imgEffect>
                  </a14:imgLayer>
                </a14:imgProps>
              </a:ext>
            </a:extLst>
          </a:blip>
          <a:stretch>
            <a:fillRect/>
          </a:stretch>
        </p:blipFill>
        <p:spPr>
          <a:xfrm>
            <a:off x="6668295" y="1758320"/>
            <a:ext cx="609247" cy="633698"/>
          </a:xfrm>
          <a:prstGeom prst="rect">
            <a:avLst/>
          </a:prstGeom>
          <a:ln>
            <a:noFill/>
          </a:ln>
          <a:effectLst>
            <a:outerShdw blurRad="292100" dist="139700" dir="2700000" algn="tl" rotWithShape="0">
              <a:srgbClr val="333333">
                <a:alpha val="65000"/>
              </a:srgbClr>
            </a:outerShdw>
          </a:effectLst>
        </p:spPr>
      </p:pic>
      <p:pic>
        <p:nvPicPr>
          <p:cNvPr id="40" name="Imagen 39">
            <a:extLst>
              <a:ext uri="{FF2B5EF4-FFF2-40B4-BE49-F238E27FC236}">
                <a16:creationId xmlns:a16="http://schemas.microsoft.com/office/drawing/2014/main" id="{A0B38D73-124C-4AFD-B518-EC5FE48F13C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9838"/>
          <a:stretch/>
        </p:blipFill>
        <p:spPr>
          <a:xfrm>
            <a:off x="5211965" y="3662759"/>
            <a:ext cx="3257242" cy="2434479"/>
          </a:xfrm>
          <a:prstGeom prst="rect">
            <a:avLst/>
          </a:prstGeom>
          <a:solidFill>
            <a:srgbClr val="000000">
              <a:shade val="95000"/>
            </a:srgbClr>
          </a:solidFill>
          <a:ln w="6350" cap="sq">
            <a:solidFill>
              <a:schemeClr val="bg1">
                <a:lumMod val="95000"/>
              </a:schemeClr>
            </a:solidFill>
            <a:miter lim="800000"/>
          </a:ln>
          <a:effectLst/>
        </p:spPr>
      </p:pic>
      <p:pic>
        <p:nvPicPr>
          <p:cNvPr id="41" name="Imagen 40">
            <a:extLst>
              <a:ext uri="{FF2B5EF4-FFF2-40B4-BE49-F238E27FC236}">
                <a16:creationId xmlns:a16="http://schemas.microsoft.com/office/drawing/2014/main" id="{CACECF3C-45D9-4527-ABBF-CAB9AE59552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7680" b="12336"/>
          <a:stretch/>
        </p:blipFill>
        <p:spPr>
          <a:xfrm>
            <a:off x="8569493" y="4262434"/>
            <a:ext cx="3512229" cy="2440668"/>
          </a:xfrm>
          <a:prstGeom prst="rect">
            <a:avLst/>
          </a:prstGeom>
          <a:solidFill>
            <a:srgbClr val="000000">
              <a:shade val="95000"/>
            </a:srgbClr>
          </a:solidFill>
          <a:ln w="6350" cap="sq">
            <a:solidFill>
              <a:schemeClr val="bg1">
                <a:lumMod val="95000"/>
              </a:schemeClr>
            </a:solidFill>
            <a:miter lim="800000"/>
          </a:ln>
          <a:effectLst/>
        </p:spPr>
      </p:pic>
    </p:spTree>
    <p:extLst>
      <p:ext uri="{BB962C8B-B14F-4D97-AF65-F5344CB8AC3E}">
        <p14:creationId xmlns:p14="http://schemas.microsoft.com/office/powerpoint/2010/main" val="921942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a:extLst>
              <a:ext uri="{FF2B5EF4-FFF2-40B4-BE49-F238E27FC236}">
                <a16:creationId xmlns:a16="http://schemas.microsoft.com/office/drawing/2014/main" id="{D62C32D1-9794-498D-9C7A-83F54E866CAC}"/>
              </a:ext>
            </a:extLst>
          </p:cNvPr>
          <p:cNvPicPr/>
          <p:nvPr/>
        </p:nvPicPr>
        <p:blipFill rotWithShape="1">
          <a:blip r:embed="rId4"/>
          <a:srcRect l="651"/>
          <a:stretch/>
        </p:blipFill>
        <p:spPr>
          <a:xfrm>
            <a:off x="1316038" y="1090846"/>
            <a:ext cx="9559924" cy="5676900"/>
          </a:xfrm>
          <a:prstGeom prst="rect">
            <a:avLst/>
          </a:prstGeom>
          <a:ln>
            <a:noFill/>
          </a:ln>
        </p:spPr>
      </p:pic>
    </p:spTree>
    <p:extLst>
      <p:ext uri="{BB962C8B-B14F-4D97-AF65-F5344CB8AC3E}">
        <p14:creationId xmlns:p14="http://schemas.microsoft.com/office/powerpoint/2010/main" val="3388865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B891E069-C01B-47B3-BA12-934A80FCB68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906" y1="16798" x2="46906" y2="16798"/>
                        <a14:foregroundMark x1="22964" y1="78656" x2="22964" y2="78656"/>
                        <a14:foregroundMark x1="70847" y1="74704" x2="70847" y2="74704"/>
                      </a14:backgroundRemoval>
                    </a14:imgEffect>
                  </a14:imgLayer>
                </a14:imgProps>
              </a:ext>
            </a:extLst>
          </a:blip>
          <a:stretch>
            <a:fillRect/>
          </a:stretch>
        </p:blipFill>
        <p:spPr>
          <a:xfrm>
            <a:off x="2883862" y="1532895"/>
            <a:ext cx="6197993" cy="3969763"/>
          </a:xfrm>
          <a:prstGeom prst="rect">
            <a:avLst/>
          </a:prstGeom>
        </p:spPr>
      </p:pic>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ángulo 9">
            <a:extLst>
              <a:ext uri="{FF2B5EF4-FFF2-40B4-BE49-F238E27FC236}">
                <a16:creationId xmlns:a16="http://schemas.microsoft.com/office/drawing/2014/main" id="{3ED76F1B-9488-4C9C-8755-33E7B5121660}"/>
              </a:ext>
            </a:extLst>
          </p:cNvPr>
          <p:cNvSpPr/>
          <p:nvPr/>
        </p:nvSpPr>
        <p:spPr>
          <a:xfrm>
            <a:off x="4610231" y="1532895"/>
            <a:ext cx="2474150" cy="403444"/>
          </a:xfrm>
          <a:prstGeom prst="rect">
            <a:avLst/>
          </a:prstGeom>
        </p:spPr>
        <p:txBody>
          <a:bodyPr wrap="square">
            <a:spAutoFit/>
          </a:bodyPr>
          <a:lstStyle/>
          <a:p>
            <a:pPr algn="ctr">
              <a:lnSpc>
                <a:spcPct val="125000"/>
              </a:lnSpc>
            </a:pP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Dimensión</a:t>
            </a:r>
            <a:r>
              <a:rPr lang="es-ES" altLang="ca-ES" b="1" dirty="0">
                <a:solidFill>
                  <a:schemeClr val="tx1">
                    <a:lumMod val="75000"/>
                    <a:lumOff val="25000"/>
                  </a:schemeClr>
                </a:solidFill>
                <a:latin typeface="Arial Narrow" panose="020B0606020202030204" pitchFamily="34" charset="0"/>
                <a:ea typeface="ＭＳ Ｐゴシック" panose="020B0600070205080204" pitchFamily="34" charset="-128"/>
              </a:rPr>
              <a:t> Institucional</a:t>
            </a:r>
            <a:endPar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endParaRPr>
          </a:p>
        </p:txBody>
      </p:sp>
      <p:sp>
        <p:nvSpPr>
          <p:cNvPr id="12" name="Rectángulo 11">
            <a:extLst>
              <a:ext uri="{FF2B5EF4-FFF2-40B4-BE49-F238E27FC236}">
                <a16:creationId xmlns:a16="http://schemas.microsoft.com/office/drawing/2014/main" id="{80C53C98-9F3E-4CCA-8B76-379B302160E4}"/>
              </a:ext>
            </a:extLst>
          </p:cNvPr>
          <p:cNvSpPr/>
          <p:nvPr/>
        </p:nvSpPr>
        <p:spPr>
          <a:xfrm>
            <a:off x="3058118" y="4897494"/>
            <a:ext cx="2474150" cy="403444"/>
          </a:xfrm>
          <a:prstGeom prst="rect">
            <a:avLst/>
          </a:prstGeom>
        </p:spPr>
        <p:txBody>
          <a:bodyPr wrap="square">
            <a:spAutoFit/>
          </a:bodyPr>
          <a:lstStyle/>
          <a:p>
            <a:pPr algn="ctr">
              <a:lnSpc>
                <a:spcPct val="125000"/>
              </a:lnSpc>
            </a:pP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Dimensión</a:t>
            </a:r>
            <a:r>
              <a:rPr lang="es-ES" altLang="ca-ES" b="1" dirty="0">
                <a:solidFill>
                  <a:schemeClr val="tx1">
                    <a:lumMod val="75000"/>
                    <a:lumOff val="25000"/>
                  </a:schemeClr>
                </a:solidFill>
                <a:latin typeface="Arial Narrow" panose="020B0606020202030204" pitchFamily="34" charset="0"/>
                <a:ea typeface="ＭＳ Ｐゴシック" panose="020B0600070205080204" pitchFamily="34" charset="-128"/>
              </a:rPr>
              <a:t> Digital</a:t>
            </a:r>
            <a:endPar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endParaRPr>
          </a:p>
        </p:txBody>
      </p:sp>
      <p:sp>
        <p:nvSpPr>
          <p:cNvPr id="13" name="Rectángulo 12">
            <a:extLst>
              <a:ext uri="{FF2B5EF4-FFF2-40B4-BE49-F238E27FC236}">
                <a16:creationId xmlns:a16="http://schemas.microsoft.com/office/drawing/2014/main" id="{91CC510C-FCA5-4F6F-9053-0765E78D4524}"/>
              </a:ext>
            </a:extLst>
          </p:cNvPr>
          <p:cNvSpPr/>
          <p:nvPr/>
        </p:nvSpPr>
        <p:spPr>
          <a:xfrm>
            <a:off x="6254079" y="4897494"/>
            <a:ext cx="2474150" cy="403444"/>
          </a:xfrm>
          <a:prstGeom prst="rect">
            <a:avLst/>
          </a:prstGeom>
        </p:spPr>
        <p:txBody>
          <a:bodyPr wrap="square">
            <a:spAutoFit/>
          </a:bodyPr>
          <a:lstStyle/>
          <a:p>
            <a:pPr algn="ctr">
              <a:lnSpc>
                <a:spcPct val="125000"/>
              </a:lnSpc>
            </a:pPr>
            <a:r>
              <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rPr>
              <a:t>Dimensión</a:t>
            </a:r>
            <a:r>
              <a:rPr lang="es-ES" altLang="ca-ES" b="1" dirty="0">
                <a:solidFill>
                  <a:schemeClr val="tx1">
                    <a:lumMod val="75000"/>
                    <a:lumOff val="25000"/>
                  </a:schemeClr>
                </a:solidFill>
                <a:latin typeface="Arial Narrow" panose="020B0606020202030204" pitchFamily="34" charset="0"/>
                <a:ea typeface="ＭＳ Ｐゴシック" panose="020B0600070205080204" pitchFamily="34" charset="-128"/>
              </a:rPr>
              <a:t> Ambiental</a:t>
            </a:r>
            <a:endParaRPr lang="es-ES" altLang="ca-ES" dirty="0">
              <a:solidFill>
                <a:schemeClr val="tx1">
                  <a:lumMod val="75000"/>
                  <a:lumOff val="25000"/>
                </a:schemeClr>
              </a:solidFill>
              <a:latin typeface="Arial Narrow" panose="020B0606020202030204" pitchFamily="34" charset="0"/>
              <a:ea typeface="ＭＳ Ｐゴシック" panose="020B0600070205080204" pitchFamily="34" charset="-128"/>
            </a:endParaRPr>
          </a:p>
        </p:txBody>
      </p:sp>
    </p:spTree>
    <p:extLst>
      <p:ext uri="{BB962C8B-B14F-4D97-AF65-F5344CB8AC3E}">
        <p14:creationId xmlns:p14="http://schemas.microsoft.com/office/powerpoint/2010/main" val="3594098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esquinas superiores redondeadas 2">
            <a:extLst>
              <a:ext uri="{FF2B5EF4-FFF2-40B4-BE49-F238E27FC236}">
                <a16:creationId xmlns:a16="http://schemas.microsoft.com/office/drawing/2014/main" id="{660F43F2-5775-42A8-9217-7BC96ADF0B71}"/>
              </a:ext>
            </a:extLst>
          </p:cNvPr>
          <p:cNvSpPr/>
          <p:nvPr/>
        </p:nvSpPr>
        <p:spPr>
          <a:xfrm rot="16200000">
            <a:off x="-681882" y="5454709"/>
            <a:ext cx="1917215"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Institucional</a:t>
            </a:r>
            <a:endParaRPr lang="ca-ES" sz="2000" b="1" dirty="0">
              <a:latin typeface="Arial Narrow" panose="020B0606020202030204" pitchFamily="34" charset="0"/>
            </a:endParaRPr>
          </a:p>
        </p:txBody>
      </p:sp>
      <p:sp>
        <p:nvSpPr>
          <p:cNvPr id="4" name="Rectángulo: esquinas superiores redondeadas 3">
            <a:extLst>
              <a:ext uri="{FF2B5EF4-FFF2-40B4-BE49-F238E27FC236}">
                <a16:creationId xmlns:a16="http://schemas.microsoft.com/office/drawing/2014/main" id="{1032300B-F95C-4C0B-A9E1-47346EF8D505}"/>
              </a:ext>
            </a:extLst>
          </p:cNvPr>
          <p:cNvSpPr/>
          <p:nvPr/>
        </p:nvSpPr>
        <p:spPr>
          <a:xfrm rot="16200000">
            <a:off x="-475261" y="3577974"/>
            <a:ext cx="1509894"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Digital</a:t>
            </a:r>
            <a:endParaRPr lang="ca-ES" sz="2000" b="1" dirty="0">
              <a:latin typeface="Arial Narrow" panose="020B0606020202030204" pitchFamily="34" charset="0"/>
            </a:endParaRPr>
          </a:p>
        </p:txBody>
      </p:sp>
      <p:sp>
        <p:nvSpPr>
          <p:cNvPr id="5" name="Rectángulo: esquinas superiores redondeadas 4">
            <a:extLst>
              <a:ext uri="{FF2B5EF4-FFF2-40B4-BE49-F238E27FC236}">
                <a16:creationId xmlns:a16="http://schemas.microsoft.com/office/drawing/2014/main" id="{FFFFCB35-1147-474A-A891-BF6A982135C3}"/>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Ambiental</a:t>
            </a:r>
            <a:endParaRPr lang="ca-ES" sz="2000" b="1" dirty="0">
              <a:latin typeface="Arial Narrow" panose="020B0606020202030204" pitchFamily="34" charset="0"/>
            </a:endParaRPr>
          </a:p>
        </p:txBody>
      </p:sp>
      <p:cxnSp>
        <p:nvCxnSpPr>
          <p:cNvPr id="6" name="Conector recto 5">
            <a:extLst>
              <a:ext uri="{FF2B5EF4-FFF2-40B4-BE49-F238E27FC236}">
                <a16:creationId xmlns:a16="http://schemas.microsoft.com/office/drawing/2014/main" id="{7059CEE8-8A17-416D-BD79-9BC59DBE52AF}"/>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Rectángulo: esquinas redondeadas 1">
            <a:extLst>
              <a:ext uri="{FF2B5EF4-FFF2-40B4-BE49-F238E27FC236}">
                <a16:creationId xmlns:a16="http://schemas.microsoft.com/office/drawing/2014/main" id="{88849552-9CCF-41E5-B1BA-5E8E12B9B713}"/>
              </a:ext>
            </a:extLst>
          </p:cNvPr>
          <p:cNvSpPr/>
          <p:nvPr/>
        </p:nvSpPr>
        <p:spPr>
          <a:xfrm>
            <a:off x="3713584" y="1320281"/>
            <a:ext cx="1343802" cy="2668555"/>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solidFill>
                <a:schemeClr val="tx1">
                  <a:lumMod val="65000"/>
                  <a:lumOff val="35000"/>
                </a:schemeClr>
              </a:solidFill>
              <a:latin typeface="Arial Narrow" panose="020B0606020202030204" pitchFamily="34" charset="0"/>
            </a:endParaRPr>
          </a:p>
        </p:txBody>
      </p:sp>
      <p:sp>
        <p:nvSpPr>
          <p:cNvPr id="9" name="Rectángulo: esquinas redondeadas 8">
            <a:extLst>
              <a:ext uri="{FF2B5EF4-FFF2-40B4-BE49-F238E27FC236}">
                <a16:creationId xmlns:a16="http://schemas.microsoft.com/office/drawing/2014/main" id="{F239DEDC-A5D2-4D49-AC48-D494BC0876B1}"/>
              </a:ext>
            </a:extLst>
          </p:cNvPr>
          <p:cNvSpPr/>
          <p:nvPr/>
        </p:nvSpPr>
        <p:spPr>
          <a:xfrm>
            <a:off x="1623526" y="1740176"/>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lumMod val="65000"/>
                    <a:lumOff val="35000"/>
                  </a:schemeClr>
                </a:solidFill>
                <a:latin typeface="Arial Narrow" panose="020B0606020202030204" pitchFamily="34" charset="0"/>
              </a:rPr>
              <a:t>Municipios</a:t>
            </a:r>
            <a:endParaRPr lang="ca-ES" dirty="0">
              <a:solidFill>
                <a:schemeClr val="tx1">
                  <a:lumMod val="65000"/>
                  <a:lumOff val="35000"/>
                </a:schemeClr>
              </a:solidFill>
              <a:latin typeface="Arial Narrow" panose="020B0606020202030204" pitchFamily="34" charset="0"/>
            </a:endParaRPr>
          </a:p>
        </p:txBody>
      </p:sp>
      <p:sp>
        <p:nvSpPr>
          <p:cNvPr id="10" name="Rectángulo: esquinas redondeadas 9">
            <a:extLst>
              <a:ext uri="{FF2B5EF4-FFF2-40B4-BE49-F238E27FC236}">
                <a16:creationId xmlns:a16="http://schemas.microsoft.com/office/drawing/2014/main" id="{F0EF9930-C11B-4D8D-989E-EBDDC10D854F}"/>
              </a:ext>
            </a:extLst>
          </p:cNvPr>
          <p:cNvSpPr/>
          <p:nvPr/>
        </p:nvSpPr>
        <p:spPr>
          <a:xfrm>
            <a:off x="1623526" y="2386280"/>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Otras entidades</a:t>
            </a:r>
            <a:endParaRPr lang="ca-ES" dirty="0">
              <a:solidFill>
                <a:schemeClr val="tx1">
                  <a:lumMod val="65000"/>
                  <a:lumOff val="35000"/>
                </a:schemeClr>
              </a:solidFill>
              <a:latin typeface="Arial Narrow" panose="020B0606020202030204" pitchFamily="34" charset="0"/>
            </a:endParaRPr>
          </a:p>
        </p:txBody>
      </p:sp>
      <p:sp>
        <p:nvSpPr>
          <p:cNvPr id="11" name="Rectángulo: esquinas redondeadas 10">
            <a:extLst>
              <a:ext uri="{FF2B5EF4-FFF2-40B4-BE49-F238E27FC236}">
                <a16:creationId xmlns:a16="http://schemas.microsoft.com/office/drawing/2014/main" id="{AECEEB95-59A1-4FF1-AFD1-00081CF6E496}"/>
              </a:ext>
            </a:extLst>
          </p:cNvPr>
          <p:cNvSpPr/>
          <p:nvPr/>
        </p:nvSpPr>
        <p:spPr>
          <a:xfrm>
            <a:off x="1623526" y="3010253"/>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Municipios territorio</a:t>
            </a:r>
            <a:endParaRPr lang="ca-ES" dirty="0">
              <a:solidFill>
                <a:schemeClr val="tx1">
                  <a:lumMod val="65000"/>
                  <a:lumOff val="35000"/>
                </a:schemeClr>
              </a:solidFill>
              <a:latin typeface="Arial Narrow" panose="020B0606020202030204" pitchFamily="34" charset="0"/>
            </a:endParaRPr>
          </a:p>
        </p:txBody>
      </p:sp>
      <p:pic>
        <p:nvPicPr>
          <p:cNvPr id="16" name="Picture 2">
            <a:extLst>
              <a:ext uri="{FF2B5EF4-FFF2-40B4-BE49-F238E27FC236}">
                <a16:creationId xmlns:a16="http://schemas.microsoft.com/office/drawing/2014/main" id="{2E01DC20-509A-4E72-8D70-D6D730DC730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61449" y="1431883"/>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ángulo: esquinas redondeadas 23">
            <a:extLst>
              <a:ext uri="{FF2B5EF4-FFF2-40B4-BE49-F238E27FC236}">
                <a16:creationId xmlns:a16="http://schemas.microsoft.com/office/drawing/2014/main" id="{D657159A-08DA-4F01-992C-1D46AF540190}"/>
              </a:ext>
            </a:extLst>
          </p:cNvPr>
          <p:cNvSpPr/>
          <p:nvPr/>
        </p:nvSpPr>
        <p:spPr>
          <a:xfrm>
            <a:off x="4951446" y="1737883"/>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Saneamiento</a:t>
            </a:r>
            <a:endParaRPr lang="ca-ES" dirty="0">
              <a:solidFill>
                <a:schemeClr val="tx1">
                  <a:lumMod val="65000"/>
                  <a:lumOff val="35000"/>
                </a:schemeClr>
              </a:solidFill>
              <a:latin typeface="Arial Narrow" panose="020B0606020202030204" pitchFamily="34" charset="0"/>
            </a:endParaRPr>
          </a:p>
        </p:txBody>
      </p:sp>
      <p:sp>
        <p:nvSpPr>
          <p:cNvPr id="25" name="Rectángulo: esquinas redondeadas 24">
            <a:extLst>
              <a:ext uri="{FF2B5EF4-FFF2-40B4-BE49-F238E27FC236}">
                <a16:creationId xmlns:a16="http://schemas.microsoft.com/office/drawing/2014/main" id="{0827BA60-F9D7-4172-87BD-BF326374B77C}"/>
              </a:ext>
            </a:extLst>
          </p:cNvPr>
          <p:cNvSpPr/>
          <p:nvPr/>
        </p:nvSpPr>
        <p:spPr>
          <a:xfrm>
            <a:off x="4951446" y="2383987"/>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Alcantarillado</a:t>
            </a:r>
            <a:endParaRPr lang="ca-ES" dirty="0">
              <a:solidFill>
                <a:schemeClr val="tx1">
                  <a:lumMod val="65000"/>
                  <a:lumOff val="35000"/>
                </a:schemeClr>
              </a:solidFill>
              <a:latin typeface="Arial Narrow" panose="020B0606020202030204" pitchFamily="34" charset="0"/>
            </a:endParaRPr>
          </a:p>
        </p:txBody>
      </p:sp>
      <p:sp>
        <p:nvSpPr>
          <p:cNvPr id="26" name="Rectángulo: esquinas redondeadas 25">
            <a:extLst>
              <a:ext uri="{FF2B5EF4-FFF2-40B4-BE49-F238E27FC236}">
                <a16:creationId xmlns:a16="http://schemas.microsoft.com/office/drawing/2014/main" id="{BC6F8DE1-1E98-4559-AD18-CF815939B8C0}"/>
              </a:ext>
            </a:extLst>
          </p:cNvPr>
          <p:cNvSpPr/>
          <p:nvPr/>
        </p:nvSpPr>
        <p:spPr>
          <a:xfrm>
            <a:off x="4951446" y="3010253"/>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Abastecimiento</a:t>
            </a:r>
            <a:endParaRPr lang="ca-ES" dirty="0">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3438467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esquinas superiores redondeadas 2">
            <a:extLst>
              <a:ext uri="{FF2B5EF4-FFF2-40B4-BE49-F238E27FC236}">
                <a16:creationId xmlns:a16="http://schemas.microsoft.com/office/drawing/2014/main" id="{660F43F2-5775-42A8-9217-7BC96ADF0B71}"/>
              </a:ext>
            </a:extLst>
          </p:cNvPr>
          <p:cNvSpPr/>
          <p:nvPr/>
        </p:nvSpPr>
        <p:spPr>
          <a:xfrm rot="16200000">
            <a:off x="-681882" y="5454709"/>
            <a:ext cx="1917215"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Institucional</a:t>
            </a:r>
            <a:endParaRPr lang="ca-ES" sz="2000" b="1" dirty="0">
              <a:latin typeface="Arial Narrow" panose="020B0606020202030204" pitchFamily="34" charset="0"/>
            </a:endParaRPr>
          </a:p>
        </p:txBody>
      </p:sp>
      <p:sp>
        <p:nvSpPr>
          <p:cNvPr id="4" name="Rectángulo: esquinas superiores redondeadas 3">
            <a:extLst>
              <a:ext uri="{FF2B5EF4-FFF2-40B4-BE49-F238E27FC236}">
                <a16:creationId xmlns:a16="http://schemas.microsoft.com/office/drawing/2014/main" id="{1032300B-F95C-4C0B-A9E1-47346EF8D505}"/>
              </a:ext>
            </a:extLst>
          </p:cNvPr>
          <p:cNvSpPr/>
          <p:nvPr/>
        </p:nvSpPr>
        <p:spPr>
          <a:xfrm rot="16200000">
            <a:off x="-475261" y="3577974"/>
            <a:ext cx="1509894"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Digital</a:t>
            </a:r>
            <a:endParaRPr lang="ca-ES" sz="2000" b="1" dirty="0">
              <a:latin typeface="Arial Narrow" panose="020B0606020202030204" pitchFamily="34" charset="0"/>
            </a:endParaRPr>
          </a:p>
        </p:txBody>
      </p:sp>
      <p:sp>
        <p:nvSpPr>
          <p:cNvPr id="5" name="Rectángulo: esquinas superiores redondeadas 4">
            <a:extLst>
              <a:ext uri="{FF2B5EF4-FFF2-40B4-BE49-F238E27FC236}">
                <a16:creationId xmlns:a16="http://schemas.microsoft.com/office/drawing/2014/main" id="{FFFFCB35-1147-474A-A891-BF6A982135C3}"/>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Ambiental</a:t>
            </a:r>
            <a:endParaRPr lang="ca-ES" sz="2000" b="1" dirty="0">
              <a:latin typeface="Arial Narrow" panose="020B0606020202030204" pitchFamily="34" charset="0"/>
            </a:endParaRPr>
          </a:p>
        </p:txBody>
      </p:sp>
      <p:cxnSp>
        <p:nvCxnSpPr>
          <p:cNvPr id="6" name="Conector recto 5">
            <a:extLst>
              <a:ext uri="{FF2B5EF4-FFF2-40B4-BE49-F238E27FC236}">
                <a16:creationId xmlns:a16="http://schemas.microsoft.com/office/drawing/2014/main" id="{7059CEE8-8A17-416D-BD79-9BC59DBE52AF}"/>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Rectángulo: esquinas redondeadas 1">
            <a:extLst>
              <a:ext uri="{FF2B5EF4-FFF2-40B4-BE49-F238E27FC236}">
                <a16:creationId xmlns:a16="http://schemas.microsoft.com/office/drawing/2014/main" id="{88849552-9CCF-41E5-B1BA-5E8E12B9B713}"/>
              </a:ext>
            </a:extLst>
          </p:cNvPr>
          <p:cNvSpPr/>
          <p:nvPr/>
        </p:nvSpPr>
        <p:spPr>
          <a:xfrm>
            <a:off x="3713584" y="1320281"/>
            <a:ext cx="1343802" cy="2668555"/>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solidFill>
                <a:schemeClr val="tx1">
                  <a:lumMod val="65000"/>
                  <a:lumOff val="35000"/>
                </a:schemeClr>
              </a:solidFill>
              <a:latin typeface="Arial Narrow" panose="020B0606020202030204" pitchFamily="34" charset="0"/>
            </a:endParaRPr>
          </a:p>
          <a:p>
            <a:pPr algn="ctr"/>
            <a:r>
              <a:rPr lang="es-ES" b="1" dirty="0">
                <a:solidFill>
                  <a:schemeClr val="tx1">
                    <a:lumMod val="65000"/>
                    <a:lumOff val="35000"/>
                  </a:schemeClr>
                </a:solidFill>
                <a:latin typeface="Arial Narrow" panose="020B0606020202030204" pitchFamily="34" charset="0"/>
              </a:rPr>
              <a:t>E</a:t>
            </a:r>
            <a:r>
              <a:rPr lang="es-ES" dirty="0">
                <a:solidFill>
                  <a:schemeClr val="tx1">
                    <a:lumMod val="65000"/>
                    <a:lumOff val="35000"/>
                  </a:schemeClr>
                </a:solidFill>
                <a:latin typeface="Arial Narrow" panose="020B0606020202030204" pitchFamily="34" charset="0"/>
              </a:rPr>
              <a:t>ntidad </a:t>
            </a:r>
            <a:r>
              <a:rPr lang="es-ES" b="1" dirty="0">
                <a:solidFill>
                  <a:schemeClr val="tx1">
                    <a:lumMod val="65000"/>
                    <a:lumOff val="35000"/>
                  </a:schemeClr>
                </a:solidFill>
                <a:latin typeface="Arial Narrow" panose="020B0606020202030204" pitchFamily="34" charset="0"/>
              </a:rPr>
              <a:t>L</a:t>
            </a:r>
            <a:r>
              <a:rPr lang="es-ES" dirty="0">
                <a:solidFill>
                  <a:schemeClr val="tx1">
                    <a:lumMod val="65000"/>
                    <a:lumOff val="35000"/>
                  </a:schemeClr>
                </a:solidFill>
                <a:latin typeface="Arial Narrow" panose="020B0606020202030204" pitchFamily="34" charset="0"/>
              </a:rPr>
              <a:t>ocal del </a:t>
            </a:r>
            <a:r>
              <a:rPr lang="es-ES" b="1" dirty="0">
                <a:solidFill>
                  <a:schemeClr val="tx1">
                    <a:lumMod val="65000"/>
                    <a:lumOff val="35000"/>
                  </a:schemeClr>
                </a:solidFill>
                <a:latin typeface="Arial Narrow" panose="020B0606020202030204" pitchFamily="34" charset="0"/>
              </a:rPr>
              <a:t>A</a:t>
            </a:r>
            <a:r>
              <a:rPr lang="es-ES" dirty="0">
                <a:solidFill>
                  <a:schemeClr val="tx1">
                    <a:lumMod val="65000"/>
                    <a:lumOff val="35000"/>
                  </a:schemeClr>
                </a:solidFill>
                <a:latin typeface="Arial Narrow" panose="020B0606020202030204" pitchFamily="34" charset="0"/>
              </a:rPr>
              <a:t>gua</a:t>
            </a:r>
            <a:endParaRPr lang="ca-ES" dirty="0">
              <a:solidFill>
                <a:schemeClr val="tx1">
                  <a:lumMod val="65000"/>
                  <a:lumOff val="35000"/>
                </a:schemeClr>
              </a:solidFill>
              <a:latin typeface="Arial Narrow" panose="020B0606020202030204" pitchFamily="34" charset="0"/>
            </a:endParaRPr>
          </a:p>
        </p:txBody>
      </p:sp>
      <p:sp>
        <p:nvSpPr>
          <p:cNvPr id="9" name="Rectángulo: esquinas redondeadas 8">
            <a:extLst>
              <a:ext uri="{FF2B5EF4-FFF2-40B4-BE49-F238E27FC236}">
                <a16:creationId xmlns:a16="http://schemas.microsoft.com/office/drawing/2014/main" id="{F239DEDC-A5D2-4D49-AC48-D494BC0876B1}"/>
              </a:ext>
            </a:extLst>
          </p:cNvPr>
          <p:cNvSpPr/>
          <p:nvPr/>
        </p:nvSpPr>
        <p:spPr>
          <a:xfrm>
            <a:off x="1623526" y="1740176"/>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lumMod val="65000"/>
                    <a:lumOff val="35000"/>
                  </a:schemeClr>
                </a:solidFill>
                <a:latin typeface="Arial Narrow" panose="020B0606020202030204" pitchFamily="34" charset="0"/>
              </a:rPr>
              <a:t>Municipios</a:t>
            </a:r>
            <a:endParaRPr lang="ca-ES" dirty="0">
              <a:solidFill>
                <a:schemeClr val="tx1">
                  <a:lumMod val="65000"/>
                  <a:lumOff val="35000"/>
                </a:schemeClr>
              </a:solidFill>
              <a:latin typeface="Arial Narrow" panose="020B0606020202030204" pitchFamily="34" charset="0"/>
            </a:endParaRPr>
          </a:p>
        </p:txBody>
      </p:sp>
      <p:sp>
        <p:nvSpPr>
          <p:cNvPr id="10" name="Rectángulo: esquinas redondeadas 9">
            <a:extLst>
              <a:ext uri="{FF2B5EF4-FFF2-40B4-BE49-F238E27FC236}">
                <a16:creationId xmlns:a16="http://schemas.microsoft.com/office/drawing/2014/main" id="{F0EF9930-C11B-4D8D-989E-EBDDC10D854F}"/>
              </a:ext>
            </a:extLst>
          </p:cNvPr>
          <p:cNvSpPr/>
          <p:nvPr/>
        </p:nvSpPr>
        <p:spPr>
          <a:xfrm>
            <a:off x="1623526" y="2386280"/>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Otras entidades</a:t>
            </a:r>
            <a:endParaRPr lang="ca-ES" dirty="0">
              <a:solidFill>
                <a:schemeClr val="tx1">
                  <a:lumMod val="65000"/>
                  <a:lumOff val="35000"/>
                </a:schemeClr>
              </a:solidFill>
              <a:latin typeface="Arial Narrow" panose="020B0606020202030204" pitchFamily="34" charset="0"/>
            </a:endParaRPr>
          </a:p>
        </p:txBody>
      </p:sp>
      <p:sp>
        <p:nvSpPr>
          <p:cNvPr id="11" name="Rectángulo: esquinas redondeadas 10">
            <a:extLst>
              <a:ext uri="{FF2B5EF4-FFF2-40B4-BE49-F238E27FC236}">
                <a16:creationId xmlns:a16="http://schemas.microsoft.com/office/drawing/2014/main" id="{AECEEB95-59A1-4FF1-AFD1-00081CF6E496}"/>
              </a:ext>
            </a:extLst>
          </p:cNvPr>
          <p:cNvSpPr/>
          <p:nvPr/>
        </p:nvSpPr>
        <p:spPr>
          <a:xfrm>
            <a:off x="1623526" y="3010253"/>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Municipios territorio</a:t>
            </a:r>
            <a:endParaRPr lang="ca-ES" dirty="0">
              <a:solidFill>
                <a:schemeClr val="tx1">
                  <a:lumMod val="65000"/>
                  <a:lumOff val="35000"/>
                </a:schemeClr>
              </a:solidFill>
              <a:latin typeface="Arial Narrow" panose="020B0606020202030204" pitchFamily="34" charset="0"/>
            </a:endParaRPr>
          </a:p>
        </p:txBody>
      </p:sp>
      <p:sp>
        <p:nvSpPr>
          <p:cNvPr id="13" name="Rectángulo: esquinas redondeadas 12">
            <a:extLst>
              <a:ext uri="{FF2B5EF4-FFF2-40B4-BE49-F238E27FC236}">
                <a16:creationId xmlns:a16="http://schemas.microsoft.com/office/drawing/2014/main" id="{41484C58-BBC3-4D65-A68F-5C43BD4375F4}"/>
              </a:ext>
            </a:extLst>
          </p:cNvPr>
          <p:cNvSpPr/>
          <p:nvPr/>
        </p:nvSpPr>
        <p:spPr>
          <a:xfrm>
            <a:off x="4951446" y="1737883"/>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Saneamiento</a:t>
            </a:r>
            <a:endParaRPr lang="ca-ES" dirty="0">
              <a:solidFill>
                <a:schemeClr val="tx1">
                  <a:lumMod val="65000"/>
                  <a:lumOff val="35000"/>
                </a:schemeClr>
              </a:solidFill>
              <a:latin typeface="Arial Narrow" panose="020B0606020202030204" pitchFamily="34" charset="0"/>
            </a:endParaRPr>
          </a:p>
        </p:txBody>
      </p:sp>
      <p:sp>
        <p:nvSpPr>
          <p:cNvPr id="14" name="Rectángulo: esquinas redondeadas 13">
            <a:extLst>
              <a:ext uri="{FF2B5EF4-FFF2-40B4-BE49-F238E27FC236}">
                <a16:creationId xmlns:a16="http://schemas.microsoft.com/office/drawing/2014/main" id="{006A6166-24AD-4CB1-AD1D-BF191794FE7F}"/>
              </a:ext>
            </a:extLst>
          </p:cNvPr>
          <p:cNvSpPr/>
          <p:nvPr/>
        </p:nvSpPr>
        <p:spPr>
          <a:xfrm>
            <a:off x="4951446" y="2383987"/>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Alcantarillado</a:t>
            </a:r>
            <a:endParaRPr lang="ca-ES" dirty="0">
              <a:solidFill>
                <a:schemeClr val="tx1">
                  <a:lumMod val="65000"/>
                  <a:lumOff val="35000"/>
                </a:schemeClr>
              </a:solidFill>
              <a:latin typeface="Arial Narrow" panose="020B0606020202030204" pitchFamily="34" charset="0"/>
            </a:endParaRPr>
          </a:p>
        </p:txBody>
      </p:sp>
      <p:sp>
        <p:nvSpPr>
          <p:cNvPr id="15" name="Rectángulo: esquinas redondeadas 14">
            <a:extLst>
              <a:ext uri="{FF2B5EF4-FFF2-40B4-BE49-F238E27FC236}">
                <a16:creationId xmlns:a16="http://schemas.microsoft.com/office/drawing/2014/main" id="{8C839802-CDE4-46E5-934F-8EB71E417CB3}"/>
              </a:ext>
            </a:extLst>
          </p:cNvPr>
          <p:cNvSpPr/>
          <p:nvPr/>
        </p:nvSpPr>
        <p:spPr>
          <a:xfrm>
            <a:off x="4951446" y="3010253"/>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Abastecimiento</a:t>
            </a:r>
            <a:endParaRPr lang="ca-ES" dirty="0">
              <a:solidFill>
                <a:schemeClr val="tx1">
                  <a:lumMod val="65000"/>
                  <a:lumOff val="35000"/>
                </a:schemeClr>
              </a:solidFill>
              <a:latin typeface="Arial Narrow" panose="020B0606020202030204" pitchFamily="34" charset="0"/>
            </a:endParaRPr>
          </a:p>
        </p:txBody>
      </p:sp>
      <p:pic>
        <p:nvPicPr>
          <p:cNvPr id="16" name="Picture 2">
            <a:extLst>
              <a:ext uri="{FF2B5EF4-FFF2-40B4-BE49-F238E27FC236}">
                <a16:creationId xmlns:a16="http://schemas.microsoft.com/office/drawing/2014/main" id="{2E01DC20-509A-4E72-8D70-D6D730DC730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61449" y="1431883"/>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Flecha: a la derecha 17">
            <a:extLst>
              <a:ext uri="{FF2B5EF4-FFF2-40B4-BE49-F238E27FC236}">
                <a16:creationId xmlns:a16="http://schemas.microsoft.com/office/drawing/2014/main" id="{E65D557F-0180-4FF0-AF98-85D473EA75A3}"/>
              </a:ext>
            </a:extLst>
          </p:cNvPr>
          <p:cNvSpPr/>
          <p:nvPr/>
        </p:nvSpPr>
        <p:spPr>
          <a:xfrm>
            <a:off x="3562409" y="1960172"/>
            <a:ext cx="431048" cy="139559"/>
          </a:xfrm>
          <a:prstGeom prst="rightArrow">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9" name="Flecha: a la derecha 18">
            <a:extLst>
              <a:ext uri="{FF2B5EF4-FFF2-40B4-BE49-F238E27FC236}">
                <a16:creationId xmlns:a16="http://schemas.microsoft.com/office/drawing/2014/main" id="{23D90D9C-15E5-4D53-B51C-2A0219B493BD}"/>
              </a:ext>
            </a:extLst>
          </p:cNvPr>
          <p:cNvSpPr/>
          <p:nvPr/>
        </p:nvSpPr>
        <p:spPr>
          <a:xfrm>
            <a:off x="4868263" y="1950484"/>
            <a:ext cx="431047" cy="139559"/>
          </a:xfrm>
          <a:prstGeom prst="rightArrow">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7" name="CuadroTexto 16">
            <a:extLst>
              <a:ext uri="{FF2B5EF4-FFF2-40B4-BE49-F238E27FC236}">
                <a16:creationId xmlns:a16="http://schemas.microsoft.com/office/drawing/2014/main" id="{06F05ACC-84EA-4BFF-8DBB-9A409A9DF836}"/>
              </a:ext>
            </a:extLst>
          </p:cNvPr>
          <p:cNvSpPr txBox="1"/>
          <p:nvPr/>
        </p:nvSpPr>
        <p:spPr>
          <a:xfrm>
            <a:off x="7386259" y="1195652"/>
            <a:ext cx="4651405" cy="2082878"/>
          </a:xfrm>
          <a:prstGeom prst="rect">
            <a:avLst/>
          </a:prstGeom>
          <a:noFill/>
        </p:spPr>
        <p:txBody>
          <a:bodyPr wrap="square" rtlCol="0">
            <a:spAutoFit/>
          </a:bodyPr>
          <a:lstStyle/>
          <a:p>
            <a:pPr>
              <a:lnSpc>
                <a:spcPct val="125000"/>
              </a:lnSpc>
            </a:pPr>
            <a:r>
              <a:rPr lang="es-ES" altLang="ca-ES" sz="1500" b="1" dirty="0">
                <a:solidFill>
                  <a:srgbClr val="C00000"/>
                </a:solidFill>
                <a:latin typeface="Arial Narrow" panose="020B0606020202030204" pitchFamily="34" charset="0"/>
                <a:ea typeface="ＭＳ Ｐゴシック" panose="020B0600070205080204" pitchFamily="34" charset="-128"/>
                <a:sym typeface="Wingdings" panose="05000000000000000000" pitchFamily="2" charset="2"/>
              </a:rPr>
              <a:t>Delegación de competencias </a:t>
            </a:r>
            <a:r>
              <a:rPr lang="es-ES" altLang="ca-ES" sz="1500" dirty="0">
                <a:solidFill>
                  <a:srgbClr val="C00000"/>
                </a:solidFill>
                <a:latin typeface="Arial Narrow" panose="020B0606020202030204" pitchFamily="34" charset="0"/>
                <a:ea typeface="ＭＳ Ｐゴシック" panose="020B0600070205080204" pitchFamily="34" charset="-128"/>
                <a:sym typeface="Wingdings" panose="05000000000000000000" pitchFamily="2" charset="2"/>
              </a:rPr>
              <a:t> Con la finalidad de </a:t>
            </a:r>
            <a:r>
              <a:rPr lang="es-ES" altLang="ca-ES" sz="1500" dirty="0">
                <a:solidFill>
                  <a:srgbClr val="C00000"/>
                </a:solidFill>
                <a:latin typeface="Arial Narrow" panose="020B0606020202030204" pitchFamily="34" charset="0"/>
                <a:ea typeface="ＭＳ Ｐゴシック" panose="020B0600070205080204" pitchFamily="34" charset="-128"/>
              </a:rPr>
              <a:t>distinguir a aquellos municipios que participan en el CBT para la efectiva prestación de servicios de saneamiento y de alcantarillado, de los otros municipios (territorio) y Entidades -AMB, Consejo Comarcal, Diputación- que participan a efectos de coordinación, esencialmente, del saneamiento en alta y del estado ambiental del Besòs y del Tordera.</a:t>
            </a:r>
          </a:p>
        </p:txBody>
      </p:sp>
    </p:spTree>
    <p:extLst>
      <p:ext uri="{BB962C8B-B14F-4D97-AF65-F5344CB8AC3E}">
        <p14:creationId xmlns:p14="http://schemas.microsoft.com/office/powerpoint/2010/main" val="2739036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AF5977D-9022-4A2A-B2B8-8095F267CE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8304" y="6155746"/>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esquinas superiores redondeadas 2">
            <a:extLst>
              <a:ext uri="{FF2B5EF4-FFF2-40B4-BE49-F238E27FC236}">
                <a16:creationId xmlns:a16="http://schemas.microsoft.com/office/drawing/2014/main" id="{660F43F2-5775-42A8-9217-7BC96ADF0B71}"/>
              </a:ext>
            </a:extLst>
          </p:cNvPr>
          <p:cNvSpPr/>
          <p:nvPr/>
        </p:nvSpPr>
        <p:spPr>
          <a:xfrm rot="16200000">
            <a:off x="-681882" y="5454709"/>
            <a:ext cx="1917215" cy="456294"/>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Institucional</a:t>
            </a:r>
            <a:endParaRPr lang="ca-ES" sz="2000" b="1" dirty="0">
              <a:latin typeface="Arial Narrow" panose="020B0606020202030204" pitchFamily="34" charset="0"/>
            </a:endParaRPr>
          </a:p>
        </p:txBody>
      </p:sp>
      <p:sp>
        <p:nvSpPr>
          <p:cNvPr id="4" name="Rectángulo: esquinas superiores redondeadas 3">
            <a:extLst>
              <a:ext uri="{FF2B5EF4-FFF2-40B4-BE49-F238E27FC236}">
                <a16:creationId xmlns:a16="http://schemas.microsoft.com/office/drawing/2014/main" id="{1032300B-F95C-4C0B-A9E1-47346EF8D505}"/>
              </a:ext>
            </a:extLst>
          </p:cNvPr>
          <p:cNvSpPr/>
          <p:nvPr/>
        </p:nvSpPr>
        <p:spPr>
          <a:xfrm rot="16200000">
            <a:off x="-475261" y="3577974"/>
            <a:ext cx="1509894"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Digital</a:t>
            </a:r>
            <a:endParaRPr lang="ca-ES" sz="2000" b="1" dirty="0">
              <a:latin typeface="Arial Narrow" panose="020B0606020202030204" pitchFamily="34" charset="0"/>
            </a:endParaRPr>
          </a:p>
        </p:txBody>
      </p:sp>
      <p:sp>
        <p:nvSpPr>
          <p:cNvPr id="5" name="Rectángulo: esquinas superiores redondeadas 4">
            <a:extLst>
              <a:ext uri="{FF2B5EF4-FFF2-40B4-BE49-F238E27FC236}">
                <a16:creationId xmlns:a16="http://schemas.microsoft.com/office/drawing/2014/main" id="{FFFFCB35-1147-474A-A891-BF6A982135C3}"/>
              </a:ext>
            </a:extLst>
          </p:cNvPr>
          <p:cNvSpPr/>
          <p:nvPr/>
        </p:nvSpPr>
        <p:spPr>
          <a:xfrm rot="16200000">
            <a:off x="-571714" y="1808448"/>
            <a:ext cx="1702801" cy="456294"/>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Narrow" panose="020B0606020202030204" pitchFamily="34" charset="0"/>
              </a:rPr>
              <a:t>D. Ambiental</a:t>
            </a:r>
            <a:endParaRPr lang="ca-ES" sz="2000" b="1" dirty="0">
              <a:latin typeface="Arial Narrow" panose="020B0606020202030204" pitchFamily="34" charset="0"/>
            </a:endParaRPr>
          </a:p>
        </p:txBody>
      </p:sp>
      <p:cxnSp>
        <p:nvCxnSpPr>
          <p:cNvPr id="6" name="Conector recto 5">
            <a:extLst>
              <a:ext uri="{FF2B5EF4-FFF2-40B4-BE49-F238E27FC236}">
                <a16:creationId xmlns:a16="http://schemas.microsoft.com/office/drawing/2014/main" id="{7059CEE8-8A17-416D-BD79-9BC59DBE52AF}"/>
              </a:ext>
            </a:extLst>
          </p:cNvPr>
          <p:cNvCxnSpPr>
            <a:cxnSpLocks/>
          </p:cNvCxnSpPr>
          <p:nvPr/>
        </p:nvCxnSpPr>
        <p:spPr>
          <a:xfrm flipV="1">
            <a:off x="504873" y="1082675"/>
            <a:ext cx="2960" cy="56515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Rectángulo: esquinas redondeadas 1">
            <a:extLst>
              <a:ext uri="{FF2B5EF4-FFF2-40B4-BE49-F238E27FC236}">
                <a16:creationId xmlns:a16="http://schemas.microsoft.com/office/drawing/2014/main" id="{88849552-9CCF-41E5-B1BA-5E8E12B9B713}"/>
              </a:ext>
            </a:extLst>
          </p:cNvPr>
          <p:cNvSpPr/>
          <p:nvPr/>
        </p:nvSpPr>
        <p:spPr>
          <a:xfrm>
            <a:off x="3713584" y="1320281"/>
            <a:ext cx="1343802" cy="2668555"/>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solidFill>
                <a:schemeClr val="tx1">
                  <a:lumMod val="65000"/>
                  <a:lumOff val="35000"/>
                </a:schemeClr>
              </a:solidFill>
              <a:latin typeface="Arial Narrow" panose="020B0606020202030204" pitchFamily="34" charset="0"/>
            </a:endParaRPr>
          </a:p>
          <a:p>
            <a:pPr algn="ctr"/>
            <a:r>
              <a:rPr lang="es-ES" b="1" dirty="0">
                <a:solidFill>
                  <a:schemeClr val="tx1">
                    <a:lumMod val="65000"/>
                    <a:lumOff val="35000"/>
                  </a:schemeClr>
                </a:solidFill>
                <a:latin typeface="Arial Narrow" panose="020B0606020202030204" pitchFamily="34" charset="0"/>
              </a:rPr>
              <a:t>E</a:t>
            </a:r>
            <a:r>
              <a:rPr lang="es-ES" dirty="0">
                <a:solidFill>
                  <a:schemeClr val="tx1">
                    <a:lumMod val="65000"/>
                    <a:lumOff val="35000"/>
                  </a:schemeClr>
                </a:solidFill>
                <a:latin typeface="Arial Narrow" panose="020B0606020202030204" pitchFamily="34" charset="0"/>
              </a:rPr>
              <a:t>ntidad </a:t>
            </a:r>
            <a:r>
              <a:rPr lang="es-ES" b="1" dirty="0">
                <a:solidFill>
                  <a:schemeClr val="tx1">
                    <a:lumMod val="65000"/>
                    <a:lumOff val="35000"/>
                  </a:schemeClr>
                </a:solidFill>
                <a:latin typeface="Arial Narrow" panose="020B0606020202030204" pitchFamily="34" charset="0"/>
              </a:rPr>
              <a:t>L</a:t>
            </a:r>
            <a:r>
              <a:rPr lang="es-ES" dirty="0">
                <a:solidFill>
                  <a:schemeClr val="tx1">
                    <a:lumMod val="65000"/>
                    <a:lumOff val="35000"/>
                  </a:schemeClr>
                </a:solidFill>
                <a:latin typeface="Arial Narrow" panose="020B0606020202030204" pitchFamily="34" charset="0"/>
              </a:rPr>
              <a:t>ocal del </a:t>
            </a:r>
            <a:r>
              <a:rPr lang="es-ES" b="1" dirty="0">
                <a:solidFill>
                  <a:schemeClr val="tx1">
                    <a:lumMod val="65000"/>
                    <a:lumOff val="35000"/>
                  </a:schemeClr>
                </a:solidFill>
                <a:latin typeface="Arial Narrow" panose="020B0606020202030204" pitchFamily="34" charset="0"/>
              </a:rPr>
              <a:t>A</a:t>
            </a:r>
            <a:r>
              <a:rPr lang="es-ES" dirty="0">
                <a:solidFill>
                  <a:schemeClr val="tx1">
                    <a:lumMod val="65000"/>
                    <a:lumOff val="35000"/>
                  </a:schemeClr>
                </a:solidFill>
                <a:latin typeface="Arial Narrow" panose="020B0606020202030204" pitchFamily="34" charset="0"/>
              </a:rPr>
              <a:t>gua</a:t>
            </a:r>
            <a:endParaRPr lang="ca-ES" dirty="0">
              <a:solidFill>
                <a:schemeClr val="tx1">
                  <a:lumMod val="65000"/>
                  <a:lumOff val="35000"/>
                </a:schemeClr>
              </a:solidFill>
              <a:latin typeface="Arial Narrow" panose="020B0606020202030204" pitchFamily="34" charset="0"/>
            </a:endParaRPr>
          </a:p>
        </p:txBody>
      </p:sp>
      <p:sp>
        <p:nvSpPr>
          <p:cNvPr id="9" name="Rectángulo: esquinas redondeadas 8">
            <a:extLst>
              <a:ext uri="{FF2B5EF4-FFF2-40B4-BE49-F238E27FC236}">
                <a16:creationId xmlns:a16="http://schemas.microsoft.com/office/drawing/2014/main" id="{F239DEDC-A5D2-4D49-AC48-D494BC0876B1}"/>
              </a:ext>
            </a:extLst>
          </p:cNvPr>
          <p:cNvSpPr/>
          <p:nvPr/>
        </p:nvSpPr>
        <p:spPr>
          <a:xfrm>
            <a:off x="1623526" y="1740176"/>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lumMod val="65000"/>
                    <a:lumOff val="35000"/>
                  </a:schemeClr>
                </a:solidFill>
                <a:latin typeface="Arial Narrow" panose="020B0606020202030204" pitchFamily="34" charset="0"/>
              </a:rPr>
              <a:t>Municipios</a:t>
            </a:r>
            <a:endParaRPr lang="ca-ES" dirty="0">
              <a:solidFill>
                <a:schemeClr val="tx1">
                  <a:lumMod val="65000"/>
                  <a:lumOff val="35000"/>
                </a:schemeClr>
              </a:solidFill>
              <a:latin typeface="Arial Narrow" panose="020B0606020202030204" pitchFamily="34" charset="0"/>
            </a:endParaRPr>
          </a:p>
        </p:txBody>
      </p:sp>
      <p:sp>
        <p:nvSpPr>
          <p:cNvPr id="10" name="Rectángulo: esquinas redondeadas 9">
            <a:extLst>
              <a:ext uri="{FF2B5EF4-FFF2-40B4-BE49-F238E27FC236}">
                <a16:creationId xmlns:a16="http://schemas.microsoft.com/office/drawing/2014/main" id="{F0EF9930-C11B-4D8D-989E-EBDDC10D854F}"/>
              </a:ext>
            </a:extLst>
          </p:cNvPr>
          <p:cNvSpPr/>
          <p:nvPr/>
        </p:nvSpPr>
        <p:spPr>
          <a:xfrm>
            <a:off x="1623526" y="2386280"/>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Otras entidades</a:t>
            </a:r>
            <a:endParaRPr lang="ca-ES" dirty="0">
              <a:solidFill>
                <a:schemeClr val="tx1">
                  <a:lumMod val="65000"/>
                  <a:lumOff val="35000"/>
                </a:schemeClr>
              </a:solidFill>
              <a:latin typeface="Arial Narrow" panose="020B0606020202030204" pitchFamily="34" charset="0"/>
            </a:endParaRPr>
          </a:p>
        </p:txBody>
      </p:sp>
      <p:sp>
        <p:nvSpPr>
          <p:cNvPr id="11" name="Rectángulo: esquinas redondeadas 10">
            <a:extLst>
              <a:ext uri="{FF2B5EF4-FFF2-40B4-BE49-F238E27FC236}">
                <a16:creationId xmlns:a16="http://schemas.microsoft.com/office/drawing/2014/main" id="{AECEEB95-59A1-4FF1-AFD1-00081CF6E496}"/>
              </a:ext>
            </a:extLst>
          </p:cNvPr>
          <p:cNvSpPr/>
          <p:nvPr/>
        </p:nvSpPr>
        <p:spPr>
          <a:xfrm>
            <a:off x="1623526" y="3010253"/>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Municipios territorio</a:t>
            </a:r>
            <a:endParaRPr lang="ca-ES" dirty="0">
              <a:solidFill>
                <a:schemeClr val="tx1">
                  <a:lumMod val="65000"/>
                  <a:lumOff val="35000"/>
                </a:schemeClr>
              </a:solidFill>
              <a:latin typeface="Arial Narrow" panose="020B0606020202030204" pitchFamily="34" charset="0"/>
            </a:endParaRPr>
          </a:p>
        </p:txBody>
      </p:sp>
      <p:sp>
        <p:nvSpPr>
          <p:cNvPr id="12" name="Rectángulo: esquinas redondeadas 11">
            <a:extLst>
              <a:ext uri="{FF2B5EF4-FFF2-40B4-BE49-F238E27FC236}">
                <a16:creationId xmlns:a16="http://schemas.microsoft.com/office/drawing/2014/main" id="{21D82E0B-C749-490C-8EB4-E86B5F78B745}"/>
              </a:ext>
            </a:extLst>
          </p:cNvPr>
          <p:cNvSpPr/>
          <p:nvPr/>
        </p:nvSpPr>
        <p:spPr>
          <a:xfrm>
            <a:off x="2488163" y="5426117"/>
            <a:ext cx="3794643" cy="1120759"/>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Organismo de cuenca</a:t>
            </a:r>
          </a:p>
          <a:p>
            <a:pPr algn="ctr"/>
            <a:r>
              <a:rPr lang="es-ES" sz="1500" b="1" dirty="0">
                <a:solidFill>
                  <a:schemeClr val="tx1">
                    <a:lumMod val="65000"/>
                    <a:lumOff val="35000"/>
                  </a:schemeClr>
                </a:solidFill>
                <a:latin typeface="Arial Narrow" panose="020B0606020202030204" pitchFamily="34" charset="0"/>
              </a:rPr>
              <a:t>Reconocimiento</a:t>
            </a:r>
            <a:r>
              <a:rPr lang="es-ES" sz="1500" dirty="0">
                <a:solidFill>
                  <a:schemeClr val="tx1">
                    <a:lumMod val="65000"/>
                    <a:lumOff val="35000"/>
                  </a:schemeClr>
                </a:solidFill>
                <a:latin typeface="Arial Narrow" panose="020B0606020202030204" pitchFamily="34" charset="0"/>
              </a:rPr>
              <a:t> de la ACA como</a:t>
            </a:r>
            <a:r>
              <a:rPr lang="es-ES" sz="1500" b="1" dirty="0">
                <a:solidFill>
                  <a:schemeClr val="tx1">
                    <a:lumMod val="65000"/>
                    <a:lumOff val="35000"/>
                  </a:schemeClr>
                </a:solidFill>
                <a:latin typeface="Arial Narrow" panose="020B0606020202030204" pitchFamily="34" charset="0"/>
              </a:rPr>
              <a:t> Administración competente </a:t>
            </a:r>
            <a:r>
              <a:rPr lang="es-ES" sz="1500" dirty="0">
                <a:solidFill>
                  <a:schemeClr val="tx1">
                    <a:lumMod val="65000"/>
                    <a:lumOff val="35000"/>
                  </a:schemeClr>
                </a:solidFill>
                <a:latin typeface="Arial Narrow" panose="020B0606020202030204" pitchFamily="34" charset="0"/>
              </a:rPr>
              <a:t> ROAS </a:t>
            </a:r>
          </a:p>
          <a:p>
            <a:pPr algn="ctr"/>
            <a:r>
              <a:rPr lang="es-ES" sz="1500" dirty="0">
                <a:solidFill>
                  <a:schemeClr val="tx1">
                    <a:lumMod val="65000"/>
                    <a:lumOff val="35000"/>
                  </a:schemeClr>
                </a:solidFill>
                <a:latin typeface="Arial Narrow" panose="020B0606020202030204" pitchFamily="34" charset="0"/>
              </a:rPr>
              <a:t>Financiación Saneamiento ACA según TRLMAC.</a:t>
            </a:r>
            <a:endParaRPr lang="ca-ES" sz="1500" dirty="0">
              <a:solidFill>
                <a:schemeClr val="tx1">
                  <a:lumMod val="65000"/>
                  <a:lumOff val="35000"/>
                </a:schemeClr>
              </a:solidFill>
              <a:latin typeface="Arial Narrow" panose="020B0606020202030204" pitchFamily="34" charset="0"/>
            </a:endParaRPr>
          </a:p>
        </p:txBody>
      </p:sp>
      <p:sp>
        <p:nvSpPr>
          <p:cNvPr id="13" name="Rectángulo: esquinas redondeadas 12">
            <a:extLst>
              <a:ext uri="{FF2B5EF4-FFF2-40B4-BE49-F238E27FC236}">
                <a16:creationId xmlns:a16="http://schemas.microsoft.com/office/drawing/2014/main" id="{41484C58-BBC3-4D65-A68F-5C43BD4375F4}"/>
              </a:ext>
            </a:extLst>
          </p:cNvPr>
          <p:cNvSpPr/>
          <p:nvPr/>
        </p:nvSpPr>
        <p:spPr>
          <a:xfrm>
            <a:off x="4951446" y="1737883"/>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Saneamiento</a:t>
            </a:r>
            <a:endParaRPr lang="ca-ES" dirty="0">
              <a:solidFill>
                <a:schemeClr val="tx1">
                  <a:lumMod val="65000"/>
                  <a:lumOff val="35000"/>
                </a:schemeClr>
              </a:solidFill>
              <a:latin typeface="Arial Narrow" panose="020B0606020202030204" pitchFamily="34" charset="0"/>
            </a:endParaRPr>
          </a:p>
        </p:txBody>
      </p:sp>
      <p:sp>
        <p:nvSpPr>
          <p:cNvPr id="14" name="Rectángulo: esquinas redondeadas 13">
            <a:extLst>
              <a:ext uri="{FF2B5EF4-FFF2-40B4-BE49-F238E27FC236}">
                <a16:creationId xmlns:a16="http://schemas.microsoft.com/office/drawing/2014/main" id="{006A6166-24AD-4CB1-AD1D-BF191794FE7F}"/>
              </a:ext>
            </a:extLst>
          </p:cNvPr>
          <p:cNvSpPr/>
          <p:nvPr/>
        </p:nvSpPr>
        <p:spPr>
          <a:xfrm>
            <a:off x="4951446" y="2383987"/>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Alcantarillado</a:t>
            </a:r>
            <a:endParaRPr lang="ca-ES" dirty="0">
              <a:solidFill>
                <a:schemeClr val="tx1">
                  <a:lumMod val="65000"/>
                  <a:lumOff val="35000"/>
                </a:schemeClr>
              </a:solidFill>
              <a:latin typeface="Arial Narrow" panose="020B0606020202030204" pitchFamily="34" charset="0"/>
            </a:endParaRPr>
          </a:p>
        </p:txBody>
      </p:sp>
      <p:sp>
        <p:nvSpPr>
          <p:cNvPr id="15" name="Rectángulo: esquinas redondeadas 14">
            <a:extLst>
              <a:ext uri="{FF2B5EF4-FFF2-40B4-BE49-F238E27FC236}">
                <a16:creationId xmlns:a16="http://schemas.microsoft.com/office/drawing/2014/main" id="{8C839802-CDE4-46E5-934F-8EB71E417CB3}"/>
              </a:ext>
            </a:extLst>
          </p:cNvPr>
          <p:cNvSpPr/>
          <p:nvPr/>
        </p:nvSpPr>
        <p:spPr>
          <a:xfrm>
            <a:off x="4951446" y="3010253"/>
            <a:ext cx="2195998" cy="536556"/>
          </a:xfrm>
          <a:prstGeom prst="roundRect">
            <a:avLst>
              <a:gd name="adj" fmla="val 1250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chemeClr val="tx1">
                    <a:lumMod val="65000"/>
                    <a:lumOff val="35000"/>
                  </a:schemeClr>
                </a:solidFill>
                <a:latin typeface="Arial Narrow" panose="020B0606020202030204" pitchFamily="34" charset="0"/>
              </a:rPr>
              <a:t>Abastecimiento</a:t>
            </a:r>
            <a:endParaRPr lang="ca-ES" dirty="0">
              <a:solidFill>
                <a:schemeClr val="tx1">
                  <a:lumMod val="65000"/>
                  <a:lumOff val="35000"/>
                </a:schemeClr>
              </a:solidFill>
              <a:latin typeface="Arial Narrow" panose="020B0606020202030204" pitchFamily="34" charset="0"/>
            </a:endParaRPr>
          </a:p>
        </p:txBody>
      </p:sp>
      <p:pic>
        <p:nvPicPr>
          <p:cNvPr id="16" name="Picture 2">
            <a:extLst>
              <a:ext uri="{FF2B5EF4-FFF2-40B4-BE49-F238E27FC236}">
                <a16:creationId xmlns:a16="http://schemas.microsoft.com/office/drawing/2014/main" id="{2E01DC20-509A-4E72-8D70-D6D730DC730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61449" y="1431883"/>
            <a:ext cx="648072" cy="6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lecha: a la derecha 7">
            <a:extLst>
              <a:ext uri="{FF2B5EF4-FFF2-40B4-BE49-F238E27FC236}">
                <a16:creationId xmlns:a16="http://schemas.microsoft.com/office/drawing/2014/main" id="{82FE8B76-A0D0-43FE-807D-1614045AACC7}"/>
              </a:ext>
            </a:extLst>
          </p:cNvPr>
          <p:cNvSpPr/>
          <p:nvPr/>
        </p:nvSpPr>
        <p:spPr>
          <a:xfrm rot="16200000">
            <a:off x="3837450" y="4483534"/>
            <a:ext cx="1120758" cy="354563"/>
          </a:xfrm>
          <a:prstGeom prs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8" name="Flecha: a la derecha 17">
            <a:extLst>
              <a:ext uri="{FF2B5EF4-FFF2-40B4-BE49-F238E27FC236}">
                <a16:creationId xmlns:a16="http://schemas.microsoft.com/office/drawing/2014/main" id="{E65D557F-0180-4FF0-AF98-85D473EA75A3}"/>
              </a:ext>
            </a:extLst>
          </p:cNvPr>
          <p:cNvSpPr/>
          <p:nvPr/>
        </p:nvSpPr>
        <p:spPr>
          <a:xfrm>
            <a:off x="3562409" y="1960172"/>
            <a:ext cx="431048" cy="139559"/>
          </a:xfrm>
          <a:prstGeom prst="rightArrow">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9" name="Flecha: a la derecha 18">
            <a:extLst>
              <a:ext uri="{FF2B5EF4-FFF2-40B4-BE49-F238E27FC236}">
                <a16:creationId xmlns:a16="http://schemas.microsoft.com/office/drawing/2014/main" id="{23D90D9C-15E5-4D53-B51C-2A0219B493BD}"/>
              </a:ext>
            </a:extLst>
          </p:cNvPr>
          <p:cNvSpPr/>
          <p:nvPr/>
        </p:nvSpPr>
        <p:spPr>
          <a:xfrm>
            <a:off x="4868263" y="1950484"/>
            <a:ext cx="431047" cy="139559"/>
          </a:xfrm>
          <a:prstGeom prst="rightArrow">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1" name="CuadroTexto 20">
            <a:extLst>
              <a:ext uri="{FF2B5EF4-FFF2-40B4-BE49-F238E27FC236}">
                <a16:creationId xmlns:a16="http://schemas.microsoft.com/office/drawing/2014/main" id="{CD6E88FA-2E50-4A75-980F-4F7B1794F0B7}"/>
              </a:ext>
            </a:extLst>
          </p:cNvPr>
          <p:cNvSpPr txBox="1"/>
          <p:nvPr/>
        </p:nvSpPr>
        <p:spPr>
          <a:xfrm>
            <a:off x="7386259" y="1195652"/>
            <a:ext cx="4651405" cy="2082878"/>
          </a:xfrm>
          <a:prstGeom prst="rect">
            <a:avLst/>
          </a:prstGeom>
          <a:noFill/>
        </p:spPr>
        <p:txBody>
          <a:bodyPr wrap="square" rtlCol="0">
            <a:spAutoFit/>
          </a:bodyPr>
          <a:lstStyle/>
          <a:p>
            <a:pPr>
              <a:lnSpc>
                <a:spcPct val="125000"/>
              </a:lnSpc>
            </a:pPr>
            <a:r>
              <a:rPr lang="es-ES" altLang="ca-ES" sz="1500" b="1" dirty="0">
                <a:solidFill>
                  <a:srgbClr val="C00000"/>
                </a:solidFill>
                <a:latin typeface="Arial Narrow" panose="020B0606020202030204" pitchFamily="34" charset="0"/>
                <a:ea typeface="ＭＳ Ｐゴシック" panose="020B0600070205080204" pitchFamily="34" charset="-128"/>
                <a:sym typeface="Wingdings" panose="05000000000000000000" pitchFamily="2" charset="2"/>
              </a:rPr>
              <a:t>Delegación de competencias </a:t>
            </a:r>
            <a:r>
              <a:rPr lang="es-ES" altLang="ca-ES" sz="1500" dirty="0">
                <a:solidFill>
                  <a:srgbClr val="C00000"/>
                </a:solidFill>
                <a:latin typeface="Arial Narrow" panose="020B0606020202030204" pitchFamily="34" charset="0"/>
                <a:ea typeface="ＭＳ Ｐゴシック" panose="020B0600070205080204" pitchFamily="34" charset="-128"/>
                <a:sym typeface="Wingdings" panose="05000000000000000000" pitchFamily="2" charset="2"/>
              </a:rPr>
              <a:t> Con la finalidad de </a:t>
            </a:r>
            <a:r>
              <a:rPr lang="es-ES" altLang="ca-ES" sz="1500" dirty="0">
                <a:solidFill>
                  <a:srgbClr val="C00000"/>
                </a:solidFill>
                <a:latin typeface="Arial Narrow" panose="020B0606020202030204" pitchFamily="34" charset="0"/>
                <a:ea typeface="ＭＳ Ｐゴシック" panose="020B0600070205080204" pitchFamily="34" charset="-128"/>
              </a:rPr>
              <a:t>distinguir a aquellos municipios que participan en el CBT para la efectiva prestación de servicios de saneamiento y de alcantarillado, de los otros municipios (territorio) y Entidades -AMB, Consejo Comarcal, Diputación- que participan a efectos de coordinación, esencialmente, del saneamiento en alta y del estado ambiental del Besòs y del Tordera.</a:t>
            </a:r>
          </a:p>
        </p:txBody>
      </p:sp>
    </p:spTree>
    <p:extLst>
      <p:ext uri="{BB962C8B-B14F-4D97-AF65-F5344CB8AC3E}">
        <p14:creationId xmlns:p14="http://schemas.microsoft.com/office/powerpoint/2010/main" val="2806595614"/>
      </p:ext>
    </p:extLst>
  </p:cSld>
  <p:clrMapOvr>
    <a:masterClrMapping/>
  </p:clrMapOvr>
</p:sld>
</file>

<file path=ppt/theme/theme1.xml><?xml version="1.0" encoding="utf-8"?>
<a:theme xmlns:a="http://schemas.openxmlformats.org/drawingml/2006/main" name="Tema de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3156</TotalTime>
  <Words>2207</Words>
  <Application>Microsoft Office PowerPoint</Application>
  <PresentationFormat>Panorámica</PresentationFormat>
  <Paragraphs>283</Paragraphs>
  <Slides>28</Slides>
  <Notes>0</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28</vt:i4>
      </vt:variant>
    </vt:vector>
  </HeadingPairs>
  <TitlesOfParts>
    <vt:vector size="43" baseType="lpstr">
      <vt:lpstr>ＭＳ Ｐゴシック</vt:lpstr>
      <vt:lpstr>Aptos</vt:lpstr>
      <vt:lpstr>Aptos Display</vt:lpstr>
      <vt:lpstr>Arial</vt:lpstr>
      <vt:lpstr>Arial Narrow</vt:lpstr>
      <vt:lpstr>Avenir Next LT Pro </vt:lpstr>
      <vt:lpstr>Calibri</vt:lpstr>
      <vt:lpstr>Merriweather Bold</vt:lpstr>
      <vt:lpstr>Montserrat</vt:lpstr>
      <vt:lpstr>Montserrat Medium</vt:lpstr>
      <vt:lpstr>Open Sans</vt:lpstr>
      <vt:lpstr>Poppins</vt:lpstr>
      <vt:lpstr>Recursive Sans Linear Light</vt:lpstr>
      <vt:lpstr>Wingdings</vt:lpstr>
      <vt:lpstr>Tema de Office</vt:lpstr>
      <vt:lpstr>Hacia una Gestión Integral y Digital del Agua   Consorci Besòs Tordera: Una visión estratégica para la gestión del agua en el siglo XXI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Hacia una Gestión Integral y Digital del Agua   Consorci Besòs Tordera: Una visión estratégica para la gestión del agua en el siglo XXI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Asociación Española de Operadores Públicos de Abastecimiento y Saneamiento</dc:creator>
  <cp:lastModifiedBy>Albert Solà i Rovira</cp:lastModifiedBy>
  <cp:revision>40</cp:revision>
  <dcterms:created xsi:type="dcterms:W3CDTF">2026-03-27T12:10:37Z</dcterms:created>
  <dcterms:modified xsi:type="dcterms:W3CDTF">2026-04-15T09:24:34Z</dcterms:modified>
</cp:coreProperties>
</file>