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74" r:id="rId6"/>
    <p:sldId id="257" r:id="rId7"/>
    <p:sldId id="263" r:id="rId8"/>
    <p:sldId id="258" r:id="rId9"/>
    <p:sldId id="262" r:id="rId10"/>
    <p:sldId id="265" r:id="rId11"/>
    <p:sldId id="261" r:id="rId12"/>
    <p:sldId id="268" r:id="rId13"/>
    <p:sldId id="270" r:id="rId14"/>
    <p:sldId id="271" r:id="rId15"/>
    <p:sldId id="266" r:id="rId16"/>
    <p:sldId id="267" r:id="rId17"/>
    <p:sldId id="275" r:id="rId18"/>
    <p:sldId id="276" r:id="rId19"/>
    <p:sldId id="272" r:id="rId20"/>
    <p:sldId id="278" r:id="rId21"/>
    <p:sldId id="269" r:id="rId22"/>
    <p:sldId id="277" r:id="rId23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527" autoAdjust="0"/>
  </p:normalViewPr>
  <p:slideViewPr>
    <p:cSldViewPr snapToGrid="0">
      <p:cViewPr varScale="1">
        <p:scale>
          <a:sx n="94" d="100"/>
          <a:sy n="94" d="100"/>
        </p:scale>
        <p:origin x="117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699C-739E-4D27-909E-2549A8648289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2697-E978-46F0-B1A4-2AE06BCC926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02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025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FC9D9-7073-C7F6-3690-7A0B160F2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6ED375-40C2-1709-927F-34F79BA4B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D91F8E3-9042-65BF-52A9-DEA77F399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9A94BC-E5FC-2004-E72D-8860B1F49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9078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F3EE0-76EE-B107-482B-3E647C55E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6AE0AB8-43CF-E89E-FC3C-A1F4C435B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2FD36D3-CB0B-14E2-5008-81E62F27D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03AA8C-3320-9041-F8F4-45161640D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4081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4EF01-71F2-B2B8-B679-856238FA6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C898EC1-E1A1-EC85-7CA5-46F9D5F3E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C61E1B8-A410-B9BE-D9AA-096DA8E06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D8EE01-6188-73BD-8947-1AF28203D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93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9CB47-1F9B-A35F-B691-0171E4CA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7B080C0-714F-8FF8-2571-B62533D8C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937B593-2B15-1680-5741-9ED84307D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D9F51B-4AF0-DD72-B591-92A075CD4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8093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A49CB-1A4E-1FA5-9DB2-93FAB559A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A4654FA-5D2F-E1CF-CE1B-FDE176843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A44B099-4591-1F57-9431-C6F387FEF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8A09AC-13D3-D0F1-E6C4-3C3E5E18B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9934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B6C6C-D821-D07D-4F74-E9121477D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6906E9A-AA1B-3C4B-560B-C168A9963F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3483CE-DE60-0BD2-86FF-1E22E65C4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6DF9DB-B9A4-9693-56B8-C4D650BBD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842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2866F-852A-FF16-7EA4-A7FB5FC88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3226982-F98F-CDCE-62C1-787ED7A6B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DC7CBF0-76C1-B3D7-183C-AC7D2995C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Taigua está renovando un 2,6% de la red, ligeramente por encima de lo recomendado por AEAS. Al 2023 el % de renovación de red en España fue del 0,49%.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31E246-BF5F-ACF0-AE3B-9586AC694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8554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B9FCE-A95E-F9F9-663E-F2D205C5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6848B1-126F-FDC2-68D2-6C58B21C2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129852B-FB0F-DA1A-D2B7-2CCCF844F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39F089-B479-B265-D177-9669A0D04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943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25B5C-4D20-3E73-28F7-648AB8A9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E1B0691-D081-A1D5-21AE-62F045752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6C9ABD-B1A8-CAB7-D6E8-8D94092FF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685ABE-A482-3256-9CBD-4CABD67F4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8683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EF8A7-9907-60A0-798D-26E465563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EF0D608-0AA1-44CA-F9FA-36163A0C0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CFA320-3612-60F4-CC0B-7E6A1EF93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6C3FA9-2214-AE7B-1583-8AACE906D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92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ABB1B-AF9B-C0B5-22FA-86088D887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78CBE7-B12F-1A43-9D58-27E00C923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359E363-9676-9627-0F17-6DE61299C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BB27FC-9DF5-FB0C-F94D-477414F78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628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46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FA959-9F7D-51A1-2057-2724A6447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DED133E-7241-5687-05C4-D76E2527D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2CDA4BA-2356-FB37-1C2D-24AB9CEBD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837FCB-42B9-A826-F086-6790A0A93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755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3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7777A-271A-86CE-C8E0-303F714F5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5F08852-5F5C-5A33-78D4-2CE5930B5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8689C6E-69A5-599D-FCDC-2CCEB48FC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CF0BC7-9247-DA4E-A76C-C8525737A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66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3BA40-6E63-D17E-656B-81D8DEFF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5D1D7DF-BE71-191A-6218-131C63305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FFF8777-3FD2-1BA9-152E-3C88F60BD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F2596D-DC1F-A17C-5368-F70A26F1D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08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6B06C-AC10-45E3-00C0-31AAE17C0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0653089-9549-9A4B-5523-EEACDEA8B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3BAE1CA-AC30-01CC-2222-178F5CF33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70939D-BF74-0770-C1BC-FB51DCBA8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94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D7B68-6FAE-7C62-4779-BF631FE8A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B02F5A-9713-E4F4-0AC3-9E894B7ED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6AA0C2-4546-6BA1-BE07-FE5CF64F6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C88CEB-D557-1541-15BF-CAD16BA12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42697-E978-46F0-B1A4-2AE06BCC926A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791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71498-18D4-C18F-AA8E-929F893CB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34507-DB81-FFB9-0128-05E61256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15926-1732-AA9D-0ADC-79E68BB1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EEEF4-C20E-CF94-5DB9-8763EE01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5AC64-897B-9A18-B2D1-88A6650E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89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82A8A-CFD2-E12F-7F16-B31B0229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BBEF42-DD73-43E3-1DA4-12B1BB162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52C1C-B393-A7E3-A113-4913898F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B9867-859F-4A09-94FB-801E1E79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D2432-A409-1C87-9470-89ED956A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02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54984F-F4AB-FD9A-9AD0-1FE886112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BB922A-BEA7-D808-91BC-BB696FFCA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E8075-E4EF-4B90-D3AC-104C1DCD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12A6BA-7A55-D1CE-3F0A-8C136CD7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DA08D-529E-BE6E-D174-D148DC7A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102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36E9-2BD0-972C-45D3-159C880D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372ED-C689-F6BF-CCC5-77B9F4FD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0B62F-EDCE-37FB-C2BD-125331C0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C26322-1A7E-2E7A-5DF8-6A2310C6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85A98-1F87-A5D4-C3DD-D2D8D5B1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1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5D760-C708-0CA3-C49D-E678B80E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7B20E0-B70D-ED06-C502-ED137897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82B5D0-E430-8EBE-33DA-41CB7BBA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97923-4383-AD6C-BF71-3FD47DE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DAB8A1-9B03-B811-DDBD-AC9146E3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02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A3A9-A940-F877-BE68-E1F2F964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4619D-185D-C5C5-5F20-5B6AC2F3D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965C8-BFF3-ED7D-0F04-70F3C0FB9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87E3A0-70A1-EC47-CA4C-E593AD6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0CB347-96C1-64E4-9283-1C60A779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FFD48C-FA25-76E6-D2A3-E8F8D26C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600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512A9-DA52-71A0-21CC-C2A0E0DE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679098-A4CF-3959-76A3-85E74B94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560670-21A4-0E1D-069F-1D87029C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8FCC48-F73E-E0A1-25F0-142B898C6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9CD3C-DF8F-6716-2EA8-66AD44C8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A9B36B-BA82-3086-CD80-58BC2B33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528713-E5C6-26B8-11FD-FAF6963F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8B4CB6-581B-B325-2331-EB9B877C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63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54C81-ABC2-86B1-BD58-497CCE4C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37DFA6-C1C3-78FD-2A6E-1377F60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11BAF5-637F-2951-3CF1-267AF733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6A92C3-E971-F9D4-907E-9CAC5C14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88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1D01CA-6BED-5A2B-E152-670674A3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6B6FD-F0DF-3D2C-DB11-262C4985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EC4F7A-7FD5-7E75-147B-7943252A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94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1609-43D5-4909-687A-C9C77D06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4ADEA-FA23-D2AD-414A-39EE9729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452EDE-801A-244D-26F0-0F3F0E1FC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3A6C3E-5E6B-7E02-8B7B-60C4F441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296F7E-BBFD-6CFD-C0A4-A0A08BAC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CE0DF4-AAE8-E34B-9DA7-2C9BC70C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990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BB344-5335-EB27-0CE0-CA628046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1AB590-4CF1-AA28-31CF-D618BE2DE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6A0E38-D115-BA63-2451-F4B1573AC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1C3DAD-10CC-7DFB-12AA-DCDB52C8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E05C4F-56CD-B35D-C20D-6A52FCE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73812-C890-4778-1411-5B9C6451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590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771063-36EE-4D57-BCBF-DD9B0439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E021DD-C4AC-AFD2-5188-6063C8A1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A7851-BD95-D0E9-540F-2F353248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70883-FF78-49D0-A724-3E5FF68E203E}" type="datetimeFigureOut">
              <a:rPr lang="es-ES" smtClean="0"/>
              <a:t>08/04/2026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12792-0188-C172-191E-EBC8FCD8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22135-A894-8816-B058-4348E3A69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405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9203AB-A1D3-C940-7364-CB7983C4922C}"/>
              </a:ext>
            </a:extLst>
          </p:cNvPr>
          <p:cNvSpPr txBox="1"/>
          <p:nvPr/>
        </p:nvSpPr>
        <p:spPr>
          <a:xfrm>
            <a:off x="1528313" y="2656936"/>
            <a:ext cx="9135374" cy="15441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sz="2400" b="0" i="0" u="none" strike="noStrike" dirty="0">
                <a:solidFill>
                  <a:srgbClr val="595959"/>
                </a:solidFill>
                <a:effectLst/>
                <a:latin typeface="Bahnschrift SemiBold" panose="020B0502040204020203" pitchFamily="34" charset="0"/>
              </a:rPr>
              <a:t>EFIAIGUA - Digitalización del Ciclo Urbano del Agua </a:t>
            </a:r>
          </a:p>
          <a:p>
            <a:pPr algn="ctr"/>
            <a:endParaRPr lang="es-ES" sz="2400" dirty="0">
              <a:solidFill>
                <a:srgbClr val="595959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s-ES" sz="2400" b="0" i="0" u="none" strike="noStrike" dirty="0">
                <a:solidFill>
                  <a:srgbClr val="595959"/>
                </a:solidFill>
                <a:effectLst/>
                <a:latin typeface="Bahnschrift SemiBold" panose="020B0502040204020203" pitchFamily="34" charset="0"/>
              </a:rPr>
              <a:t>TRANSFORMANDO EL RECURSO MÁS ANTIGUO CON LA TECNOLOGÍA MÁS AVANZADA</a:t>
            </a:r>
            <a:endParaRPr lang="es-ES" sz="2400" dirty="0">
              <a:latin typeface="Bahnschrift SemiBold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92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A88F9-93C6-A8E9-6B69-997118170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7DA049-DA00-561A-27A8-4CF287BE9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4448"/>
            <a:ext cx="12192000" cy="32196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3EBCB8-71B5-A006-BF8A-CDACDD275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763" y="2905838"/>
            <a:ext cx="1623237" cy="38777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51D4D5-17DA-A01E-1F0B-59349D9A6F2F}"/>
              </a:ext>
            </a:extLst>
          </p:cNvPr>
          <p:cNvSpPr txBox="1"/>
          <p:nvPr/>
        </p:nvSpPr>
        <p:spPr>
          <a:xfrm>
            <a:off x="980410" y="1383083"/>
            <a:ext cx="9747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A002:   GESTIÓN AVANZADA DE FUGAS PARA LA MEJORA DE LA EFICIENCIA HÍDRICA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D7053DD-C0A3-C819-64C6-27042336CF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230" t="39978" r="80262" b="42841"/>
          <a:stretch>
            <a:fillRect/>
          </a:stretch>
        </p:blipFill>
        <p:spPr>
          <a:xfrm>
            <a:off x="11211590" y="1217484"/>
            <a:ext cx="647701" cy="7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3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4720E-193B-8639-880A-28D41A672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5BA8D4-C566-B48B-DFBF-70B017E54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826" y="1752415"/>
            <a:ext cx="7890348" cy="50542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22D6A1-2571-FA3C-C3B5-44131173344C}"/>
              </a:ext>
            </a:extLst>
          </p:cNvPr>
          <p:cNvSpPr txBox="1"/>
          <p:nvPr/>
        </p:nvSpPr>
        <p:spPr>
          <a:xfrm>
            <a:off x="980410" y="1383083"/>
            <a:ext cx="9747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A002:   GESTIÓN AVANZADA DE FUGAS PARA LA MEJORA DE LA EFICIENCIA HÍDRICA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100B29-F276-15E8-2494-D82B2B0534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30" t="39978" r="80262" b="42841"/>
          <a:stretch>
            <a:fillRect/>
          </a:stretch>
        </p:blipFill>
        <p:spPr>
          <a:xfrm>
            <a:off x="11211590" y="1217484"/>
            <a:ext cx="647701" cy="7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3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3463EC-49E0-2AA4-8114-1A2437306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94F5A41-5D21-51F9-5034-F6700A8C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89" y="1858040"/>
            <a:ext cx="16478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5BB36DE6-3D66-C3D7-4B21-9C5CE8D7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54" y="5019675"/>
            <a:ext cx="2867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BF2E110-0CEE-FF3C-1217-D860B911B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9" y="4240140"/>
            <a:ext cx="48577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8974FFCE-CE34-6B40-3EA4-DB68B6829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0"/>
          <a:stretch>
            <a:fillRect/>
          </a:stretch>
        </p:blipFill>
        <p:spPr bwMode="auto">
          <a:xfrm>
            <a:off x="3577117" y="1812998"/>
            <a:ext cx="7610475" cy="33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F9C8D3-6310-419D-EB80-39A37BD39266}"/>
              </a:ext>
            </a:extLst>
          </p:cNvPr>
          <p:cNvSpPr txBox="1"/>
          <p:nvPr/>
        </p:nvSpPr>
        <p:spPr>
          <a:xfrm>
            <a:off x="980410" y="1383083"/>
            <a:ext cx="9747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A002:   GESTIÓN AVANZADA DE FUGAS PARA LA MEJORA DE LA EFICIENCIA HÍDRICA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C8E537-9E1D-8849-0162-2844F85ED4D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9230" t="39978" r="80262" b="42841"/>
          <a:stretch>
            <a:fillRect/>
          </a:stretch>
        </p:blipFill>
        <p:spPr>
          <a:xfrm>
            <a:off x="11211590" y="1217484"/>
            <a:ext cx="647701" cy="7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9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E9F6B6-BEF9-2341-AE31-809116660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A4FE84C-9B02-4C08-9E68-A110ED41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85" y="1852280"/>
            <a:ext cx="84867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6">
            <a:extLst>
              <a:ext uri="{FF2B5EF4-FFF2-40B4-BE49-F238E27FC236}">
                <a16:creationId xmlns:a16="http://schemas.microsoft.com/office/drawing/2014/main" id="{58937403-7C0E-B572-6130-4B9808CE704A}"/>
              </a:ext>
            </a:extLst>
          </p:cNvPr>
          <p:cNvSpPr txBox="1"/>
          <p:nvPr/>
        </p:nvSpPr>
        <p:spPr>
          <a:xfrm>
            <a:off x="980410" y="6005180"/>
            <a:ext cx="87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noProof="0" dirty="0">
                <a:solidFill>
                  <a:schemeClr val="accent2"/>
                </a:solidFill>
                <a:latin typeface="Aptos SemiBold" panose="020F0502020204030204" pitchFamily="34" charset="0"/>
              </a:rPr>
              <a:t> Resulta</a:t>
            </a:r>
            <a:r>
              <a:rPr lang="ca-ES" dirty="0">
                <a:solidFill>
                  <a:schemeClr val="accent2"/>
                </a:solidFill>
                <a:latin typeface="Aptos SemiBold" panose="020F0502020204030204" pitchFamily="34" charset="0"/>
              </a:rPr>
              <a:t>do</a:t>
            </a:r>
            <a:r>
              <a:rPr lang="ca-ES" noProof="0" dirty="0">
                <a:solidFill>
                  <a:schemeClr val="accent2"/>
                </a:solidFill>
                <a:latin typeface="Aptos SemiBold" panose="020F0502020204030204" pitchFamily="34" charset="0"/>
              </a:rPr>
              <a:t> general: +</a:t>
            </a:r>
            <a:r>
              <a:rPr lang="ca-ES" b="1" dirty="0">
                <a:solidFill>
                  <a:schemeClr val="accent2"/>
                </a:solidFill>
                <a:latin typeface="Aptos SemiBold" panose="020F0502020204030204" pitchFamily="34" charset="0"/>
              </a:rPr>
              <a:t>500.000 m</a:t>
            </a:r>
            <a:r>
              <a:rPr lang="ca-ES" b="1" baseline="30000" dirty="0">
                <a:solidFill>
                  <a:schemeClr val="accent2"/>
                </a:solidFill>
                <a:latin typeface="Aptos SemiBold" panose="020F0502020204030204" pitchFamily="34" charset="0"/>
              </a:rPr>
              <a:t>3</a:t>
            </a:r>
            <a:r>
              <a:rPr lang="ca-ES" b="1" dirty="0">
                <a:solidFill>
                  <a:schemeClr val="accent2"/>
                </a:solidFill>
                <a:latin typeface="Aptos SemiBold" panose="020F0502020204030204" pitchFamily="34" charset="0"/>
              </a:rPr>
              <a:t> de r</a:t>
            </a:r>
            <a:r>
              <a:rPr lang="es-ES_tradnl" noProof="0" dirty="0">
                <a:solidFill>
                  <a:schemeClr val="accent2"/>
                </a:solidFill>
                <a:latin typeface="Aptos SemiBold" panose="020F0502020204030204" pitchFamily="34" charset="0"/>
              </a:rPr>
              <a:t>educción</a:t>
            </a:r>
            <a:r>
              <a:rPr lang="ca-ES" noProof="0" dirty="0">
                <a:solidFill>
                  <a:schemeClr val="accent2"/>
                </a:solidFill>
                <a:latin typeface="Aptos SemiBold" panose="020F0502020204030204" pitchFamily="34" charset="0"/>
              </a:rPr>
              <a:t> de pérdidas </a:t>
            </a:r>
            <a:r>
              <a:rPr lang="ca-ES" dirty="0">
                <a:solidFill>
                  <a:schemeClr val="accent2"/>
                </a:solidFill>
                <a:latin typeface="Aptos SemiBold" panose="020F0502020204030204" pitchFamily="34" charset="0"/>
              </a:rPr>
              <a:t>en</a:t>
            </a:r>
            <a:r>
              <a:rPr lang="ca-ES" noProof="0" dirty="0">
                <a:solidFill>
                  <a:schemeClr val="accent2"/>
                </a:solidFill>
                <a:latin typeface="Aptos SemiBold" panose="020F0502020204030204" pitchFamily="34" charset="0"/>
              </a:rPr>
              <a:t> el periodo </a:t>
            </a:r>
            <a:r>
              <a:rPr lang="ca-ES" b="1" noProof="0" dirty="0">
                <a:solidFill>
                  <a:schemeClr val="accent2"/>
                </a:solidFill>
                <a:latin typeface="Aptos SemiBold" panose="020F0502020204030204" pitchFamily="34" charset="0"/>
              </a:rPr>
              <a:t>2022 – 2024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9B49CB-9991-5BBE-8F58-1E9EF676755F}"/>
              </a:ext>
            </a:extLst>
          </p:cNvPr>
          <p:cNvSpPr txBox="1"/>
          <p:nvPr/>
        </p:nvSpPr>
        <p:spPr>
          <a:xfrm>
            <a:off x="980410" y="1383083"/>
            <a:ext cx="9747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A002:   GESTIÓN AVANZADA DE FUGAS PARA LA MEJORA DE LA EFICIENCIA HÍDRICA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7DA4B2-3F3D-DC48-C303-66B29C6F75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30" t="39978" r="80262" b="42841"/>
          <a:stretch>
            <a:fillRect/>
          </a:stretch>
        </p:blipFill>
        <p:spPr>
          <a:xfrm>
            <a:off x="11211590" y="1217484"/>
            <a:ext cx="647701" cy="7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68A55-95E7-25B3-8962-70FB6D3ED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02B58E-8E9F-6056-120C-B77A3BC11C21}"/>
              </a:ext>
            </a:extLst>
          </p:cNvPr>
          <p:cNvSpPr txBox="1"/>
          <p:nvPr/>
        </p:nvSpPr>
        <p:spPr>
          <a:xfrm>
            <a:off x="980410" y="1383083"/>
            <a:ext cx="9747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A002:   GESTIÓN AVANZADA DE FUGAS PARA LA MEJORA DE LA EFICIENCIA HÍDRICA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4618D8-0371-D3A0-229F-23116821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230" t="39978" r="80262" b="42841"/>
          <a:stretch>
            <a:fillRect/>
          </a:stretch>
        </p:blipFill>
        <p:spPr>
          <a:xfrm>
            <a:off x="11211590" y="1217484"/>
            <a:ext cx="647701" cy="7005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74198BB-659C-2944-EA2E-AB533D12E523}"/>
              </a:ext>
            </a:extLst>
          </p:cNvPr>
          <p:cNvSpPr txBox="1"/>
          <p:nvPr/>
        </p:nvSpPr>
        <p:spPr>
          <a:xfrm>
            <a:off x="980409" y="1943058"/>
            <a:ext cx="974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Priorización renovación activos:</a:t>
            </a:r>
          </a:p>
          <a:p>
            <a:r>
              <a:rPr lang="es-ES" b="1" dirty="0"/>
              <a:t>	Materiales</a:t>
            </a:r>
          </a:p>
          <a:p>
            <a:r>
              <a:rPr lang="es-ES" b="1" dirty="0"/>
              <a:t>	Edad tuberías</a:t>
            </a:r>
          </a:p>
          <a:p>
            <a:r>
              <a:rPr lang="es-ES" b="1" dirty="0"/>
              <a:t>	Costes renovación</a:t>
            </a:r>
          </a:p>
          <a:p>
            <a:r>
              <a:rPr lang="es-ES" b="1" dirty="0"/>
              <a:t>	Averías registradas</a:t>
            </a:r>
          </a:p>
          <a:p>
            <a:r>
              <a:rPr lang="es-ES" b="1" dirty="0"/>
              <a:t>	Infraestructuras críticas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5B37F-3A21-2381-E8EB-84889F75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29" y="1752415"/>
            <a:ext cx="291465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0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4F24A6-BF14-B765-90D6-4EB34A1B0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B717A52-9559-F902-2281-CBE4D7A4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40" y="2029414"/>
            <a:ext cx="9191920" cy="45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716A5C9-7F90-3FD9-53A8-FAAE63298E1A}"/>
              </a:ext>
            </a:extLst>
          </p:cNvPr>
          <p:cNvSpPr txBox="1"/>
          <p:nvPr/>
        </p:nvSpPr>
        <p:spPr>
          <a:xfrm>
            <a:off x="980410" y="1383083"/>
            <a:ext cx="9747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A002:   GESTIÓN AVANZADA DE FUGAS PARA LA MEJORA DE LA EFICIENCIA HÍDRICA</a:t>
            </a:r>
          </a:p>
          <a:p>
            <a:r>
              <a:rPr lang="es-ES" b="1" dirty="0"/>
              <a:t>Clasificación del estado de la red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9CA274-E893-CD53-3087-BDEDE69C41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30" t="39978" r="80262" b="42841"/>
          <a:stretch>
            <a:fillRect/>
          </a:stretch>
        </p:blipFill>
        <p:spPr>
          <a:xfrm>
            <a:off x="11211590" y="1217484"/>
            <a:ext cx="647701" cy="7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0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F8E02-01A3-0023-E3CA-1243202BB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0CD023C-A0BF-E08D-772F-71D9E2A3E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76" y="2745423"/>
            <a:ext cx="943927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38BAB54-1339-D240-0394-2D0E7691A41C}"/>
              </a:ext>
            </a:extLst>
          </p:cNvPr>
          <p:cNvSpPr txBox="1"/>
          <p:nvPr/>
        </p:nvSpPr>
        <p:spPr>
          <a:xfrm>
            <a:off x="980410" y="1383083"/>
            <a:ext cx="9747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A002:   GESTIÓN AVANZADA DE FUGAS PARA LA MEJORA DE LA EFICIENCIA HÍDRICA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2879B0-7F59-1FA8-784A-A070658394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30" t="39978" r="80262" b="42841"/>
          <a:stretch>
            <a:fillRect/>
          </a:stretch>
        </p:blipFill>
        <p:spPr>
          <a:xfrm>
            <a:off x="11211590" y="1217484"/>
            <a:ext cx="647701" cy="700529"/>
          </a:xfrm>
          <a:prstGeom prst="rect">
            <a:avLst/>
          </a:prstGeom>
        </p:spPr>
      </p:pic>
      <p:sp>
        <p:nvSpPr>
          <p:cNvPr id="4" name="QuadreDeText 13">
            <a:extLst>
              <a:ext uri="{FF2B5EF4-FFF2-40B4-BE49-F238E27FC236}">
                <a16:creationId xmlns:a16="http://schemas.microsoft.com/office/drawing/2014/main" id="{3210F459-72F4-B0C4-6425-4BF2AE121956}"/>
              </a:ext>
            </a:extLst>
          </p:cNvPr>
          <p:cNvSpPr txBox="1"/>
          <p:nvPr/>
        </p:nvSpPr>
        <p:spPr>
          <a:xfrm>
            <a:off x="1288975" y="2009198"/>
            <a:ext cx="378999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3" indent="-179388">
              <a:buFont typeface="Arial" panose="020B0604020202020204" pitchFamily="34" charset="0"/>
              <a:buChar char="•"/>
            </a:pPr>
            <a:r>
              <a:rPr lang="ca-ES" dirty="0"/>
              <a:t>Inversión total: 3.300.000€/any</a:t>
            </a:r>
          </a:p>
          <a:p>
            <a:pPr marL="179388" lvl="3" indent="-179388">
              <a:buFont typeface="Arial" panose="020B0604020202020204" pitchFamily="34" charset="0"/>
              <a:buChar char="•"/>
            </a:pPr>
            <a:r>
              <a:rPr lang="ca-ES" dirty="0"/>
              <a:t>Horizonte temporal: 2 </a:t>
            </a:r>
            <a:r>
              <a:rPr lang="ca-ES" dirty="0" err="1"/>
              <a:t>años</a:t>
            </a:r>
            <a:endParaRPr lang="ca-ES" dirty="0"/>
          </a:p>
          <a:p>
            <a:pPr marL="179388" lvl="3" indent="-179388">
              <a:buFont typeface="Arial" panose="020B0604020202020204" pitchFamily="34" charset="0"/>
              <a:buChar char="•"/>
            </a:pPr>
            <a:r>
              <a:rPr lang="ca-ES" dirty="0"/>
              <a:t>Longitud de tramo: 1.000 m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C086DD0-C124-18E7-72D5-84465B9B2449}"/>
              </a:ext>
            </a:extLst>
          </p:cNvPr>
          <p:cNvSpPr/>
          <p:nvPr/>
        </p:nvSpPr>
        <p:spPr>
          <a:xfrm rot="20289253">
            <a:off x="5142213" y="2101545"/>
            <a:ext cx="2098049" cy="373581"/>
          </a:xfrm>
          <a:prstGeom prst="rect">
            <a:avLst/>
          </a:prstGeom>
          <a:noFill/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dirty="0">
                <a:solidFill>
                  <a:srgbClr val="FF0000"/>
                </a:solidFill>
              </a:rPr>
              <a:t>PARAMETRIZABLE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9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B544E6-C41F-53FA-01D8-191A5CA4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64249786-25C2-69D2-CA06-3FEDF9BF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32" y="1760249"/>
            <a:ext cx="7023735" cy="497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DAF8BC6-E5F4-596D-A97F-FB7F06BD68EB}"/>
              </a:ext>
            </a:extLst>
          </p:cNvPr>
          <p:cNvSpPr txBox="1"/>
          <p:nvPr/>
        </p:nvSpPr>
        <p:spPr>
          <a:xfrm>
            <a:off x="980410" y="1383083"/>
            <a:ext cx="9747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A002:   GESTIÓN AVANZADA DE FUGAS PARA LA MEJORA DE LA EFICIENCIA HÍDRICA</a:t>
            </a:r>
          </a:p>
          <a:p>
            <a:r>
              <a:rPr lang="es-ES" b="1" dirty="0"/>
              <a:t>Resultado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4E7DB0-553F-E8B0-C32C-C8E0CB1FE8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30" t="39978" r="80262" b="42841"/>
          <a:stretch>
            <a:fillRect/>
          </a:stretch>
        </p:blipFill>
        <p:spPr>
          <a:xfrm>
            <a:off x="11211590" y="1217484"/>
            <a:ext cx="647701" cy="7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32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58DABE-2038-CF67-C8BB-85E84BA11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C0461A-C633-9B29-9D63-23AF47A624BA}"/>
              </a:ext>
            </a:extLst>
          </p:cNvPr>
          <p:cNvSpPr txBox="1"/>
          <p:nvPr/>
        </p:nvSpPr>
        <p:spPr>
          <a:xfrm>
            <a:off x="980410" y="1383083"/>
            <a:ext cx="974784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La acción imperfecta, sostenida en el tiempo, supera a la inacción perfecta.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pPr algn="r"/>
            <a:r>
              <a:rPr lang="es-ES" b="1" dirty="0"/>
              <a:t>Muchas gracias por su atención, </a:t>
            </a:r>
          </a:p>
          <a:p>
            <a:endParaRPr lang="es-ES" b="1" dirty="0"/>
          </a:p>
          <a:p>
            <a:pPr algn="r"/>
            <a:r>
              <a:rPr lang="es-ES" b="1" dirty="0"/>
              <a:t>adrian.oliva@taigua.cat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748A3C-782F-82C5-8FC3-9BE1918E9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749" y="1764534"/>
            <a:ext cx="5620534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9A4DA5-439C-4813-F429-8D1E7234D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6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1B3EBD-DA59-1CAA-E61E-32983C0CE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F65BAC-0E8D-AB30-C862-A8140EEF1F99}"/>
              </a:ext>
            </a:extLst>
          </p:cNvPr>
          <p:cNvSpPr txBox="1"/>
          <p:nvPr/>
        </p:nvSpPr>
        <p:spPr>
          <a:xfrm>
            <a:off x="980410" y="1383083"/>
            <a:ext cx="97478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ANTECEDENTES</a:t>
            </a:r>
          </a:p>
          <a:p>
            <a:endParaRPr lang="es-ES" b="1" dirty="0"/>
          </a:p>
          <a:p>
            <a:r>
              <a:rPr lang="es-ES" b="1" dirty="0"/>
              <a:t>2025</a:t>
            </a:r>
          </a:p>
          <a:p>
            <a:endParaRPr lang="es-ES" b="1" dirty="0"/>
          </a:p>
          <a:p>
            <a:r>
              <a:rPr lang="es-ES" b="1" dirty="0"/>
              <a:t>Taigua Gestiona el agua en Alta </a:t>
            </a:r>
          </a:p>
          <a:p>
            <a:r>
              <a:rPr lang="es-ES" b="1" dirty="0"/>
              <a:t>para diferentes poblaciones y el</a:t>
            </a:r>
          </a:p>
          <a:p>
            <a:r>
              <a:rPr lang="es-ES" b="1" dirty="0"/>
              <a:t>agua en Baja en Terrassa.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D0D0AE-8753-A746-082F-705A21EDE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75" y="1024091"/>
            <a:ext cx="5524754" cy="56338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1D4F0-773C-E4F9-861D-686628E8810D}"/>
              </a:ext>
            </a:extLst>
          </p:cNvPr>
          <p:cNvSpPr txBox="1"/>
          <p:nvPr/>
        </p:nvSpPr>
        <p:spPr>
          <a:xfrm>
            <a:off x="7696327" y="1198417"/>
            <a:ext cx="138352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err="1"/>
              <a:t>Matadepera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8C6815-5ED7-D176-F166-28011DC71B52}"/>
              </a:ext>
            </a:extLst>
          </p:cNvPr>
          <p:cNvSpPr txBox="1"/>
          <p:nvPr/>
        </p:nvSpPr>
        <p:spPr>
          <a:xfrm>
            <a:off x="7061717" y="3127069"/>
            <a:ext cx="1016945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Terrassa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DD086B-41E1-9872-DDDA-632FBF1766D2}"/>
              </a:ext>
            </a:extLst>
          </p:cNvPr>
          <p:cNvSpPr txBox="1"/>
          <p:nvPr/>
        </p:nvSpPr>
        <p:spPr>
          <a:xfrm>
            <a:off x="5248275" y="4675134"/>
            <a:ext cx="150958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err="1"/>
              <a:t>Viladecavalls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215C8A-3BDC-F84B-05AE-6F4DF7B12FC0}"/>
              </a:ext>
            </a:extLst>
          </p:cNvPr>
          <p:cNvSpPr txBox="1"/>
          <p:nvPr/>
        </p:nvSpPr>
        <p:spPr>
          <a:xfrm>
            <a:off x="7061717" y="6283473"/>
            <a:ext cx="108427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err="1"/>
              <a:t>Ullastrell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0C9F72-13E8-5C62-2F10-2B95C4067058}"/>
              </a:ext>
            </a:extLst>
          </p:cNvPr>
          <p:cNvSpPr txBox="1"/>
          <p:nvPr/>
        </p:nvSpPr>
        <p:spPr>
          <a:xfrm>
            <a:off x="4646014" y="5914805"/>
            <a:ext cx="1383969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ETAP Abrera</a:t>
            </a:r>
          </a:p>
        </p:txBody>
      </p:sp>
    </p:spTree>
    <p:extLst>
      <p:ext uri="{BB962C8B-B14F-4D97-AF65-F5344CB8AC3E}">
        <p14:creationId xmlns:p14="http://schemas.microsoft.com/office/powerpoint/2010/main" val="320975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6F943A-2D7B-BE91-2EC5-554FF98B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0A6B0A-349B-40EF-D996-3E02B5C2B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56" y="5749745"/>
            <a:ext cx="11026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El proyecto </a:t>
            </a: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EFIAIGUA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es una iniciativa estratégica impulsada por el </a:t>
            </a: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Ayuntamiento de Terrassa 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y la empresa pública </a:t>
            </a: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Taigua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para modernizar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la gestión hídrica municipal mediante la </a:t>
            </a: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digitalización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214B46-8484-D07F-7BA8-A3C533E1D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861" y="1106058"/>
            <a:ext cx="7970808" cy="42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DF31E-9056-27DE-D7E9-2B2B6F972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8B76DE3-6AED-B2EF-4FEB-85F7A26934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013"/>
          <a:stretch>
            <a:fillRect/>
          </a:stretch>
        </p:blipFill>
        <p:spPr>
          <a:xfrm>
            <a:off x="0" y="1306244"/>
            <a:ext cx="9344246" cy="53276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2E626D0-366C-04AC-CBAD-CA3D0FFA0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0733" y="1106058"/>
            <a:ext cx="970087" cy="9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5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96872-69D7-B17E-2683-08F069465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CD10E44-C435-4CFA-2C48-B1D5442A81C1}"/>
              </a:ext>
            </a:extLst>
          </p:cNvPr>
          <p:cNvSpPr txBox="1"/>
          <p:nvPr/>
        </p:nvSpPr>
        <p:spPr>
          <a:xfrm>
            <a:off x="1116419" y="1305342"/>
            <a:ext cx="101221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ptos" panose="020B0004020202020204" pitchFamily="34" charset="0"/>
              </a:rPr>
              <a:t>			</a:t>
            </a:r>
            <a:r>
              <a:rPr lang="es-ES" b="1" dirty="0">
                <a:latin typeface="Aptos" panose="020B0004020202020204" pitchFamily="34" charset="0"/>
              </a:rPr>
              <a:t>Actuaciones en Saneamiento y puntos de vertido</a:t>
            </a:r>
          </a:p>
          <a:p>
            <a:endParaRPr lang="es-ES" dirty="0">
              <a:latin typeface="Aptos" panose="020B0004020202020204" pitchFamily="34" charset="0"/>
            </a:endParaRPr>
          </a:p>
          <a:p>
            <a:r>
              <a:rPr lang="es-ES" dirty="0">
                <a:latin typeface="Aptos" panose="020B0004020202020204" pitchFamily="34" charset="0"/>
              </a:rPr>
              <a:t>Estas acciones se centran inicialmente en la Cuenca Palau Nord (un tercio de la red total), zona crítica por riesgos de inundación.</a:t>
            </a:r>
          </a:p>
          <a:p>
            <a:endParaRPr lang="es-ES" dirty="0">
              <a:latin typeface="Aptos" panose="020B0004020202020204" pitchFamily="34" charset="0"/>
            </a:endParaRPr>
          </a:p>
          <a:p>
            <a:r>
              <a:rPr lang="es-ES" dirty="0">
                <a:latin typeface="Aptos" panose="020B0004020202020204" pitchFamily="34" charset="0"/>
              </a:rPr>
              <a:t>Planificación Estratégica: Redacción del Plan Integral de Gestión del Sistema de Saneamiento</a:t>
            </a:r>
          </a:p>
          <a:p>
            <a:endParaRPr lang="es-ES" dirty="0">
              <a:latin typeface="Aptos" panose="020B0004020202020204" pitchFamily="34" charset="0"/>
            </a:endParaRPr>
          </a:p>
          <a:p>
            <a:r>
              <a:rPr lang="es-ES" dirty="0">
                <a:latin typeface="Aptos" panose="020B0004020202020204" pitchFamily="34" charset="0"/>
              </a:rPr>
              <a:t>Modelo Digital y Sensores: Elaboración de un modelo digital tridimensional</a:t>
            </a:r>
          </a:p>
          <a:p>
            <a:endParaRPr lang="es-ES" dirty="0">
              <a:latin typeface="Aptos" panose="020B0004020202020204" pitchFamily="34" charset="0"/>
            </a:endParaRPr>
          </a:p>
          <a:p>
            <a:r>
              <a:rPr lang="es-ES" dirty="0">
                <a:latin typeface="Aptos" panose="020B0004020202020204" pitchFamily="34" charset="0"/>
              </a:rPr>
              <a:t>Control de Vertidos: Instalación de sensores de nivel ultrasónicos en 30 aliviaderos y sondas multiparamétricas para monitorizar y reducir los vertidos al medio ambiente. </a:t>
            </a:r>
          </a:p>
          <a:p>
            <a:endParaRPr lang="es-ES" dirty="0">
              <a:latin typeface="Aptos" panose="020B0004020202020204" pitchFamily="34" charset="0"/>
            </a:endParaRPr>
          </a:p>
          <a:p>
            <a:r>
              <a:rPr lang="es-ES" dirty="0">
                <a:latin typeface="Aptos" panose="020B0004020202020204" pitchFamily="34" charset="0"/>
              </a:rPr>
              <a:t>Drenaje Sostenible: Se evalúa la construcción de una balsa de laminación para mitigar inundaciones y la erosión en rieras, integrando el posible uso de aguas subterráneas para riego.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31210B-68E1-250C-A000-7058D758B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733" y="1106058"/>
            <a:ext cx="970087" cy="9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43B5D-EF3E-ED7D-9E72-974E0D7A3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EBDE37-8D01-4700-6A87-94F60CF07AB6}"/>
              </a:ext>
            </a:extLst>
          </p:cNvPr>
          <p:cNvSpPr txBox="1"/>
          <p:nvPr/>
        </p:nvSpPr>
        <p:spPr>
          <a:xfrm>
            <a:off x="1499191" y="1048157"/>
            <a:ext cx="10122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ptos" panose="020B0004020202020204" pitchFamily="34" charset="0"/>
              </a:rPr>
              <a:t>	</a:t>
            </a:r>
            <a:r>
              <a:rPr lang="es-ES" b="1" dirty="0">
                <a:latin typeface="Aptos" panose="020B0004020202020204" pitchFamily="34" charset="0"/>
              </a:rPr>
              <a:t>IMPORTE Y EVOLUCIÓN DE CADA ACTIVIDAD SEGÚN CALENDARIO</a:t>
            </a:r>
          </a:p>
          <a:p>
            <a:endParaRPr lang="es-ES" b="1" dirty="0">
              <a:latin typeface="Aptos" panose="020B0004020202020204" pitchFamily="34" charset="0"/>
            </a:endParaRPr>
          </a:p>
          <a:p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D09B73-329E-96D0-94E9-26851A42C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8423" r="1265" b="1445"/>
          <a:stretch>
            <a:fillRect/>
          </a:stretch>
        </p:blipFill>
        <p:spPr bwMode="auto">
          <a:xfrm>
            <a:off x="1839433" y="1509822"/>
            <a:ext cx="8452884" cy="50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4FF42C3-83B3-330C-9E73-A9257732B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0733" y="1106058"/>
            <a:ext cx="970087" cy="9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2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8318CE-1C00-E3D2-608D-ABCFDFB2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41C6160-79E5-5C23-37D0-B7AD48D2A20D}"/>
              </a:ext>
            </a:extLst>
          </p:cNvPr>
          <p:cNvSpPr txBox="1"/>
          <p:nvPr/>
        </p:nvSpPr>
        <p:spPr>
          <a:xfrm>
            <a:off x="1116419" y="1305342"/>
            <a:ext cx="101221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ptos" panose="020B0004020202020204" pitchFamily="34" charset="0"/>
              </a:rPr>
              <a:t>			</a:t>
            </a:r>
            <a:r>
              <a:rPr lang="es-ES" b="1" dirty="0">
                <a:latin typeface="Aptos" panose="020B0004020202020204" pitchFamily="34" charset="0"/>
              </a:rPr>
              <a:t>Arquitectura proyecto EFIAIGUA-TAIGUA</a:t>
            </a:r>
          </a:p>
          <a:p>
            <a:endParaRPr lang="es-ES" b="1" dirty="0">
              <a:latin typeface="Aptos" panose="020B0004020202020204" pitchFamily="34" charset="0"/>
            </a:endParaRPr>
          </a:p>
          <a:p>
            <a:r>
              <a:rPr lang="es-ES" dirty="0"/>
              <a:t>Optimización física y energética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Inteligencia de la red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Gestión Integrada y futuro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20DABE-04E4-A92C-66AC-5BB2B183BF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363" b="68646"/>
          <a:stretch>
            <a:fillRect/>
          </a:stretch>
        </p:blipFill>
        <p:spPr>
          <a:xfrm>
            <a:off x="3095748" y="2264735"/>
            <a:ext cx="6163535" cy="9781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E040D6-1BE0-1C12-0FA9-FB9023AD25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178" b="36831"/>
          <a:stretch>
            <a:fillRect/>
          </a:stretch>
        </p:blipFill>
        <p:spPr>
          <a:xfrm>
            <a:off x="3099292" y="3908696"/>
            <a:ext cx="6163535" cy="9781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AE7F9F-4F78-B95F-EFFB-2DF59294BD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2036" b="4569"/>
          <a:stretch>
            <a:fillRect/>
          </a:stretch>
        </p:blipFill>
        <p:spPr>
          <a:xfrm>
            <a:off x="3095748" y="5517229"/>
            <a:ext cx="6163535" cy="9539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6DAA6B-44A5-5A20-8C37-3B75F134A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0733" y="1106058"/>
            <a:ext cx="970087" cy="9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9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FB640-918A-AB3F-2AE7-8DC78EB2A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BF26E-588B-D2A3-7F14-173127F2FA3C}"/>
              </a:ext>
            </a:extLst>
          </p:cNvPr>
          <p:cNvSpPr txBox="1"/>
          <p:nvPr/>
        </p:nvSpPr>
        <p:spPr>
          <a:xfrm>
            <a:off x="980410" y="1383083"/>
            <a:ext cx="9747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A002:   GESTIÓN AVANZADA DE FUGAS PARA LA MEJORA DE LA EFICIENCIA HÍDRICA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8C8F1CE-1D4E-AE8B-412D-324BE99EB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2093" y="2073759"/>
            <a:ext cx="6967814" cy="43821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E02B21D-3038-D721-F957-03545D929F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30" t="39978" r="80262" b="42841"/>
          <a:stretch>
            <a:fillRect/>
          </a:stretch>
        </p:blipFill>
        <p:spPr>
          <a:xfrm>
            <a:off x="11211590" y="1217484"/>
            <a:ext cx="647701" cy="7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8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BFFF-AD53-943B-DE05-BF485BC59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0EAAA3-75C8-6879-F338-29CDF3D57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" y="1685680"/>
            <a:ext cx="9553353" cy="51723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2D54127-23E7-DB06-97A8-631D25D036BB}"/>
              </a:ext>
            </a:extLst>
          </p:cNvPr>
          <p:cNvSpPr txBox="1"/>
          <p:nvPr/>
        </p:nvSpPr>
        <p:spPr>
          <a:xfrm>
            <a:off x="980410" y="1383083"/>
            <a:ext cx="9747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 A002:   GESTIÓN AVANZADA DE FUGAS PARA LA MEJORA DE LA EFICIENCIA HÍDRICA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564A32-00ED-ECDF-7AF5-74FD771CBE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30" t="39978" r="80262" b="42841"/>
          <a:stretch>
            <a:fillRect/>
          </a:stretch>
        </p:blipFill>
        <p:spPr>
          <a:xfrm>
            <a:off x="11211590" y="1217484"/>
            <a:ext cx="647701" cy="7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15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B4EA8CB40EF94ABB6B504A60C939E2" ma:contentTypeVersion="18" ma:contentTypeDescription="Crear nuevo documento." ma:contentTypeScope="" ma:versionID="d8fa0e637a0b57e9cef9637cf9f5bb96">
  <xsd:schema xmlns:xsd="http://www.w3.org/2001/XMLSchema" xmlns:xs="http://www.w3.org/2001/XMLSchema" xmlns:p="http://schemas.microsoft.com/office/2006/metadata/properties" xmlns:ns3="1f4d2a7a-bf9a-4dec-838b-56c6037ae12b" xmlns:ns4="6e988a5f-13f6-449c-bc2e-68490b5ba09a" targetNamespace="http://schemas.microsoft.com/office/2006/metadata/properties" ma:root="true" ma:fieldsID="24089d6501bfb04f1a4eab4519312aac" ns3:_="" ns4:_="">
    <xsd:import namespace="1f4d2a7a-bf9a-4dec-838b-56c6037ae12b"/>
    <xsd:import namespace="6e988a5f-13f6-449c-bc2e-68490b5ba0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d2a7a-bf9a-4dec-838b-56c6037ae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88a5f-13f6-449c-bc2e-68490b5ba0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4d2a7a-bf9a-4dec-838b-56c6037ae12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0B8DB7-98D5-4D91-8143-BEFAC7F2D7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4d2a7a-bf9a-4dec-838b-56c6037ae12b"/>
    <ds:schemaRef ds:uri="6e988a5f-13f6-449c-bc2e-68490b5ba0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C5FD01-32E6-40FD-9409-74CC2EFC440D}">
  <ds:schemaRefs>
    <ds:schemaRef ds:uri="http://schemas.microsoft.com/office/2006/metadata/properties"/>
    <ds:schemaRef ds:uri="http://schemas.microsoft.com/office/infopath/2007/PartnerControls"/>
    <ds:schemaRef ds:uri="1f4d2a7a-bf9a-4dec-838b-56c6037ae12b"/>
    <ds:schemaRef ds:uri="6e988a5f-13f6-449c-bc2e-68490b5ba09a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0D4732-4989-439C-8AE9-6D4F4097A4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14318</TotalTime>
  <Words>498</Words>
  <Application>Microsoft Office PowerPoint</Application>
  <PresentationFormat>Panorámica</PresentationFormat>
  <Paragraphs>104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Aptos SemiBold</vt:lpstr>
      <vt:lpstr>Arial</vt:lpstr>
      <vt:lpstr>Bahnschrift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Asociación Española de Operadores Públicos de Abastecimiento y Saneamiento</dc:creator>
  <cp:lastModifiedBy>Adrian Oliva</cp:lastModifiedBy>
  <cp:revision>7</cp:revision>
  <cp:lastPrinted>2026-04-09T06:14:18Z</cp:lastPrinted>
  <dcterms:created xsi:type="dcterms:W3CDTF">2026-03-27T12:10:37Z</dcterms:created>
  <dcterms:modified xsi:type="dcterms:W3CDTF">2026-04-09T07:37:03Z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0x010100AEB4EA8CB40EF94ABB6B504A60C939E2</vt:lpwstr>
  </property>
</Properties>
</file>